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8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867" autoAdjust="0"/>
  </p:normalViewPr>
  <p:slideViewPr>
    <p:cSldViewPr>
      <p:cViewPr>
        <p:scale>
          <a:sx n="66" d="100"/>
          <a:sy n="66" d="100"/>
        </p:scale>
        <p:origin x="-78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2476-6973-485D-86D9-8D122E64FBE7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4BF17-4F8C-490B-82D0-A1E74BDF04B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4BF17-4F8C-490B-82D0-A1E74BDF04B4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B2A79-0CCA-4DBC-A27A-95FB00A187B2}" type="datetimeFigureOut">
              <a:rPr lang="hu-HU" smtClean="0"/>
              <a:pPr/>
              <a:t>2010.12.29.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CA12B-2018-4A3E-9680-09A8BE2A720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0000" contrast="-3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00" y="2786058"/>
            <a:ext cx="8229600" cy="1714512"/>
          </a:xfrm>
        </p:spPr>
        <p:txBody>
          <a:bodyPr>
            <a:normAutofit/>
          </a:bodyPr>
          <a:lstStyle/>
          <a:p>
            <a:r>
              <a:rPr lang="hu-HU" sz="8800" b="1" i="1" dirty="0" smtClean="0">
                <a:solidFill>
                  <a:srgbClr val="000099"/>
                </a:solidFill>
              </a:rPr>
              <a:t>A</a:t>
            </a:r>
            <a:r>
              <a:rPr lang="hu-HU" sz="8800" b="1" i="1" dirty="0" smtClean="0">
                <a:solidFill>
                  <a:schemeClr val="accent2"/>
                </a:solidFill>
              </a:rPr>
              <a:t> </a:t>
            </a:r>
            <a:r>
              <a:rPr lang="hu-HU" sz="8800" b="1" i="1" dirty="0" smtClean="0">
                <a:solidFill>
                  <a:srgbClr val="000099"/>
                </a:solidFill>
              </a:rPr>
              <a:t>fogathajtás</a:t>
            </a:r>
            <a:endParaRPr lang="hu-HU" sz="8800" b="1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828668"/>
          </a:xfrm>
        </p:spPr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Négyesfogat</a:t>
            </a:r>
            <a:r>
              <a:rPr lang="hu-HU" dirty="0" smtClean="0">
                <a:solidFill>
                  <a:srgbClr val="000099"/>
                </a:solidFill>
              </a:rPr>
              <a:t> (póni)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757230"/>
          </a:xfrm>
        </p:spPr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Négyesfogat</a:t>
            </a:r>
            <a:r>
              <a:rPr lang="hu-HU" dirty="0" smtClean="0">
                <a:solidFill>
                  <a:srgbClr val="000099"/>
                </a:solidFill>
              </a:rPr>
              <a:t>  (nagy ló)</a:t>
            </a:r>
            <a:endParaRPr lang="hu-HU" dirty="0">
              <a:solidFill>
                <a:srgbClr val="0000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3234" y="3643314"/>
            <a:ext cx="4750766" cy="32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43314"/>
            <a:ext cx="492918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7167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0" y="3000372"/>
            <a:ext cx="185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99"/>
                </a:solidFill>
              </a:rPr>
              <a:t>Nyúl Zoltán</a:t>
            </a:r>
            <a:endParaRPr lang="hu-HU" sz="2400" dirty="0">
              <a:solidFill>
                <a:srgbClr val="000099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207167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0" y="6357958"/>
            <a:ext cx="185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99"/>
                </a:solidFill>
              </a:rPr>
              <a:t>Lázár Vilmos</a:t>
            </a:r>
            <a:endParaRPr lang="hu-HU" sz="2400" dirty="0">
              <a:solidFill>
                <a:srgbClr val="000099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0"/>
            <a:ext cx="214310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3500438"/>
            <a:ext cx="2143108" cy="283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zövegdoboz 11"/>
          <p:cNvSpPr txBox="1"/>
          <p:nvPr/>
        </p:nvSpPr>
        <p:spPr>
          <a:xfrm>
            <a:off x="2643174" y="0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000099"/>
                </a:solidFill>
              </a:rPr>
              <a:t>Neves fogathajtóink</a:t>
            </a:r>
            <a:endParaRPr lang="hu-HU" sz="3600" dirty="0">
              <a:solidFill>
                <a:srgbClr val="000099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000892" y="3000372"/>
            <a:ext cx="214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99"/>
                </a:solidFill>
              </a:rPr>
              <a:t>Lázár Zoltán</a:t>
            </a:r>
            <a:endParaRPr lang="hu-HU" sz="2400" dirty="0">
              <a:solidFill>
                <a:srgbClr val="000099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929454" y="6396335"/>
            <a:ext cx="221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0099"/>
                </a:solidFill>
              </a:rPr>
              <a:t>Bárdos György</a:t>
            </a:r>
            <a:endParaRPr lang="hu-HU" sz="2400" dirty="0">
              <a:solidFill>
                <a:srgbClr val="000099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3500438"/>
            <a:ext cx="207167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16"/>
          <p:cNvSpPr txBox="1"/>
          <p:nvPr/>
        </p:nvSpPr>
        <p:spPr>
          <a:xfrm>
            <a:off x="3214678" y="6357958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0099"/>
                </a:solidFill>
              </a:rPr>
              <a:t>Dobrovitz</a:t>
            </a:r>
            <a:r>
              <a:rPr lang="hu-HU" sz="2400" dirty="0" smtClean="0">
                <a:solidFill>
                  <a:srgbClr val="000099"/>
                </a:solidFill>
              </a:rPr>
              <a:t> József</a:t>
            </a:r>
            <a:endParaRPr lang="hu-HU" sz="2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2286016"/>
          </a:xfrm>
        </p:spPr>
        <p:txBody>
          <a:bodyPr>
            <a:normAutofit/>
          </a:bodyPr>
          <a:lstStyle/>
          <a:p>
            <a:r>
              <a:rPr lang="hu-HU" sz="5400" dirty="0" smtClean="0">
                <a:solidFill>
                  <a:srgbClr val="000099"/>
                </a:solidFill>
              </a:rPr>
              <a:t>VÉGE</a:t>
            </a:r>
            <a:endParaRPr lang="hu-HU" sz="5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 fogathajtás története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 fogathajtás már az ókori görög Olimpiák versenyszámai között is szerepelt. 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A modern szervezett sport azonban alig több mint 100 éves múltra tekint vissza. 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 Fogathajtásban a világ élvonalához tartozunk</a:t>
            </a:r>
            <a:r>
              <a:rPr lang="hu-HU" dirty="0" smtClean="0">
                <a:solidFill>
                  <a:schemeClr val="accent2"/>
                </a:solidFill>
              </a:rPr>
              <a:t>.</a:t>
            </a:r>
            <a:endParaRPr lang="hu-H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00306"/>
            <a:ext cx="8229600" cy="1357322"/>
          </a:xfrm>
        </p:spPr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 Versenyszámok</a:t>
            </a:r>
            <a:endParaRPr lang="hu-H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 díjhajtás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 díjhajtó négyszög mérete 100m×40m.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Célja: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 - a lovak harmóniájának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 -  lovak szabad mozgásának, könnyedségének bírálása.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Mozgásfeladatok: állás, lépés, munkaügetés, összeszedett ügetés, nyújtott ügetés, munkavágta, hátralépés, vállat be.           </a:t>
            </a:r>
            <a:endParaRPr lang="hu-H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 </a:t>
            </a:r>
            <a:r>
              <a:rPr lang="hu-HU" dirty="0" err="1" smtClean="0">
                <a:solidFill>
                  <a:srgbClr val="000099"/>
                </a:solidFill>
              </a:rPr>
              <a:t>maratonhajtás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4000" dirty="0" smtClean="0">
                <a:solidFill>
                  <a:srgbClr val="000099"/>
                </a:solidFill>
              </a:rPr>
              <a:t>Célja</a:t>
            </a:r>
            <a:r>
              <a:rPr lang="hu-HU" sz="3500" dirty="0" smtClean="0">
                <a:solidFill>
                  <a:srgbClr val="000099"/>
                </a:solidFill>
              </a:rPr>
              <a:t>: Az, hogy próbára tegye a lovak állóképességét, kitartását és a hajtók szakmai jártasságát.</a:t>
            </a:r>
          </a:p>
          <a:p>
            <a:r>
              <a:rPr lang="hu-HU" sz="4000" dirty="0" smtClean="0">
                <a:solidFill>
                  <a:srgbClr val="000099"/>
                </a:solidFill>
              </a:rPr>
              <a:t>Pályahossz:</a:t>
            </a:r>
          </a:p>
          <a:p>
            <a:r>
              <a:rPr lang="hu-HU" sz="4000" dirty="0" smtClean="0">
                <a:solidFill>
                  <a:srgbClr val="000099"/>
                </a:solidFill>
              </a:rPr>
              <a:t>- „A” szakasz </a:t>
            </a:r>
            <a:r>
              <a:rPr lang="hu-HU" dirty="0" smtClean="0">
                <a:solidFill>
                  <a:srgbClr val="000099"/>
                </a:solidFill>
              </a:rPr>
              <a:t>8000m  szabadon választott </a:t>
            </a:r>
            <a:r>
              <a:rPr lang="hu-HU" dirty="0" err="1" smtClean="0">
                <a:solidFill>
                  <a:srgbClr val="000099"/>
                </a:solidFill>
              </a:rPr>
              <a:t>jármód</a:t>
            </a:r>
            <a:r>
              <a:rPr lang="hu-HU" dirty="0" smtClean="0">
                <a:solidFill>
                  <a:srgbClr val="000099"/>
                </a:solidFill>
              </a:rPr>
              <a:t>.</a:t>
            </a:r>
          </a:p>
          <a:p>
            <a:r>
              <a:rPr lang="hu-HU" sz="4000" dirty="0" smtClean="0">
                <a:solidFill>
                  <a:srgbClr val="000099"/>
                </a:solidFill>
              </a:rPr>
              <a:t>- „D” szakasz </a:t>
            </a:r>
            <a:r>
              <a:rPr lang="hu-HU" dirty="0" smtClean="0">
                <a:solidFill>
                  <a:srgbClr val="000099"/>
                </a:solidFill>
              </a:rPr>
              <a:t>1000m   lépés </a:t>
            </a:r>
            <a:r>
              <a:rPr lang="hu-HU" dirty="0" err="1" smtClean="0">
                <a:solidFill>
                  <a:srgbClr val="000099"/>
                </a:solidFill>
              </a:rPr>
              <a:t>jármód</a:t>
            </a:r>
            <a:r>
              <a:rPr lang="hu-HU" dirty="0" smtClean="0">
                <a:solidFill>
                  <a:srgbClr val="000099"/>
                </a:solidFill>
              </a:rPr>
              <a:t>.</a:t>
            </a:r>
          </a:p>
          <a:p>
            <a:r>
              <a:rPr lang="hu-HU" sz="4000" dirty="0" smtClean="0">
                <a:solidFill>
                  <a:srgbClr val="000099"/>
                </a:solidFill>
              </a:rPr>
              <a:t>- „E” szakasz  </a:t>
            </a:r>
            <a:r>
              <a:rPr lang="hu-HU" dirty="0" smtClean="0">
                <a:solidFill>
                  <a:srgbClr val="000099"/>
                </a:solidFill>
              </a:rPr>
              <a:t>9000m   szabadon választott </a:t>
            </a:r>
            <a:r>
              <a:rPr lang="hu-HU" dirty="0" err="1" smtClean="0">
                <a:solidFill>
                  <a:srgbClr val="000099"/>
                </a:solidFill>
              </a:rPr>
              <a:t>jármód</a:t>
            </a:r>
            <a:r>
              <a:rPr lang="hu-HU" dirty="0" smtClean="0">
                <a:solidFill>
                  <a:srgbClr val="000099"/>
                </a:solidFill>
              </a:rPr>
              <a:t> akadályokkal.</a:t>
            </a:r>
            <a:endParaRPr lang="hu-HU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23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Az akadályhajtás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smtClean="0">
                <a:solidFill>
                  <a:srgbClr val="000099"/>
                </a:solidFill>
              </a:rPr>
              <a:t>Célja: Próbára tegye a lovak állóképességét, elengedettségét a </a:t>
            </a:r>
            <a:r>
              <a:rPr lang="hu-HU" dirty="0" err="1" smtClean="0">
                <a:solidFill>
                  <a:srgbClr val="000099"/>
                </a:solidFill>
              </a:rPr>
              <a:t>maratonhajtás</a:t>
            </a:r>
            <a:r>
              <a:rPr lang="hu-HU" dirty="0" smtClean="0">
                <a:solidFill>
                  <a:srgbClr val="000099"/>
                </a:solidFill>
              </a:rPr>
              <a:t> után.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 Az akadályhajtó pálya 70m×120m nagyságú.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A pálya hossza legfeljebb 800m.</a:t>
            </a:r>
          </a:p>
          <a:p>
            <a:r>
              <a:rPr lang="hu-HU" dirty="0" smtClean="0">
                <a:solidFill>
                  <a:srgbClr val="000099"/>
                </a:solidFill>
              </a:rPr>
              <a:t>Az akadályok </a:t>
            </a:r>
            <a:r>
              <a:rPr lang="hu-HU" dirty="0" err="1" smtClean="0">
                <a:solidFill>
                  <a:srgbClr val="000099"/>
                </a:solidFill>
              </a:rPr>
              <a:t>selybákból</a:t>
            </a:r>
            <a:r>
              <a:rPr lang="hu-HU" dirty="0" smtClean="0">
                <a:solidFill>
                  <a:srgbClr val="000099"/>
                </a:solidFill>
              </a:rPr>
              <a:t>,piros és fehér haladási irány jelző táblákból, akadály számából, betűkből és labdákból áll.</a:t>
            </a:r>
          </a:p>
          <a:p>
            <a:endParaRPr lang="hu-HU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512168"/>
          </a:xfrm>
        </p:spPr>
        <p:txBody>
          <a:bodyPr/>
          <a:lstStyle/>
          <a:p>
            <a:r>
              <a:rPr lang="hu-HU" dirty="0" smtClean="0">
                <a:solidFill>
                  <a:srgbClr val="000099"/>
                </a:solidFill>
              </a:rPr>
              <a:t>Fogat </a:t>
            </a:r>
            <a:r>
              <a:rPr lang="hu-HU" dirty="0" smtClean="0">
                <a:solidFill>
                  <a:srgbClr val="000099"/>
                </a:solidFill>
              </a:rPr>
              <a:t>típusok</a:t>
            </a:r>
            <a:endParaRPr lang="hu-H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676672"/>
          </a:xfrm>
        </p:spPr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Egyesfogat</a:t>
            </a:r>
            <a:r>
              <a:rPr lang="hu-HU" dirty="0" smtClean="0">
                <a:solidFill>
                  <a:srgbClr val="000099"/>
                </a:solidFill>
              </a:rPr>
              <a:t> (póni)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Egyesfogat</a:t>
            </a:r>
            <a:r>
              <a:rPr lang="hu-HU" dirty="0" smtClean="0">
                <a:solidFill>
                  <a:srgbClr val="000099"/>
                </a:solidFill>
              </a:rPr>
              <a:t> (nagy ló)</a:t>
            </a:r>
            <a:endParaRPr lang="hu-HU" dirty="0">
              <a:solidFill>
                <a:srgbClr val="000099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471" y="2897832"/>
            <a:ext cx="4355529" cy="39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4788024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748680"/>
          </a:xfrm>
        </p:spPr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Kettesfogat</a:t>
            </a:r>
            <a:r>
              <a:rPr lang="hu-HU" dirty="0" smtClean="0">
                <a:solidFill>
                  <a:srgbClr val="000099"/>
                </a:solidFill>
              </a:rPr>
              <a:t> (póni)</a:t>
            </a:r>
            <a:endParaRPr lang="hu-HU" dirty="0">
              <a:solidFill>
                <a:srgbClr val="000099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748680"/>
          </a:xfrm>
        </p:spPr>
        <p:txBody>
          <a:bodyPr/>
          <a:lstStyle/>
          <a:p>
            <a:r>
              <a:rPr lang="hu-HU" dirty="0" err="1" smtClean="0">
                <a:solidFill>
                  <a:srgbClr val="000099"/>
                </a:solidFill>
              </a:rPr>
              <a:t>Kettesfogat</a:t>
            </a:r>
            <a:r>
              <a:rPr lang="hu-HU" dirty="0" smtClean="0">
                <a:solidFill>
                  <a:srgbClr val="000099"/>
                </a:solidFill>
              </a:rPr>
              <a:t> (nagy ló) </a:t>
            </a:r>
            <a:endParaRPr lang="hu-HU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5"/>
            <a:ext cx="442798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226</Words>
  <Application>Microsoft Office PowerPoint</Application>
  <PresentationFormat>Diavetítés a képernyőre (4:3 oldalarány)</PresentationFormat>
  <Paragraphs>38</Paragraphs>
  <Slides>12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A fogathajtás</vt:lpstr>
      <vt:lpstr>A fogathajtás története</vt:lpstr>
      <vt:lpstr> Versenyszámok</vt:lpstr>
      <vt:lpstr>A díjhajtás</vt:lpstr>
      <vt:lpstr>A maratonhajtás</vt:lpstr>
      <vt:lpstr>Az akadályhajtás</vt:lpstr>
      <vt:lpstr>Fogat típusok</vt:lpstr>
      <vt:lpstr>8. dia</vt:lpstr>
      <vt:lpstr>9. dia</vt:lpstr>
      <vt:lpstr>10. dia</vt:lpstr>
      <vt:lpstr>11. dia</vt:lpstr>
      <vt:lpstr>VÉGE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fogathajtás</dc:title>
  <dc:creator>WinXP4ever</dc:creator>
  <cp:lastModifiedBy>Emődi Imre</cp:lastModifiedBy>
  <cp:revision>35</cp:revision>
  <dcterms:created xsi:type="dcterms:W3CDTF">2010-11-27T18:24:09Z</dcterms:created>
  <dcterms:modified xsi:type="dcterms:W3CDTF">2010-12-29T10:23:06Z</dcterms:modified>
</cp:coreProperties>
</file>