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8" r:id="rId18"/>
    <p:sldId id="26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CA30D0-0CA3-419C-9698-8084B7D8D977}" type="datetimeFigureOut">
              <a:rPr lang="hu-HU" smtClean="0"/>
              <a:pPr/>
              <a:t>2016. 11. 08.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89055C-8584-464A-B0B2-A93D5FE8B652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hajók története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715140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 Kitti  G10A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két- és háromevezősoros hajótípusokat is átvették a görögöktől birema illetve trirema néven</a:t>
            </a:r>
          </a:p>
          <a:p>
            <a:r>
              <a:rPr lang="hu-HU" sz="2400" dirty="0" smtClean="0"/>
              <a:t>Később a rómaiak a kisebb hajókat részesítették előnyben a harctéren, és a nagy többevezősoros hadihajókat felváltották az egy evezősoros liburnák</a:t>
            </a:r>
          </a:p>
          <a:p>
            <a:r>
              <a:rPr lang="hu-HU" sz="2400" dirty="0" smtClean="0"/>
              <a:t>A fürge mozgású hajók evezősei rendszerint rabszolgák és hadifoglyok voltak, akiket az evezőhöz láncoltak, hogy ne tudjanak elmenekülni.</a:t>
            </a:r>
          </a:p>
          <a:p>
            <a:endParaRPr lang="hu-HU" sz="2400" dirty="0"/>
          </a:p>
        </p:txBody>
      </p:sp>
      <p:pic>
        <p:nvPicPr>
          <p:cNvPr id="8" name="Kép 7" descr="245px-Trirem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050"/>
            <a:ext cx="4191974" cy="3319359"/>
          </a:xfrm>
          <a:prstGeom prst="rect">
            <a:avLst/>
          </a:prstGeom>
        </p:spPr>
      </p:pic>
      <p:pic>
        <p:nvPicPr>
          <p:cNvPr id="10" name="Kép 9" descr="grcka birema - andr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4286248" cy="3571900"/>
          </a:xfrm>
          <a:prstGeom prst="rect">
            <a:avLst/>
          </a:prstGeom>
        </p:spPr>
      </p:pic>
      <p:pic>
        <p:nvPicPr>
          <p:cNvPr id="11" name="Kép 10" descr="Model_liburn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214686"/>
            <a:ext cx="4176732" cy="31354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szakítottak a hagyományos típusú hajókkal és inkább a régi típusok előnyeit ötvöző hajót terveztek, pl.: a corbitát</a:t>
            </a:r>
          </a:p>
          <a:p>
            <a:r>
              <a:rPr lang="hu-HU" sz="2400" dirty="0" smtClean="0"/>
              <a:t> ezeket az evező nélküli hajókat a főárbócon elhelyezett vitorlán kívül orrvitorlával is felszerelték.</a:t>
            </a:r>
          </a:p>
          <a:p>
            <a:r>
              <a:rPr lang="hu-HU" sz="2400" dirty="0" smtClean="0"/>
              <a:t>a nagyobb corbiták akár 300 tonna teher szállítására is alkalmasak voltak.</a:t>
            </a:r>
            <a:endParaRPr lang="hu-HU" sz="2400" dirty="0"/>
          </a:p>
        </p:txBody>
      </p:sp>
      <p:pic>
        <p:nvPicPr>
          <p:cNvPr id="4" name="Kép 3" descr="Cor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500306"/>
            <a:ext cx="5524512" cy="35004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Hanza-szövetség előbb a kogge majd a hulk típusú hajókkal bonyolította le a kereskedelmet</a:t>
            </a:r>
          </a:p>
          <a:p>
            <a:r>
              <a:rPr lang="hu-HU" sz="2400" dirty="0" smtClean="0"/>
              <a:t> Ezeknek a hajóknak egy árbócuk és keresztvitorlázatuk volt. Jellegzetes szerkezeti elemük volt a hangsúlyos orr- és farbástya.</a:t>
            </a:r>
          </a:p>
          <a:p>
            <a:r>
              <a:rPr lang="hu-HU" sz="2400" dirty="0" smtClean="0"/>
              <a:t>A </a:t>
            </a:r>
            <a:r>
              <a:rPr lang="hu-HU" sz="2400" i="1" dirty="0" smtClean="0"/>
              <a:t>XIII. </a:t>
            </a:r>
            <a:r>
              <a:rPr lang="hu-HU" sz="2400" dirty="0" smtClean="0"/>
              <a:t>században újabb hajótípus jött létre, a karavella. Ez aránylag kis testű, kis merülésű, általában háromárbócos hajó volt</a:t>
            </a:r>
          </a:p>
          <a:p>
            <a:r>
              <a:rPr lang="hu-HU" sz="2400" dirty="0" smtClean="0"/>
              <a:t>A karavellából kialakult nagyobb hajót karakknak nevezték</a:t>
            </a:r>
          </a:p>
          <a:p>
            <a:r>
              <a:rPr lang="hu-HU" sz="2400" dirty="0" smtClean="0"/>
              <a:t> Kolumbusz hajói közül a Santa Maria karakk, a másik kettő karavella volt.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sz="3100" i="1" u="sng" dirty="0" smtClean="0"/>
              <a:t/>
            </a:r>
            <a:br>
              <a:rPr lang="hu-HU" sz="3100" i="1" u="sng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100" i="1" u="sng" dirty="0" smtClean="0"/>
              <a:t>Nyugat- és Észak-Európa:</a:t>
            </a:r>
            <a:endParaRPr lang="hu-HU" sz="3100" dirty="0"/>
          </a:p>
        </p:txBody>
      </p:sp>
      <p:pic>
        <p:nvPicPr>
          <p:cNvPr id="4" name="Kép 3" descr="kogge-textured_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643182"/>
            <a:ext cx="6604014" cy="3714758"/>
          </a:xfrm>
          <a:prstGeom prst="rect">
            <a:avLst/>
          </a:prstGeom>
        </p:spPr>
      </p:pic>
      <p:pic>
        <p:nvPicPr>
          <p:cNvPr id="5" name="Kép 4" descr="karave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738187"/>
            <a:ext cx="6667500" cy="5381625"/>
          </a:xfrm>
          <a:prstGeom prst="rect">
            <a:avLst/>
          </a:prstGeom>
        </p:spPr>
      </p:pic>
      <p:pic>
        <p:nvPicPr>
          <p:cNvPr id="6" name="Kép 5" descr="karavel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218126"/>
            <a:ext cx="5748516" cy="46398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6726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középkorban az első tekintélyesebb tengeri távolságokat maguk mögött hagyó európai nép </a:t>
            </a:r>
          </a:p>
          <a:p>
            <a:r>
              <a:rPr lang="hu-HU" dirty="0" smtClean="0"/>
              <a:t>A közel 30 méter hosszú hajóik elsősorban hadi célokat szolgáltak</a:t>
            </a:r>
          </a:p>
          <a:p>
            <a:r>
              <a:rPr lang="hu-HU" dirty="0" smtClean="0"/>
              <a:t>A viking hajók jellemzője az erős gerinc, a magasra felmeredő orr, a széles, lapos hajótest, ami stabil haladást tett lehetővé viharos tengeren is</a:t>
            </a:r>
          </a:p>
          <a:p>
            <a:r>
              <a:rPr lang="hu-HU" dirty="0" smtClean="0"/>
              <a:t>A vikingek ezekkel a látszólag törékeny hajókkal nem csak a környező szigeteket (Írország, Izland, Grönland) fedezték fel, hanem eljutottak Észak-Amerikába is – több száz évvel Kolumbusz előtt.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i="1" u="sng" dirty="0" smtClean="0"/>
              <a:t>Vikingek</a:t>
            </a:r>
            <a:r>
              <a:rPr lang="hu-HU" sz="2800" i="1" u="sng" dirty="0" smtClean="0"/>
              <a:t>:  </a:t>
            </a:r>
            <a:r>
              <a:rPr lang="hu-HU" sz="2800" dirty="0" smtClean="0"/>
              <a:t>legrettegettebb tangeri rabló</a:t>
            </a:r>
            <a:endParaRPr lang="hu-HU" sz="2800" dirty="0"/>
          </a:p>
        </p:txBody>
      </p:sp>
      <p:pic>
        <p:nvPicPr>
          <p:cNvPr id="4" name="Kép 3" descr="vikingsh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7000909" cy="46672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 a vitorlával történő hajózás csúcsát jelentő jellegzetes hajótípusa volt a klipper amit elsősorban sebességre tervezett, gyorsjáratú, háromárbócos, teljes vitorlázatú hajók voltak.</a:t>
            </a:r>
          </a:p>
          <a:p>
            <a:r>
              <a:rPr lang="hu-HU" sz="2400" dirty="0" smtClean="0"/>
              <a:t>a század legnagyobb, a hajózás és a hajók jövőjét máig meghatározó újdonsága a gőzgép volt. </a:t>
            </a:r>
          </a:p>
          <a:p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i="1" u="sng" dirty="0" smtClean="0"/>
              <a:t>XIX.század:</a:t>
            </a:r>
            <a:endParaRPr lang="hu-HU" sz="2800" i="1" u="sng" dirty="0"/>
          </a:p>
        </p:txBody>
      </p:sp>
      <p:pic>
        <p:nvPicPr>
          <p:cNvPr id="4" name="Kép 3" descr="Klipper-STAD AMSTERD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857496"/>
            <a:ext cx="4489158" cy="3364846"/>
          </a:xfrm>
          <a:prstGeom prst="rect">
            <a:avLst/>
          </a:prstGeom>
        </p:spPr>
      </p:pic>
      <p:pic>
        <p:nvPicPr>
          <p:cNvPr id="5" name="Kép 4" descr="gö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28736"/>
            <a:ext cx="6953272" cy="44414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gőzgépeket, hajókazánokat folyamatosan fejlesztették, így növelni tudták a gőz nyomását és így gazdaságosabbá tudták tenni a gőzgépeket. A folyami gőzhajókat lapátkerekek vitték előre. A lapátkerekek azonban nem váltak be a tengeren és az óceánon, így 1845-ben megjelent az első hajócsavarral ellátott hajó, a </a:t>
            </a:r>
            <a:r>
              <a:rPr lang="hu-HU" i="1" dirty="0" smtClean="0"/>
              <a:t>Great Britain</a:t>
            </a:r>
            <a:r>
              <a:rPr lang="hu-HU" dirty="0" smtClean="0"/>
              <a:t>. Ettől kezdve a tengerjáró hajókat hajócsavarral hajtották.</a:t>
            </a:r>
            <a:endParaRPr lang="hu-H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Rudolf Diesel találmányát, a dízelmotort 1904-ben szerelték először hajóba.</a:t>
            </a:r>
          </a:p>
          <a:p>
            <a:r>
              <a:rPr lang="hu-HU" dirty="0" smtClean="0"/>
              <a:t>1911-ben Roald Amundsen a Fram nevű hajójába dízelmotort építtetett Déli-sarki útjára, ez volt a dízelmotor egyik legkorábbi tengeri alkalmazása. A hajó ma Oslóban, a Fram-múzeumban látható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i="1" u="sng" dirty="0" smtClean="0"/>
              <a:t>XX.század:</a:t>
            </a:r>
            <a:endParaRPr lang="hu-HU" sz="2800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u="wavy" dirty="0" smtClean="0"/>
              <a:t>Fő hajótípusok napjainkban:</a:t>
            </a:r>
            <a:endParaRPr lang="hu-HU" u="wavy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2844" y="1857364"/>
            <a:ext cx="4059936" cy="4572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Konténerszállító hajó</a:t>
            </a:r>
          </a:p>
          <a:p>
            <a:r>
              <a:rPr lang="hu-HU" sz="2400" dirty="0" smtClean="0"/>
              <a:t>Kutatóhajó</a:t>
            </a:r>
          </a:p>
          <a:p>
            <a:r>
              <a:rPr lang="hu-HU" sz="2400" dirty="0" smtClean="0"/>
              <a:t>Mentőhajó</a:t>
            </a:r>
          </a:p>
          <a:p>
            <a:r>
              <a:rPr lang="hu-HU" sz="2400" dirty="0" smtClean="0"/>
              <a:t>Vontatóhajó</a:t>
            </a:r>
          </a:p>
          <a:p>
            <a:r>
              <a:rPr lang="hu-HU" sz="2400" dirty="0" smtClean="0"/>
              <a:t>Jégtörő</a:t>
            </a:r>
          </a:p>
          <a:p>
            <a:r>
              <a:rPr lang="hu-HU" sz="2400" dirty="0" smtClean="0"/>
              <a:t>Turistahajó</a:t>
            </a:r>
          </a:p>
          <a:p>
            <a:r>
              <a:rPr lang="hu-HU" sz="2400" dirty="0" smtClean="0"/>
              <a:t>Luxushajó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</p:txBody>
      </p:sp>
      <p:pic>
        <p:nvPicPr>
          <p:cNvPr id="5" name="Tartalom helye 4" descr="konténerhajó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214290"/>
            <a:ext cx="3714776" cy="1643074"/>
          </a:xfrm>
        </p:spPr>
      </p:pic>
      <p:pic>
        <p:nvPicPr>
          <p:cNvPr id="7" name="Kép 6" descr="revell-calypso-ocean-exploration-vessel-hajomaket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643050"/>
            <a:ext cx="4476764" cy="2352680"/>
          </a:xfrm>
          <a:prstGeom prst="rect">
            <a:avLst/>
          </a:prstGeom>
        </p:spPr>
      </p:pic>
      <p:pic>
        <p:nvPicPr>
          <p:cNvPr id="8" name="Kép 7" descr="rupert---a-balaton-surgossegi-mentohajoja-normal6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214554"/>
            <a:ext cx="3357570" cy="2231385"/>
          </a:xfrm>
          <a:prstGeom prst="rect">
            <a:avLst/>
          </a:prstGeom>
        </p:spPr>
      </p:pic>
      <p:pic>
        <p:nvPicPr>
          <p:cNvPr id="13" name="Tartalom helye 4" descr="DSCN9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00240"/>
            <a:ext cx="4059238" cy="2212785"/>
          </a:xfrm>
          <a:prstGeom prst="rect">
            <a:avLst/>
          </a:prstGeom>
        </p:spPr>
      </p:pic>
      <p:pic>
        <p:nvPicPr>
          <p:cNvPr id="14" name="Kép 13" descr="a-50-let-pobedi-50-c3a9v-gyc591zelem-atomjc3a9gtc3b6rc591-munkc3a1b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214554"/>
            <a:ext cx="3856906" cy="2566985"/>
          </a:xfrm>
          <a:prstGeom prst="rect">
            <a:avLst/>
          </a:prstGeom>
        </p:spPr>
      </p:pic>
      <p:pic>
        <p:nvPicPr>
          <p:cNvPr id="15" name="Kép 14" descr="15770592-Cruise-tourist-ship-in-Black-sea-Odessa-Ukraine-Stock-Phot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3643314"/>
            <a:ext cx="4468119" cy="3072691"/>
          </a:xfrm>
          <a:prstGeom prst="rect">
            <a:avLst/>
          </a:prstGeom>
        </p:spPr>
      </p:pic>
      <p:pic>
        <p:nvPicPr>
          <p:cNvPr id="16" name="Kép 15" descr="1280px-Luxury_yachts_in_Saint-Tropez,_200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82" y="3643314"/>
            <a:ext cx="4571999" cy="304680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714612" y="150017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n>
                  <a:solidFill>
                    <a:schemeClr val="tx1"/>
                  </a:solidFill>
                </a:ln>
              </a:rPr>
              <a:t>KÖSZÖNÖM  A FIGYELMET! </a:t>
            </a:r>
            <a:r>
              <a:rPr lang="hu-HU" sz="2000" dirty="0" smtClean="0">
                <a:ln>
                  <a:solidFill>
                    <a:schemeClr val="tx1"/>
                  </a:solidFill>
                </a:ln>
                <a:sym typeface="Wingdings" pitchFamily="2" charset="2"/>
              </a:rPr>
              <a:t></a:t>
            </a:r>
            <a:endParaRPr lang="hu-HU" sz="2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A hajó az emberiség egyik legrégebben használt járműve.</a:t>
            </a:r>
          </a:p>
          <a:p>
            <a:r>
              <a:rPr lang="hu-HU" sz="1600" dirty="0" smtClean="0"/>
              <a:t>Egymilliónál több ember szolgál, dolgozik korunkban hajókon</a:t>
            </a:r>
          </a:p>
          <a:p>
            <a:r>
              <a:rPr lang="nl-NL" sz="1600" dirty="0" smtClean="0"/>
              <a:t>a sport terén is jelentős szerepe van</a:t>
            </a:r>
            <a:r>
              <a:rPr lang="hu-HU" sz="1600" dirty="0" smtClean="0"/>
              <a:t> pl: versenyvitorlások  </a:t>
            </a:r>
          </a:p>
          <a:p>
            <a:r>
              <a:rPr lang="hu-HU" sz="1600" dirty="0" smtClean="0"/>
              <a:t>A hajókat már a kezdetektől használták hadicélokra</a:t>
            </a:r>
          </a:p>
          <a:p>
            <a:r>
              <a:rPr lang="hu-HU" sz="1600" dirty="0" smtClean="0"/>
              <a:t>A tengeri hatalmak modern hadiflottái a katonai erő legfontosabb elemei napjainkban is</a:t>
            </a:r>
          </a:p>
          <a:p>
            <a:r>
              <a:rPr lang="hu-HU" sz="1600" dirty="0" smtClean="0"/>
              <a:t>Senkis se tudja hogy mióta használja az ember a vízi járműveket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endParaRPr lang="hu-HU" sz="1600" dirty="0"/>
          </a:p>
        </p:txBody>
      </p:sp>
      <p:pic>
        <p:nvPicPr>
          <p:cNvPr id="4" name="Kép 3" descr="vitorlas_verseny02.jpg.pagespeed.ce.xcZDGy8b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714356"/>
            <a:ext cx="2857500" cy="19145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hu-HU" i="1" u="sng" dirty="0" smtClean="0"/>
              <a:t> Mezopotámia:</a:t>
            </a:r>
          </a:p>
          <a:p>
            <a:pPr marL="514350" indent="-514350"/>
            <a:r>
              <a:rPr lang="hu-HU" dirty="0" smtClean="0"/>
              <a:t>nagy folyói és mocsarai természetes következményeként hamar kialakultak az olcsó szállítás lehetőségét megteremtő vízi járművek</a:t>
            </a:r>
          </a:p>
          <a:p>
            <a:pPr marL="514350" indent="-514350"/>
            <a:r>
              <a:rPr lang="hu-HU" dirty="0" smtClean="0"/>
              <a:t>első csónakjaikat nád és állati termékek felhasználásával készítették</a:t>
            </a:r>
          </a:p>
          <a:p>
            <a:pPr marL="514350" indent="-514350"/>
            <a:r>
              <a:rPr lang="hu-HU" dirty="0" smtClean="0"/>
              <a:t>Fő közlekedési eszközeik:aszfalttal tömített nádcsónak és a kör alakú, favázas, bőrbevonatú guffa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wavy" dirty="0" smtClean="0"/>
              <a:t>Ókorban:</a:t>
            </a:r>
            <a:endParaRPr lang="hu-HU" u="wavy" dirty="0"/>
          </a:p>
        </p:txBody>
      </p:sp>
      <p:pic>
        <p:nvPicPr>
          <p:cNvPr id="5" name="Kép 4" descr="2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928802"/>
            <a:ext cx="7858180" cy="45720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u="sng" dirty="0" smtClean="0"/>
              <a:t>Egyiptom:</a:t>
            </a:r>
          </a:p>
          <a:p>
            <a:r>
              <a:rPr lang="hu-HU" sz="2400" dirty="0" smtClean="0"/>
              <a:t>i.e. 3 évezredben kezdtek el hajókat építeni</a:t>
            </a:r>
          </a:p>
          <a:p>
            <a:r>
              <a:rPr lang="hu-HU" sz="2400" dirty="0" smtClean="0"/>
              <a:t> Níluson, a Vörös- és Földközi tenger partvidékein hajóztak</a:t>
            </a:r>
          </a:p>
          <a:p>
            <a:r>
              <a:rPr lang="hu-HU" sz="2400" dirty="0" smtClean="0"/>
              <a:t>II.Nékó fáraó az i.e. 595 egy föníciaiakból álló flottát indított el a Vörös-tengeren, amely három év múlva Afrikát megkerülve a Gibraltári-szoroson keresztül tért vissza</a:t>
            </a:r>
          </a:p>
          <a:p>
            <a:r>
              <a:rPr lang="hu-HU" sz="2400" dirty="0" smtClean="0"/>
              <a:t>csónakjaikat és kisebb folyami hajóikat nádból építették</a:t>
            </a:r>
          </a:p>
          <a:p>
            <a:r>
              <a:rPr lang="hu-HU" sz="2400" dirty="0" smtClean="0"/>
              <a:t>a nagyobb hajókhoz először helyi, később Föníciából importált faanyagot használtak.</a:t>
            </a:r>
          </a:p>
          <a:p>
            <a:r>
              <a:rPr lang="hu-HU" sz="2400" dirty="0" smtClean="0"/>
              <a:t>a korai időszakban rövid fadarabokból állították össze a külhéjat, amelyeket csapokkal vagy kötelekkel szorítottak össze, majd növényi rostokkal tömítettek</a:t>
            </a:r>
          </a:p>
          <a:p>
            <a:endParaRPr lang="hu-HU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3"/>
          <p:cNvSpPr>
            <a:spLocks noGrp="1"/>
          </p:cNvSpPr>
          <p:nvPr>
            <p:ph idx="1"/>
          </p:nvPr>
        </p:nvSpPr>
        <p:spPr>
          <a:xfrm>
            <a:off x="285750" y="428625"/>
            <a:ext cx="8229600" cy="5857875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egyiptomi hajók között meglepően nagyok is akadtak mint például a cédrusból készült napbárka</a:t>
            </a:r>
          </a:p>
          <a:p>
            <a:r>
              <a:rPr lang="hu-HU" sz="2400" dirty="0" smtClean="0"/>
              <a:t>A XII.századba tovább fejlesztették a hajóikat: </a:t>
            </a:r>
          </a:p>
          <a:p>
            <a:r>
              <a:rPr lang="hu-HU" sz="2400" dirty="0" smtClean="0"/>
              <a:t>A héj pereme alatt egymástól egyenlő távolságra lyukakat vágtak, és ezeken keresztgerendákat fektettek keresztül. A hajótest szilárdságát javította a fedélzeten végigfutó, rájuk fektetett padlózat.</a:t>
            </a:r>
          </a:p>
          <a:p>
            <a:r>
              <a:rPr lang="hu-HU" sz="2400" dirty="0" smtClean="0"/>
              <a:t>A nehezebb teherbírást a hajó hosszában végigvezetett, középen villás oszlopokra fektetett kötéllel oldották meg  A kötelet az orrnál és a tatnál rögzítették, és megfeszítették</a:t>
            </a:r>
          </a:p>
          <a:p>
            <a:r>
              <a:rPr lang="hu-HU" sz="2400" dirty="0" smtClean="0"/>
              <a:t>Evezővel hajtották és jó időben vitorlával is segítettek az elölre jutásba</a:t>
            </a:r>
            <a:endParaRPr lang="hu-HU" sz="2400" dirty="0"/>
          </a:p>
        </p:txBody>
      </p:sp>
      <p:pic>
        <p:nvPicPr>
          <p:cNvPr id="8" name="Kép 7" descr="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4705357" cy="3529018"/>
          </a:xfrm>
          <a:prstGeom prst="rect">
            <a:avLst/>
          </a:prstGeom>
        </p:spPr>
      </p:pic>
      <p:pic>
        <p:nvPicPr>
          <p:cNvPr id="9" name="Kép 8" descr="540px-Wells_egyptian_ship_red_s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643050"/>
            <a:ext cx="6821053" cy="40005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hu-HU" sz="2400" dirty="0" smtClean="0"/>
              <a:t>Az ókor legjobb hajó építői</a:t>
            </a:r>
          </a:p>
          <a:p>
            <a:r>
              <a:rPr lang="hu-HU" sz="2400" dirty="0" smtClean="0"/>
              <a:t>i. e. 500 körül Hanno pun hadvezér 60 hajóból álló flottájával feltárta Nyugat-Afrikapartvidékét egészen Kamerunig</a:t>
            </a:r>
          </a:p>
          <a:p>
            <a:r>
              <a:rPr lang="hu-HU" sz="2400" dirty="0" smtClean="0"/>
              <a:t> Himilkó karthágói hajós Nyugat-Európa partjai mentén eljutott az ónban gazdag Britanniáig.</a:t>
            </a:r>
          </a:p>
          <a:p>
            <a:r>
              <a:rPr lang="hu-HU" sz="2400" dirty="0" smtClean="0"/>
              <a:t>Több újítás fűződik a föníciaiak nevéhez mint például a  kétevezősoros hajtás és az evezősök fölé emelt fedélzet is, amelyen a harcosok tartózkodtak.</a:t>
            </a:r>
          </a:p>
          <a:p>
            <a:r>
              <a:rPr lang="hu-HU" sz="2400" dirty="0" smtClean="0"/>
              <a:t>Megjelenik az árbóckosár is és a kötélhágcsó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u="sng" dirty="0" smtClean="0">
                <a:ln w="3200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/>
                </a:solidFill>
              </a:rPr>
              <a:t>Föníciaiak:</a:t>
            </a:r>
            <a:endParaRPr lang="hu-HU" sz="3200" i="1" u="sng" dirty="0">
              <a:ln w="3200">
                <a:solidFill>
                  <a:schemeClr val="tx1"/>
                </a:solidFill>
                <a:prstDash val="solid"/>
                <a:round/>
              </a:ln>
              <a:solidFill>
                <a:schemeClr val="tx1"/>
              </a:solidFill>
            </a:endParaRPr>
          </a:p>
        </p:txBody>
      </p:sp>
      <p:pic>
        <p:nvPicPr>
          <p:cNvPr id="5" name="Kép 4" descr="árbóckosárb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762900" cy="5068008"/>
          </a:xfrm>
          <a:prstGeom prst="rect">
            <a:avLst/>
          </a:prstGeom>
        </p:spPr>
      </p:pic>
      <p:pic>
        <p:nvPicPr>
          <p:cNvPr id="6" name="Kép 5" descr="ebb35d5a408499c8baa10852b5b122f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857232"/>
            <a:ext cx="4572032" cy="43148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föníciaiaknál alakult ki először az ókorban és a középkorban egyaránt jellemző hosszúhajó-kerekhajó különbség.</a:t>
            </a:r>
          </a:p>
          <a:p>
            <a:r>
              <a:rPr lang="hu-HU" sz="2400" dirty="0" smtClean="0"/>
              <a:t>Hosszúhajó: gálya, általában 25–30 m hosszú, evezővel hajtott jármű, csak parti vizekben volt használható, katonai célra épült</a:t>
            </a:r>
          </a:p>
          <a:p>
            <a:r>
              <a:rPr lang="hu-HU" sz="2400" dirty="0" smtClean="0"/>
              <a:t>Kerekhajó: széles, nehézkes formájú hajó volt, mely kizárólag a szél energiáját használta az elölre haladásban, alkalmasabb nyílt tengeri utazásokra és nagyobb rakomány befogadására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5" name="Kép 4" descr="c00703a_kozlalap_00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7310452" cy="26527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eltanulták a krétaiak és föníciaiak hajó építő tudományát</a:t>
            </a:r>
          </a:p>
          <a:p>
            <a:r>
              <a:rPr lang="hu-HU" sz="2400" dirty="0" smtClean="0"/>
              <a:t>A görögöknél is kétféle hajótípust különböztethetünk meg, a gyors járású evezős gályákat és a vitorlás teherhajókat.</a:t>
            </a:r>
          </a:p>
          <a:p>
            <a:r>
              <a:rPr lang="hu-HU" sz="2400" dirty="0" smtClean="0"/>
              <a:t> gályák közül először: az egy evezősoros </a:t>
            </a:r>
            <a:r>
              <a:rPr lang="hu-HU" sz="2400" i="1" dirty="0" smtClean="0"/>
              <a:t>(monera)</a:t>
            </a:r>
            <a:r>
              <a:rPr lang="hu-HU" sz="2400" dirty="0" smtClean="0"/>
              <a:t>, majd az ötven evezős </a:t>
            </a:r>
            <a:r>
              <a:rPr lang="hu-HU" sz="2400" i="1" dirty="0" smtClean="0"/>
              <a:t>(pentekontera)</a:t>
            </a:r>
            <a:r>
              <a:rPr lang="hu-HU" sz="2400" dirty="0" smtClean="0"/>
              <a:t> típus terjedt el.</a:t>
            </a:r>
          </a:p>
          <a:p>
            <a:r>
              <a:rPr lang="hu-HU" sz="2400" dirty="0" smtClean="0"/>
              <a:t>Később áttértek a többevezősoros hajók  építésére pl.: triérész és a </a:t>
            </a:r>
            <a:r>
              <a:rPr lang="hu-HU" sz="2400" dirty="0" err="1" smtClean="0"/>
              <a:t>diera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219200"/>
          </a:xfrm>
        </p:spPr>
        <p:txBody>
          <a:bodyPr>
            <a:normAutofit/>
          </a:bodyPr>
          <a:lstStyle/>
          <a:p>
            <a:r>
              <a:rPr lang="hu-HU" sz="2800" i="1" u="sng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FF"/>
                </a:solidFill>
              </a:rPr>
              <a:t>Görögök:</a:t>
            </a:r>
            <a:endParaRPr lang="hu-HU" sz="2800" i="1" u="sng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rgbClr val="FFFFFF"/>
              </a:solidFill>
            </a:endParaRPr>
          </a:p>
        </p:txBody>
      </p:sp>
      <p:pic>
        <p:nvPicPr>
          <p:cNvPr id="4" name="Kép 3" descr="triérés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8131434" cy="4732749"/>
          </a:xfrm>
          <a:prstGeom prst="rect">
            <a:avLst/>
          </a:prstGeom>
        </p:spPr>
      </p:pic>
      <p:pic>
        <p:nvPicPr>
          <p:cNvPr id="5" name="Kép 4" descr="A görög diera felépítés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00042"/>
            <a:ext cx="7110412" cy="53361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első pun háború idején építettek hajókat amiket a Karthágóiakról másoltak</a:t>
            </a:r>
          </a:p>
          <a:p>
            <a:r>
              <a:rPr lang="hu-HU" sz="2400" dirty="0" smtClean="0"/>
              <a:t> ötevezősoros hadihajó mintájára építették meg 100 hajós flottájukat</a:t>
            </a:r>
          </a:p>
          <a:p>
            <a:r>
              <a:rPr lang="hu-HU" sz="2400" dirty="0" smtClean="0"/>
              <a:t>A hajókat továbbfejlesztették, csapóhidat, corvust helyeztek a hajóra.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i="1" u="sng" dirty="0" smtClean="0"/>
              <a:t>Rómaiak:</a:t>
            </a:r>
            <a:endParaRPr lang="hu-HU" sz="2800" i="1" u="sng" dirty="0"/>
          </a:p>
        </p:txBody>
      </p:sp>
      <p:pic>
        <p:nvPicPr>
          <p:cNvPr id="4" name="Kép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295146" cy="48635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426</TotalTime>
  <Words>400</Words>
  <Application>Microsoft Office PowerPoint</Application>
  <PresentationFormat>Diavetítés a képernyőre (4:3 oldalarány)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Papír</vt:lpstr>
      <vt:lpstr>A hajók története</vt:lpstr>
      <vt:lpstr>2. dia</vt:lpstr>
      <vt:lpstr>Ókorban:</vt:lpstr>
      <vt:lpstr>4. dia</vt:lpstr>
      <vt:lpstr>5. dia</vt:lpstr>
      <vt:lpstr>Föníciaiak:</vt:lpstr>
      <vt:lpstr>7. dia</vt:lpstr>
      <vt:lpstr>Görögök:</vt:lpstr>
      <vt:lpstr>Rómaiak:</vt:lpstr>
      <vt:lpstr>10. dia</vt:lpstr>
      <vt:lpstr>11. dia</vt:lpstr>
      <vt:lpstr>               Nyugat- és Észak-Európa:</vt:lpstr>
      <vt:lpstr>Vikingek:  legrettegettebb tangeri rabló</vt:lpstr>
      <vt:lpstr>XIX.század:</vt:lpstr>
      <vt:lpstr>15. dia</vt:lpstr>
      <vt:lpstr>XX.század:</vt:lpstr>
      <vt:lpstr>   Fő hajótípusok napjainkban: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hajók története</dc:title>
  <dc:creator>Rezz</dc:creator>
  <cp:lastModifiedBy>Rezz</cp:lastModifiedBy>
  <cp:revision>50</cp:revision>
  <dcterms:created xsi:type="dcterms:W3CDTF">2016-11-06T14:09:42Z</dcterms:created>
  <dcterms:modified xsi:type="dcterms:W3CDTF">2016-11-08T20:37:33Z</dcterms:modified>
</cp:coreProperties>
</file>