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429"/>
    <a:srgbClr val="58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ED69-A40B-447D-94C7-B859334232F9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87FC6-34A2-4EF8-B962-0FD8F349295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1258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87FC6-34A2-4EF8-B962-0FD8F3492954}" type="slidenum">
              <a:rPr lang="sq-AL" smtClean="0"/>
              <a:t>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8650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q-A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166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610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0950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204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8278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2957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9410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662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502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3213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406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q-AL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q-AL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EE4A-D457-44A9-8FED-F89FD91B2043}" type="datetimeFigureOut">
              <a:rPr lang="sq-AL" smtClean="0"/>
              <a:t>22.8.2016</a:t>
            </a:fld>
            <a:endParaRPr lang="sq-AL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FA02-67A3-4AC6-B626-2995B082A8E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063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24E429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q-AL" dirty="0" smtClean="0">
                <a:latin typeface="Berlin Sans FB" panose="020E0602020502020306" pitchFamily="34" charset="0"/>
              </a:rPr>
              <a:t>Kereskedelmi útvonalak</a:t>
            </a:r>
            <a:br>
              <a:rPr lang="sq-AL" dirty="0" smtClean="0">
                <a:latin typeface="Berlin Sans FB" panose="020E0602020502020306" pitchFamily="34" charset="0"/>
              </a:rPr>
            </a:br>
            <a:r>
              <a:rPr lang="sq-AL" dirty="0" smtClean="0">
                <a:latin typeface="Berlin Sans FB" panose="020E0602020502020306" pitchFamily="34" charset="0"/>
              </a:rPr>
              <a:t>Az ókorban</a:t>
            </a:r>
            <a:endParaRPr lang="sq-AL" dirty="0">
              <a:latin typeface="Berlin Sans FB" panose="020E0602020502020306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8890" y="6664424"/>
            <a:ext cx="558782" cy="193576"/>
          </a:xfrm>
        </p:spPr>
        <p:txBody>
          <a:bodyPr>
            <a:normAutofit fontScale="25000" lnSpcReduction="20000"/>
          </a:bodyPr>
          <a:lstStyle/>
          <a:p>
            <a:r>
              <a:rPr lang="sq-AL" dirty="0" smtClean="0">
                <a:solidFill>
                  <a:schemeClr val="tx1"/>
                </a:solidFill>
              </a:rPr>
              <a:t>j</a:t>
            </a:r>
            <a:endParaRPr lang="sq-AL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6021288"/>
            <a:ext cx="2376264" cy="707886"/>
          </a:xfrm>
          <a:prstGeom prst="rect">
            <a:avLst/>
          </a:prstGeom>
          <a:noFill/>
          <a:ln w="28575">
            <a:solidFill>
              <a:srgbClr val="24E429"/>
            </a:solidFill>
          </a:ln>
        </p:spPr>
        <p:txBody>
          <a:bodyPr wrap="square" rtlCol="0">
            <a:spAutoFit/>
          </a:bodyPr>
          <a:lstStyle/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Kaszás Péter </a:t>
            </a:r>
          </a:p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Papp Gergely Péter</a:t>
            </a:r>
            <a:endParaRPr lang="sq-AL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3008313" cy="1162050"/>
          </a:xfrm>
        </p:spPr>
        <p:txBody>
          <a:bodyPr>
            <a:normAutofit/>
          </a:bodyPr>
          <a:lstStyle/>
          <a:p>
            <a:r>
              <a:rPr lang="sq-AL" sz="3200" b="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Borostyánút</a:t>
            </a:r>
            <a:endParaRPr lang="sq-AL" sz="3200" b="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995936" cy="4691063"/>
          </a:xfrm>
        </p:spPr>
        <p:txBody>
          <a:bodyPr>
            <a:norm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Közel 900 </a:t>
            </a:r>
            <a:r>
              <a:rPr lang="hu-HU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km </a:t>
            </a:r>
            <a:endParaRPr lang="hu-HU" sz="20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Leginkább borostyánk</a:t>
            </a:r>
            <a:r>
              <a:rPr lang="hu-HU" sz="18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 </a:t>
            </a: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szállítása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Stratégiai fontosság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 borostyánk</a:t>
            </a:r>
            <a:r>
              <a:rPr lang="hu-HU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</a:t>
            </a: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az akkori dísztárgyak alapvet</a:t>
            </a:r>
            <a:r>
              <a:rPr lang="hu-HU" sz="18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</a:t>
            </a: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kelléke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Észak-Európától a Földközi-tengerig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M</a:t>
            </a: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ár jóval időszámításunk el</a:t>
            </a:r>
            <a:r>
              <a:rPr lang="hu-HU" sz="18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</a:t>
            </a:r>
            <a:r>
              <a:rPr lang="hu-HU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tt is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sq-A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312368" cy="482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6776154"/>
            <a:ext cx="108520" cy="10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erékszögű háromszög 5"/>
          <p:cNvSpPr/>
          <p:nvPr/>
        </p:nvSpPr>
        <p:spPr>
          <a:xfrm rot="16200000">
            <a:off x="7138159" y="4884809"/>
            <a:ext cx="1872208" cy="2113876"/>
          </a:xfrm>
          <a:prstGeom prst="rtTriangle">
            <a:avLst/>
          </a:prstGeom>
          <a:solidFill>
            <a:srgbClr val="24E429"/>
          </a:solidFill>
          <a:ln>
            <a:solidFill>
              <a:srgbClr val="24E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411760" cy="17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24E429"/>
          </a:solidFill>
        </p:spPr>
        <p:txBody>
          <a:bodyPr>
            <a:normAutofit fontScale="90000"/>
          </a:bodyPr>
          <a:lstStyle/>
          <a:p>
            <a:r>
              <a:rPr lang="sq-AL" dirty="0" smtClean="0">
                <a:latin typeface="Berlin Sans FB" panose="020E0602020502020306" pitchFamily="34" charset="0"/>
              </a:rPr>
              <a:t>A Borostyánút napjainkban</a:t>
            </a:r>
            <a:br>
              <a:rPr lang="sq-AL" dirty="0" smtClean="0">
                <a:latin typeface="Berlin Sans FB" panose="020E0602020502020306" pitchFamily="34" charset="0"/>
              </a:rPr>
            </a:br>
            <a:r>
              <a:rPr lang="sq-AL" dirty="0" smtClean="0">
                <a:latin typeface="Berlin Sans FB" panose="020E0602020502020306" pitchFamily="34" charset="0"/>
              </a:rPr>
              <a:t>(Szombathely)</a:t>
            </a:r>
            <a:endParaRPr lang="sq-AL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67214" cy="38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008313" cy="1162050"/>
          </a:xfrm>
        </p:spPr>
        <p:txBody>
          <a:bodyPr>
            <a:normAutofit/>
          </a:bodyPr>
          <a:lstStyle/>
          <a:p>
            <a:r>
              <a:rPr lang="sq-AL" sz="3200" b="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Tömjénút</a:t>
            </a:r>
            <a:endParaRPr lang="sq-AL" sz="3200" b="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795694"/>
            <a:ext cx="4608512" cy="4691063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Hosszúsága nem megállapítható</a:t>
            </a:r>
          </a:p>
          <a:p>
            <a:endParaRPr lang="sq-AL" sz="18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88900" indent="-88900"/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Több útvonal gy</a:t>
            </a:r>
            <a:r>
              <a:rPr lang="sq-AL" sz="16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ű</a:t>
            </a:r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jt</a:t>
            </a:r>
            <a:r>
              <a:rPr lang="sq-AL" sz="16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</a:t>
            </a:r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neve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Egyiptomon, Indián és Arábián át vezetett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sq-AL" sz="1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Áruk szállítása: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Arab tömjén, mirha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Indiai selyem, f</a:t>
            </a:r>
            <a:r>
              <a:rPr lang="sq-AL" sz="1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ű</a:t>
            </a:r>
            <a:r>
              <a:rPr lang="sq-AL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szer és ébenfa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q-AL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Kelet-Afrikai tollak, állatb</a:t>
            </a:r>
            <a:r>
              <a:rPr lang="sq-AL" sz="1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ő</a:t>
            </a:r>
            <a:r>
              <a:rPr lang="sq-AL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r, arany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q-AL" sz="1800" dirty="0" smtClean="0">
              <a:latin typeface="Berlin Sans FB" panose="020E0602020502020306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1547664" y="2161211"/>
            <a:ext cx="0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erékszögű háromszög 11"/>
          <p:cNvSpPr/>
          <p:nvPr/>
        </p:nvSpPr>
        <p:spPr>
          <a:xfrm rot="16200000">
            <a:off x="7160591" y="4872858"/>
            <a:ext cx="1843091" cy="2123726"/>
          </a:xfrm>
          <a:prstGeom prst="rtTriangle">
            <a:avLst/>
          </a:prstGeom>
          <a:solidFill>
            <a:srgbClr val="24E429"/>
          </a:solidFill>
          <a:ln>
            <a:solidFill>
              <a:srgbClr val="24E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86237" cy="27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24E429"/>
          </a:solidFill>
          <a:ln>
            <a:solidFill>
              <a:srgbClr val="24E429"/>
            </a:solidFill>
          </a:ln>
        </p:spPr>
        <p:txBody>
          <a:bodyPr>
            <a:normAutofit fontScale="90000"/>
          </a:bodyPr>
          <a:lstStyle/>
          <a:p>
            <a:r>
              <a:rPr lang="sq-AL" dirty="0" smtClean="0">
                <a:latin typeface="Berlin Sans FB" panose="020E0602020502020306" pitchFamily="34" charset="0"/>
              </a:rPr>
              <a:t>A Tömjénút egyik volt városa</a:t>
            </a:r>
            <a:br>
              <a:rPr lang="sq-AL" dirty="0" smtClean="0">
                <a:latin typeface="Berlin Sans FB" panose="020E0602020502020306" pitchFamily="34" charset="0"/>
              </a:rPr>
            </a:br>
            <a:r>
              <a:rPr lang="sq-AL" dirty="0" smtClean="0">
                <a:latin typeface="Berlin Sans FB" panose="020E0602020502020306" pitchFamily="34" charset="0"/>
              </a:rPr>
              <a:t>Negev-sivatag</a:t>
            </a:r>
            <a:endParaRPr lang="sq-AL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>
            <a:normAutofit/>
          </a:bodyPr>
          <a:lstStyle/>
          <a:p>
            <a:r>
              <a:rPr lang="sq-AL" sz="3200" b="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Selyemút</a:t>
            </a:r>
            <a:endParaRPr lang="sq-AL" sz="3200" b="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Útvonal hálózat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Több mint 8000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Kelet, Dél és Nyugat Ázsiát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q-AL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 </a:t>
            </a:r>
          </a:p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Európával és Észak-Afrikával</a:t>
            </a:r>
          </a:p>
          <a:p>
            <a:r>
              <a:rPr lang="sq-AL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kötötte össze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Kiindulás: Chang’an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Kultúrális és technológiai összeköttetés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Világörökség része (2004)</a:t>
            </a:r>
            <a:endParaRPr lang="sq-AL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1259632" y="2527448"/>
            <a:ext cx="0" cy="7598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475656" y="256490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Mediterrán térségeken</a:t>
            </a:r>
          </a:p>
          <a:p>
            <a:r>
              <a:rPr lang="sq-AL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keresztül</a:t>
            </a:r>
            <a:endParaRPr lang="sq-AL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250837" y="6858000"/>
            <a:ext cx="48786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Derékszögű háromszög 9"/>
          <p:cNvSpPr/>
          <p:nvPr/>
        </p:nvSpPr>
        <p:spPr>
          <a:xfrm rot="16200000">
            <a:off x="7106964" y="4837720"/>
            <a:ext cx="1916832" cy="2123728"/>
          </a:xfrm>
          <a:prstGeom prst="rtTriangle">
            <a:avLst/>
          </a:prstGeom>
          <a:solidFill>
            <a:srgbClr val="24E429"/>
          </a:solidFill>
          <a:ln>
            <a:solidFill>
              <a:srgbClr val="24E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83605"/>
            <a:ext cx="4679702" cy="22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24E429"/>
          </a:solidFill>
          <a:ln>
            <a:solidFill>
              <a:srgbClr val="24E429"/>
            </a:solidFill>
          </a:ln>
        </p:spPr>
        <p:txBody>
          <a:bodyPr/>
          <a:lstStyle/>
          <a:p>
            <a:r>
              <a:rPr lang="sq-AL" dirty="0" smtClean="0">
                <a:latin typeface="Berlin Sans FB" panose="020E0602020502020306" pitchFamily="34" charset="0"/>
              </a:rPr>
              <a:t>Karaván a Selyemúton</a:t>
            </a:r>
            <a:endParaRPr lang="sq-AL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075"/>
            <a:ext cx="8229600" cy="44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114</Words>
  <Application>Microsoft Office PowerPoint</Application>
  <PresentationFormat>Diavetítés a képernyőre (4:3 oldalarány)</PresentationFormat>
  <Paragraphs>37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Berlin Sans FB</vt:lpstr>
      <vt:lpstr>Calibri</vt:lpstr>
      <vt:lpstr>Wingdings</vt:lpstr>
      <vt:lpstr>Office-téma</vt:lpstr>
      <vt:lpstr>Kereskedelmi útvonalak Az ókorban</vt:lpstr>
      <vt:lpstr>Borostyánút</vt:lpstr>
      <vt:lpstr>A Borostyánút napjainkban (Szombathely)</vt:lpstr>
      <vt:lpstr>Tömjénút</vt:lpstr>
      <vt:lpstr>A Tömjénút egyik volt városa Negev-sivatag</vt:lpstr>
      <vt:lpstr>Selyemút</vt:lpstr>
      <vt:lpstr>Karaván a Selyemúton</vt:lpstr>
    </vt:vector>
  </TitlesOfParts>
  <Company>Kaszás Invest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Kereskedelmi útvonalak</dc:title>
  <dc:creator>Kaszás Attila</dc:creator>
  <cp:lastModifiedBy>Kaszás Attila</cp:lastModifiedBy>
  <cp:revision>23</cp:revision>
  <dcterms:created xsi:type="dcterms:W3CDTF">2016-10-28T14:38:53Z</dcterms:created>
  <dcterms:modified xsi:type="dcterms:W3CDTF">2016-08-22T21:38:27Z</dcterms:modified>
</cp:coreProperties>
</file>