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785-472B-46B4-8BD5-8317D543D3E5}" type="datetimeFigureOut">
              <a:rPr lang="hu-HU" smtClean="0"/>
              <a:t>2017.12.11.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F93-0AF3-4AF0-AB1E-128C4A353C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055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785-472B-46B4-8BD5-8317D543D3E5}" type="datetimeFigureOut">
              <a:rPr lang="hu-HU" smtClean="0"/>
              <a:t>2017.12.11.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F93-0AF3-4AF0-AB1E-128C4A353C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987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785-472B-46B4-8BD5-8317D543D3E5}" type="datetimeFigureOut">
              <a:rPr lang="hu-HU" smtClean="0"/>
              <a:t>2017.12.11.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F93-0AF3-4AF0-AB1E-128C4A353C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468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785-472B-46B4-8BD5-8317D543D3E5}" type="datetimeFigureOut">
              <a:rPr lang="hu-HU" smtClean="0"/>
              <a:t>2017.12.11.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F93-0AF3-4AF0-AB1E-128C4A353C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566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785-472B-46B4-8BD5-8317D543D3E5}" type="datetimeFigureOut">
              <a:rPr lang="hu-HU" smtClean="0"/>
              <a:t>2017.12.11.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F93-0AF3-4AF0-AB1E-128C4A353C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381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785-472B-46B4-8BD5-8317D543D3E5}" type="datetimeFigureOut">
              <a:rPr lang="hu-HU" smtClean="0"/>
              <a:t>2017.12.11.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F93-0AF3-4AF0-AB1E-128C4A353C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6328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785-472B-46B4-8BD5-8317D543D3E5}" type="datetimeFigureOut">
              <a:rPr lang="hu-HU" smtClean="0"/>
              <a:t>2017.12.11.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F93-0AF3-4AF0-AB1E-128C4A353C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472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785-472B-46B4-8BD5-8317D543D3E5}" type="datetimeFigureOut">
              <a:rPr lang="hu-HU" smtClean="0"/>
              <a:t>2017.12.11.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F93-0AF3-4AF0-AB1E-128C4A353C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111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785-472B-46B4-8BD5-8317D543D3E5}" type="datetimeFigureOut">
              <a:rPr lang="hu-HU" smtClean="0"/>
              <a:t>2017.12.11.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F93-0AF3-4AF0-AB1E-128C4A353C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184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785-472B-46B4-8BD5-8317D543D3E5}" type="datetimeFigureOut">
              <a:rPr lang="hu-HU" smtClean="0"/>
              <a:t>2017.12.11.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F93-0AF3-4AF0-AB1E-128C4A353C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986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785-472B-46B4-8BD5-8317D543D3E5}" type="datetimeFigureOut">
              <a:rPr lang="hu-HU" smtClean="0"/>
              <a:t>2017.12.11.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F93-0AF3-4AF0-AB1E-128C4A353C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746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70785-472B-46B4-8BD5-8317D543D3E5}" type="datetimeFigureOut">
              <a:rPr lang="hu-HU" smtClean="0"/>
              <a:t>2017.12.11.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84F93-0AF3-4AF0-AB1E-128C4A353C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55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25611" y="318509"/>
            <a:ext cx="10383795" cy="2387600"/>
          </a:xfrm>
        </p:spPr>
        <p:txBody>
          <a:bodyPr>
            <a:noAutofit/>
          </a:bodyPr>
          <a:lstStyle/>
          <a:p>
            <a:r>
              <a:rPr lang="hu-HU" sz="8800" b="1" dirty="0" err="1" smtClean="0">
                <a:latin typeface="Blackadder ITC" panose="04020505051007020D02" pitchFamily="82" charset="0"/>
              </a:rPr>
              <a:t>Healthy</a:t>
            </a:r>
            <a:r>
              <a:rPr lang="hu-HU" sz="8800" b="1" dirty="0" smtClean="0">
                <a:latin typeface="Blackadder ITC" panose="04020505051007020D02" pitchFamily="82" charset="0"/>
              </a:rPr>
              <a:t> body,</a:t>
            </a:r>
            <a:r>
              <a:rPr lang="hu-HU" sz="8800" b="1" dirty="0" err="1" smtClean="0">
                <a:latin typeface="Blackadder ITC" panose="04020505051007020D02" pitchFamily="82" charset="0"/>
              </a:rPr>
              <a:t>healthy</a:t>
            </a:r>
            <a:r>
              <a:rPr lang="hu-HU" sz="8800" b="1" dirty="0" smtClean="0">
                <a:latin typeface="Blackadder ITC" panose="04020505051007020D02" pitchFamily="82" charset="0"/>
              </a:rPr>
              <a:t> mind</a:t>
            </a:r>
            <a:endParaRPr lang="hu-HU" sz="8800" b="1" dirty="0">
              <a:latin typeface="Blackadder ITC" panose="04020505051007020D02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756454" y="4988917"/>
            <a:ext cx="8316097" cy="1655762"/>
          </a:xfrm>
        </p:spPr>
        <p:txBody>
          <a:bodyPr>
            <a:normAutofit/>
          </a:bodyPr>
          <a:lstStyle/>
          <a:p>
            <a:pPr algn="r"/>
            <a:r>
              <a:rPr lang="hu-HU" sz="3200" dirty="0" smtClean="0">
                <a:latin typeface="Blackadder ITC" panose="04020505051007020D02" pitchFamily="82" charset="0"/>
              </a:rPr>
              <a:t>Made </a:t>
            </a:r>
            <a:r>
              <a:rPr lang="hu-HU" sz="3200" dirty="0" err="1" smtClean="0">
                <a:latin typeface="Blackadder ITC" panose="04020505051007020D02" pitchFamily="82" charset="0"/>
              </a:rPr>
              <a:t>by</a:t>
            </a:r>
            <a:r>
              <a:rPr lang="hu-HU" sz="3200" dirty="0" smtClean="0">
                <a:latin typeface="Blackadder ITC" panose="04020505051007020D02" pitchFamily="82" charset="0"/>
              </a:rPr>
              <a:t>: Tóth Viktória,Szabó Luca, Horváth Erik, Barabás Viktória,Nagy </a:t>
            </a:r>
            <a:r>
              <a:rPr lang="hu-HU" sz="3200" smtClean="0">
                <a:latin typeface="Blackadder ITC" panose="04020505051007020D02" pitchFamily="82" charset="0"/>
              </a:rPr>
              <a:t>Kitti,Péntek Tímea</a:t>
            </a:r>
            <a:endParaRPr lang="hu-HU" sz="3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63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7200" b="1" dirty="0" err="1">
                <a:latin typeface="Freestyle Script" panose="030804020302050B0404" pitchFamily="66" charset="0"/>
              </a:rPr>
              <a:t>What</a:t>
            </a:r>
            <a:r>
              <a:rPr lang="hu-HU" sz="7200" b="1" dirty="0">
                <a:latin typeface="Freestyle Script" panose="030804020302050B0404" pitchFamily="66" charset="0"/>
              </a:rPr>
              <a:t> </a:t>
            </a:r>
            <a:r>
              <a:rPr lang="hu-HU" sz="7200" b="1" dirty="0" err="1">
                <a:latin typeface="Freestyle Script" panose="030804020302050B0404" pitchFamily="66" charset="0"/>
              </a:rPr>
              <a:t>About</a:t>
            </a:r>
            <a:r>
              <a:rPr lang="hu-HU" sz="7200" b="1" dirty="0">
                <a:latin typeface="Freestyle Script" panose="030804020302050B0404" pitchFamily="66" charset="0"/>
              </a:rPr>
              <a:t> </a:t>
            </a:r>
            <a:r>
              <a:rPr lang="hu-HU" sz="7200" b="1" dirty="0" err="1">
                <a:latin typeface="Freestyle Script" panose="030804020302050B0404" pitchFamily="66" charset="0"/>
              </a:rPr>
              <a:t>Snacks</a:t>
            </a:r>
            <a:r>
              <a:rPr lang="hu-HU" sz="7200" b="1" dirty="0">
                <a:latin typeface="Freestyle Script" panose="030804020302050B0404" pitchFamily="66" charset="0"/>
              </a:rPr>
              <a:t>?</a:t>
            </a:r>
            <a:endParaRPr lang="hu-HU" sz="7200" dirty="0">
              <a:latin typeface="Freestyle Script" panose="030804020302050B0404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34778" y="1599848"/>
            <a:ext cx="10515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 dirty="0" smtClean="0">
                <a:solidFill>
                  <a:srgbClr val="231F20"/>
                </a:solidFill>
                <a:effectLst/>
                <a:latin typeface="Monotype Corsiva" panose="03010101010201010101" pitchFamily="66" charset="0"/>
              </a:rPr>
              <a:t>There is no scientific evidence that you should eat more than 3 meals per day. If you do get hungry between meals, here are a few ideas for snacks that are healthy, easily portable and taste good.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 i="0" dirty="0" smtClean="0">
                <a:solidFill>
                  <a:srgbClr val="231F20"/>
                </a:solidFill>
                <a:effectLst/>
                <a:latin typeface="Monotype Corsiva" panose="03010101010201010101" pitchFamily="66" charset="0"/>
              </a:rPr>
              <a:t>Full-fat yogurt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 i="0" dirty="0" smtClean="0">
                <a:solidFill>
                  <a:srgbClr val="231F20"/>
                </a:solidFill>
                <a:effectLst/>
                <a:latin typeface="Monotype Corsiva" panose="03010101010201010101" pitchFamily="66" charset="0"/>
              </a:rPr>
              <a:t>A piece of fruit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 i="0" dirty="0" smtClean="0">
                <a:solidFill>
                  <a:srgbClr val="231F20"/>
                </a:solidFill>
                <a:effectLst/>
                <a:latin typeface="Monotype Corsiva" panose="03010101010201010101" pitchFamily="66" charset="0"/>
              </a:rPr>
              <a:t>Baby carrots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 i="0" dirty="0" smtClean="0">
                <a:solidFill>
                  <a:srgbClr val="231F20"/>
                </a:solidFill>
                <a:effectLst/>
                <a:latin typeface="Monotype Corsiva" panose="03010101010201010101" pitchFamily="66" charset="0"/>
              </a:rPr>
              <a:t>Hard-boiled eggs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 i="0" dirty="0" smtClean="0">
                <a:solidFill>
                  <a:srgbClr val="231F20"/>
                </a:solidFill>
                <a:effectLst/>
                <a:latin typeface="Monotype Corsiva" panose="03010101010201010101" pitchFamily="66" charset="0"/>
              </a:rPr>
              <a:t>A handful of nuts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 i="0" dirty="0" smtClean="0">
                <a:solidFill>
                  <a:srgbClr val="231F20"/>
                </a:solidFill>
                <a:effectLst/>
                <a:latin typeface="Monotype Corsiva" panose="03010101010201010101" pitchFamily="66" charset="0"/>
              </a:rPr>
              <a:t>Leftovers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 i="0" dirty="0" smtClean="0">
                <a:solidFill>
                  <a:srgbClr val="231F20"/>
                </a:solidFill>
                <a:effectLst/>
                <a:latin typeface="Monotype Corsiva" panose="03010101010201010101" pitchFamily="66" charset="0"/>
              </a:rPr>
              <a:t>Some cheese and meat</a:t>
            </a:r>
            <a:endParaRPr lang="en-US" sz="3200" b="0" i="0" dirty="0">
              <a:solidFill>
                <a:srgbClr val="231F20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8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8000">
              <a:srgbClr val="00B0F0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3357" y="896465"/>
            <a:ext cx="11353800" cy="1414248"/>
          </a:xfrm>
        </p:spPr>
        <p:txBody>
          <a:bodyPr>
            <a:noAutofit/>
          </a:bodyPr>
          <a:lstStyle/>
          <a:p>
            <a:pPr algn="ctr"/>
            <a:r>
              <a:rPr lang="hu-HU" sz="8800" dirty="0" err="1" smtClean="0">
                <a:latin typeface="Freestyle Script" panose="030804020302050B0404" pitchFamily="66" charset="0"/>
              </a:rPr>
              <a:t>Thank</a:t>
            </a:r>
            <a:r>
              <a:rPr lang="hu-HU" sz="8800" dirty="0" smtClean="0">
                <a:latin typeface="Freestyle Script" panose="030804020302050B0404" pitchFamily="66" charset="0"/>
              </a:rPr>
              <a:t> </a:t>
            </a:r>
            <a:r>
              <a:rPr lang="hu-HU" sz="8800" dirty="0" err="1" smtClean="0">
                <a:latin typeface="Freestyle Script" panose="030804020302050B0404" pitchFamily="66" charset="0"/>
              </a:rPr>
              <a:t>you</a:t>
            </a:r>
            <a:r>
              <a:rPr lang="hu-HU" sz="8800" dirty="0" smtClean="0">
                <a:latin typeface="Freestyle Script" panose="030804020302050B0404" pitchFamily="66" charset="0"/>
              </a:rPr>
              <a:t> </a:t>
            </a:r>
            <a:r>
              <a:rPr lang="hu-HU" sz="8800" dirty="0" err="1" smtClean="0">
                <a:latin typeface="Freestyle Script" panose="030804020302050B0404" pitchFamily="66" charset="0"/>
              </a:rPr>
              <a:t>for</a:t>
            </a:r>
            <a:r>
              <a:rPr lang="hu-HU" sz="8800" dirty="0" smtClean="0">
                <a:latin typeface="Freestyle Script" panose="030804020302050B0404" pitchFamily="66" charset="0"/>
              </a:rPr>
              <a:t> </a:t>
            </a:r>
            <a:r>
              <a:rPr lang="hu-HU" sz="8800" dirty="0" err="1" smtClean="0">
                <a:latin typeface="Freestyle Script" panose="030804020302050B0404" pitchFamily="66" charset="0"/>
              </a:rPr>
              <a:t>your</a:t>
            </a:r>
            <a:r>
              <a:rPr lang="hu-HU" sz="8800" dirty="0" smtClean="0">
                <a:latin typeface="Freestyle Script" panose="030804020302050B0404" pitchFamily="66" charset="0"/>
              </a:rPr>
              <a:t> </a:t>
            </a:r>
            <a:r>
              <a:rPr lang="hu-HU" sz="8800" dirty="0" err="1" smtClean="0">
                <a:latin typeface="Freestyle Script" panose="030804020302050B0404" pitchFamily="66" charset="0"/>
              </a:rPr>
              <a:t>attention</a:t>
            </a:r>
            <a:r>
              <a:rPr lang="hu-HU" sz="8800" dirty="0" smtClean="0">
                <a:latin typeface="Freestyle Script" panose="030804020302050B0404" pitchFamily="66" charset="0"/>
              </a:rPr>
              <a:t>!</a:t>
            </a:r>
            <a:endParaRPr lang="hu-HU" sz="8800" dirty="0">
              <a:latin typeface="Freestyle Script" panose="030804020302050B0404" pitchFamily="66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67" y="2943318"/>
            <a:ext cx="4249309" cy="286400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843" y="2520777"/>
            <a:ext cx="3877963" cy="370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14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772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8000" b="1" dirty="0" err="1">
                <a:latin typeface="Freestyle Script" panose="030804020302050B0404" pitchFamily="66" charset="0"/>
              </a:rPr>
              <a:t>Facts</a:t>
            </a:r>
            <a:r>
              <a:rPr lang="hu-HU" sz="8000" b="1" dirty="0">
                <a:latin typeface="Freestyle Script" panose="030804020302050B0404" pitchFamily="66" charset="0"/>
              </a:rPr>
              <a:t> </a:t>
            </a:r>
            <a:r>
              <a:rPr lang="hu-HU" sz="8000" b="1" dirty="0" err="1">
                <a:latin typeface="Freestyle Script" panose="030804020302050B0404" pitchFamily="66" charset="0"/>
              </a:rPr>
              <a:t>About</a:t>
            </a:r>
            <a:r>
              <a:rPr lang="hu-HU" sz="8000" b="1" dirty="0">
                <a:latin typeface="Freestyle Script" panose="030804020302050B0404" pitchFamily="66" charset="0"/>
              </a:rPr>
              <a:t> </a:t>
            </a:r>
            <a:r>
              <a:rPr lang="hu-HU" sz="8000" b="1" dirty="0" err="1">
                <a:latin typeface="Freestyle Script" panose="030804020302050B0404" pitchFamily="66" charset="0"/>
              </a:rPr>
              <a:t>Healthy</a:t>
            </a:r>
            <a:r>
              <a:rPr lang="hu-HU" sz="8000" b="1" dirty="0">
                <a:latin typeface="Freestyle Script" panose="030804020302050B0404" pitchFamily="66" charset="0"/>
              </a:rPr>
              <a:t> </a:t>
            </a:r>
            <a:r>
              <a:rPr lang="hu-HU" sz="8000" b="1" dirty="0" err="1">
                <a:latin typeface="Freestyle Script" panose="030804020302050B0404" pitchFamily="66" charset="0"/>
              </a:rPr>
              <a:t>Food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778476" y="1853514"/>
            <a:ext cx="107874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Monotype Corsiva" panose="03010101010201010101" pitchFamily="66" charset="0"/>
              </a:rPr>
              <a:t>Eating  well balanced and healthy food can help you </a:t>
            </a:r>
            <a:r>
              <a:rPr lang="hu-HU" sz="3200" dirty="0" err="1" smtClean="0">
                <a:latin typeface="Monotype Corsiva" panose="03010101010201010101" pitchFamily="66" charset="0"/>
              </a:rPr>
              <a:t>lose</a:t>
            </a:r>
            <a:r>
              <a:rPr lang="hu-HU" sz="3200" dirty="0" smtClean="0">
                <a:latin typeface="Monotype Corsiva" panose="03010101010201010101" pitchFamily="66" charset="0"/>
              </a:rPr>
              <a:t> </a:t>
            </a:r>
            <a:r>
              <a:rPr lang="en-US" sz="3200" dirty="0" smtClean="0">
                <a:latin typeface="Monotype Corsiva" panose="03010101010201010101" pitchFamily="66" charset="0"/>
              </a:rPr>
              <a:t> </a:t>
            </a:r>
            <a:r>
              <a:rPr lang="en-US" sz="3200" dirty="0">
                <a:latin typeface="Monotype Corsiva" panose="03010101010201010101" pitchFamily="66" charset="0"/>
              </a:rPr>
              <a:t>weight, and it can also </a:t>
            </a:r>
            <a:r>
              <a:rPr lang="hu-HU" sz="3200" dirty="0" err="1" smtClean="0">
                <a:latin typeface="Monotype Corsiva" panose="03010101010201010101" pitchFamily="66" charset="0"/>
              </a:rPr>
              <a:t>reduce</a:t>
            </a:r>
            <a:r>
              <a:rPr lang="en-US" sz="3200" dirty="0" smtClean="0">
                <a:latin typeface="Monotype Corsiva" panose="03010101010201010101" pitchFamily="66" charset="0"/>
              </a:rPr>
              <a:t> </a:t>
            </a:r>
            <a:r>
              <a:rPr lang="en-US" sz="3200" dirty="0">
                <a:latin typeface="Monotype Corsiva" panose="03010101010201010101" pitchFamily="66" charset="0"/>
              </a:rPr>
              <a:t>the risk of diseases</a:t>
            </a:r>
            <a:r>
              <a:rPr lang="en-US" sz="3200" dirty="0" smtClean="0">
                <a:latin typeface="Monotype Corsiva" panose="03010101010201010101" pitchFamily="66" charset="0"/>
              </a:rPr>
              <a:t>.</a:t>
            </a:r>
            <a:endParaRPr lang="hu-HU" sz="3200" dirty="0" smtClean="0">
              <a:latin typeface="Monotype Corsiva" panose="03010101010201010101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otype Corsiva" panose="03010101010201010101" pitchFamily="66" charset="0"/>
              </a:rPr>
              <a:t> </a:t>
            </a:r>
            <a:r>
              <a:rPr lang="en-US" sz="3200" dirty="0">
                <a:latin typeface="Monotype Corsiva" panose="03010101010201010101" pitchFamily="66" charset="0"/>
              </a:rPr>
              <a:t>Food amount and variety has a big influence on your health</a:t>
            </a:r>
            <a:r>
              <a:rPr lang="en-US" sz="3200" dirty="0" smtClean="0">
                <a:latin typeface="Monotype Corsiva" panose="03010101010201010101" pitchFamily="66" charset="0"/>
              </a:rPr>
              <a:t>.</a:t>
            </a:r>
            <a:endParaRPr lang="hu-HU" sz="3200" dirty="0" smtClean="0">
              <a:latin typeface="Monotype Corsiva" panose="03010101010201010101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Monotype Corsiva" panose="03010101010201010101" pitchFamily="66" charset="0"/>
              </a:rPr>
              <a:t>Food gives the body the energy needed for daily activities like walking, gym, playing football or riding a bike</a:t>
            </a:r>
            <a:r>
              <a:rPr lang="en-US" sz="3200" dirty="0" smtClean="0">
                <a:latin typeface="Monotype Corsiva" panose="03010101010201010101" pitchFamily="66" charset="0"/>
              </a:rPr>
              <a:t>.</a:t>
            </a:r>
            <a:endParaRPr lang="hu-HU" sz="3200" dirty="0" smtClean="0">
              <a:latin typeface="Monotype Corsiva" panose="03010101010201010101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Monotype Corsiva" panose="03010101010201010101" pitchFamily="66" charset="0"/>
              </a:rPr>
              <a:t> It is also necessary for the normal body </a:t>
            </a:r>
            <a:r>
              <a:rPr lang="en-US" sz="3200" dirty="0" smtClean="0">
                <a:latin typeface="Monotype Corsiva" panose="03010101010201010101" pitchFamily="66" charset="0"/>
              </a:rPr>
              <a:t>functions</a:t>
            </a:r>
            <a:endParaRPr lang="hu-HU" sz="3200" dirty="0" smtClean="0">
              <a:latin typeface="Monotype Corsiva" panose="03010101010201010101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Monotype Corsiva" panose="03010101010201010101" pitchFamily="66" charset="0"/>
              </a:rPr>
              <a:t>It is never late to start eating healthy food and improve you eating </a:t>
            </a:r>
            <a:r>
              <a:rPr lang="en-US" sz="3200" dirty="0" smtClean="0">
                <a:latin typeface="Monotype Corsiva" panose="03010101010201010101" pitchFamily="66" charset="0"/>
              </a:rPr>
              <a:t>habits</a:t>
            </a:r>
            <a:endParaRPr lang="hu-HU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48000">
              <a:srgbClr val="00B0F0"/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2275" y="241557"/>
            <a:ext cx="10962503" cy="1325563"/>
          </a:xfrm>
        </p:spPr>
        <p:txBody>
          <a:bodyPr>
            <a:noAutofit/>
          </a:bodyPr>
          <a:lstStyle/>
          <a:p>
            <a:pPr algn="ctr"/>
            <a:r>
              <a:rPr lang="hu-HU" sz="7200" b="1" dirty="0" err="1" smtClean="0">
                <a:latin typeface="Freestyle Script" panose="030804020302050B0404" pitchFamily="66" charset="0"/>
              </a:rPr>
              <a:t>Funny</a:t>
            </a:r>
            <a:r>
              <a:rPr lang="hu-HU" sz="7200" b="1" dirty="0" smtClean="0">
                <a:latin typeface="Freestyle Script" panose="030804020302050B0404" pitchFamily="66" charset="0"/>
              </a:rPr>
              <a:t> </a:t>
            </a:r>
            <a:r>
              <a:rPr lang="hu-HU" sz="7200" b="1" dirty="0" err="1" smtClean="0">
                <a:latin typeface="Freestyle Script" panose="030804020302050B0404" pitchFamily="66" charset="0"/>
              </a:rPr>
              <a:t>things</a:t>
            </a:r>
            <a:r>
              <a:rPr lang="hu-HU" sz="7200" b="1" dirty="0" smtClean="0">
                <a:latin typeface="Freestyle Script" panose="030804020302050B0404" pitchFamily="66" charset="0"/>
              </a:rPr>
              <a:t> </a:t>
            </a:r>
            <a:r>
              <a:rPr lang="hu-HU" sz="7200" b="1" dirty="0" err="1" smtClean="0">
                <a:latin typeface="Freestyle Script" panose="030804020302050B0404" pitchFamily="66" charset="0"/>
              </a:rPr>
              <a:t>about</a:t>
            </a:r>
            <a:r>
              <a:rPr lang="hu-HU" sz="7200" b="1" dirty="0" smtClean="0">
                <a:latin typeface="Freestyle Script" panose="030804020302050B0404" pitchFamily="66" charset="0"/>
              </a:rPr>
              <a:t> </a:t>
            </a:r>
            <a:r>
              <a:rPr lang="hu-HU" sz="7200" b="1" dirty="0" err="1" smtClean="0">
                <a:latin typeface="Freestyle Script" panose="030804020302050B0404" pitchFamily="66" charset="0"/>
              </a:rPr>
              <a:t>healthy</a:t>
            </a:r>
            <a:r>
              <a:rPr lang="hu-HU" sz="7200" b="1" dirty="0" smtClean="0">
                <a:latin typeface="Freestyle Script" panose="030804020302050B0404" pitchFamily="66" charset="0"/>
              </a:rPr>
              <a:t> </a:t>
            </a:r>
            <a:r>
              <a:rPr lang="hu-HU" sz="7200" b="1" dirty="0" err="1" smtClean="0">
                <a:latin typeface="Freestyle Script" panose="030804020302050B0404" pitchFamily="66" charset="0"/>
              </a:rPr>
              <a:t>food</a:t>
            </a:r>
            <a:endParaRPr lang="hu-HU" sz="7200" b="1" dirty="0">
              <a:latin typeface="Freestyle Script" panose="030804020302050B04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57200" y="1902941"/>
            <a:ext cx="78588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i="1" dirty="0" smtClean="0">
                <a:latin typeface="Monotype Corsiva" panose="03010101010201010101" pitchFamily="66" charset="0"/>
              </a:rPr>
              <a:t>Banana </a:t>
            </a:r>
            <a:r>
              <a:rPr lang="en-US" sz="3200" i="1" dirty="0">
                <a:latin typeface="Monotype Corsiva" panose="03010101010201010101" pitchFamily="66" charset="0"/>
              </a:rPr>
              <a:t>is not a fruit, it is a herb.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i="1" dirty="0" smtClean="0">
                <a:latin typeface="Monotype Corsiva" panose="03010101010201010101" pitchFamily="66" charset="0"/>
              </a:rPr>
              <a:t>Ancient </a:t>
            </a:r>
            <a:r>
              <a:rPr lang="en-US" sz="3200" i="1" dirty="0">
                <a:latin typeface="Monotype Corsiva" panose="03010101010201010101" pitchFamily="66" charset="0"/>
              </a:rPr>
              <a:t>carrots were purple.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i="1" dirty="0" smtClean="0">
                <a:latin typeface="Monotype Corsiva" panose="03010101010201010101" pitchFamily="66" charset="0"/>
              </a:rPr>
              <a:t>Apples </a:t>
            </a:r>
            <a:r>
              <a:rPr lang="en-US" sz="3200" i="1" dirty="0">
                <a:latin typeface="Monotype Corsiva" panose="03010101010201010101" pitchFamily="66" charset="0"/>
              </a:rPr>
              <a:t>are part of the rose family.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i="1" dirty="0" smtClean="0">
                <a:latin typeface="Monotype Corsiva" panose="03010101010201010101" pitchFamily="66" charset="0"/>
              </a:rPr>
              <a:t>Strawberries </a:t>
            </a:r>
            <a:r>
              <a:rPr lang="en-US" sz="3200" i="1" dirty="0">
                <a:latin typeface="Monotype Corsiva" panose="03010101010201010101" pitchFamily="66" charset="0"/>
              </a:rPr>
              <a:t>have more vitamin C than the oranges.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i="1" dirty="0" smtClean="0">
                <a:latin typeface="Monotype Corsiva" panose="03010101010201010101" pitchFamily="66" charset="0"/>
              </a:rPr>
              <a:t>Avocados </a:t>
            </a:r>
            <a:r>
              <a:rPr lang="en-US" sz="3200" i="1" dirty="0">
                <a:latin typeface="Monotype Corsiva" panose="03010101010201010101" pitchFamily="66" charset="0"/>
              </a:rPr>
              <a:t>are poisonous to birds.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i="1" dirty="0" smtClean="0">
                <a:latin typeface="Monotype Corsiva" panose="03010101010201010101" pitchFamily="66" charset="0"/>
              </a:rPr>
              <a:t>Tomatoes </a:t>
            </a:r>
            <a:r>
              <a:rPr lang="en-US" sz="3200" i="1" dirty="0">
                <a:latin typeface="Monotype Corsiva" panose="03010101010201010101" pitchFamily="66" charset="0"/>
              </a:rPr>
              <a:t>were thought to be poisonous.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i="1" dirty="0" smtClean="0">
                <a:latin typeface="Monotype Corsiva" panose="03010101010201010101" pitchFamily="66" charset="0"/>
              </a:rPr>
              <a:t> </a:t>
            </a:r>
            <a:r>
              <a:rPr lang="en-US" sz="3200" i="1" dirty="0">
                <a:latin typeface="Monotype Corsiva" panose="03010101010201010101" pitchFamily="66" charset="0"/>
              </a:rPr>
              <a:t>One can of soda contains 10 teaspoons of sugar</a:t>
            </a:r>
            <a:r>
              <a:rPr lang="en-US" sz="3200" i="1" dirty="0" smtClean="0">
                <a:latin typeface="Monotype Corsiva" panose="03010101010201010101" pitchFamily="66" charset="0"/>
              </a:rPr>
              <a:t>.</a:t>
            </a:r>
            <a:endParaRPr lang="hu-HU" sz="3200" i="1" dirty="0" smtClean="0">
              <a:latin typeface="Monotype Corsiva" panose="03010101010201010101" pitchFamily="66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i="1" dirty="0">
                <a:latin typeface="Monotype Corsiva" panose="03010101010201010101" pitchFamily="66" charset="0"/>
              </a:rPr>
              <a:t>It takes 20 minutes for your brain to know that your stomach is full.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081" y="1902941"/>
            <a:ext cx="3457832" cy="34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5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8000">
              <a:srgbClr val="00B0F0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2913" y="3033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7200" b="1" dirty="0" err="1">
                <a:latin typeface="Freestyle Script" panose="030804020302050B0404" pitchFamily="66" charset="0"/>
              </a:rPr>
              <a:t>Did</a:t>
            </a:r>
            <a:r>
              <a:rPr lang="hu-HU" sz="7200" b="1" dirty="0">
                <a:latin typeface="Freestyle Script" panose="030804020302050B0404" pitchFamily="66" charset="0"/>
              </a:rPr>
              <a:t> </a:t>
            </a:r>
            <a:r>
              <a:rPr lang="hu-HU" sz="7200" b="1" dirty="0" err="1">
                <a:latin typeface="Freestyle Script" panose="030804020302050B0404" pitchFamily="66" charset="0"/>
              </a:rPr>
              <a:t>you</a:t>
            </a:r>
            <a:r>
              <a:rPr lang="hu-HU" sz="7200" b="1" dirty="0">
                <a:latin typeface="Freestyle Script" panose="030804020302050B0404" pitchFamily="66" charset="0"/>
              </a:rPr>
              <a:t> </a:t>
            </a:r>
            <a:r>
              <a:rPr lang="hu-HU" sz="7200" b="1" dirty="0" err="1">
                <a:latin typeface="Freestyle Script" panose="030804020302050B0404" pitchFamily="66" charset="0"/>
              </a:rPr>
              <a:t>know</a:t>
            </a:r>
            <a:r>
              <a:rPr lang="hu-HU" sz="7200" b="1" dirty="0">
                <a:latin typeface="Freestyle Script" panose="030804020302050B0404" pitchFamily="66" charset="0"/>
              </a:rPr>
              <a:t> </a:t>
            </a:r>
            <a:r>
              <a:rPr lang="hu-HU" sz="7200" b="1" dirty="0" err="1">
                <a:latin typeface="Freestyle Script" panose="030804020302050B0404" pitchFamily="66" charset="0"/>
              </a:rPr>
              <a:t>that</a:t>
            </a:r>
            <a:r>
              <a:rPr lang="hu-HU" sz="7200" b="1" dirty="0">
                <a:latin typeface="Freestyle Script" panose="030804020302050B0404" pitchFamily="66" charset="0"/>
              </a:rPr>
              <a:t>….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33867" y="1754658"/>
            <a:ext cx="76879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otype Corsiva" panose="03010101010201010101" pitchFamily="66" charset="0"/>
              </a:rPr>
              <a:t>Honey </a:t>
            </a:r>
            <a:r>
              <a:rPr lang="en-US" sz="3200" dirty="0">
                <a:latin typeface="Monotype Corsiva" panose="03010101010201010101" pitchFamily="66" charset="0"/>
              </a:rPr>
              <a:t>is used in antifreeze and in the middle of golf balls.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>
                <a:latin typeface="Monotype Corsiva" panose="03010101010201010101" pitchFamily="66" charset="0"/>
              </a:rPr>
              <a:t> </a:t>
            </a:r>
            <a:r>
              <a:rPr lang="en-US" sz="3200" dirty="0" smtClean="0">
                <a:latin typeface="Monotype Corsiva" panose="03010101010201010101" pitchFamily="66" charset="0"/>
              </a:rPr>
              <a:t>A </a:t>
            </a:r>
            <a:r>
              <a:rPr lang="en-US" sz="3200" dirty="0">
                <a:latin typeface="Monotype Corsiva" panose="03010101010201010101" pitchFamily="66" charset="0"/>
              </a:rPr>
              <a:t>hardboiled egg will spin, a soft boiled egg won’t.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otype Corsiva" panose="03010101010201010101" pitchFamily="66" charset="0"/>
              </a:rPr>
              <a:t>About </a:t>
            </a:r>
            <a:r>
              <a:rPr lang="en-US" sz="3200" dirty="0">
                <a:latin typeface="Monotype Corsiva" panose="03010101010201010101" pitchFamily="66" charset="0"/>
              </a:rPr>
              <a:t>150 people per year are killed by coconuts.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otype Corsiva" panose="03010101010201010101" pitchFamily="66" charset="0"/>
              </a:rPr>
              <a:t>American </a:t>
            </a:r>
            <a:r>
              <a:rPr lang="en-US" sz="3200" dirty="0">
                <a:latin typeface="Monotype Corsiva" panose="03010101010201010101" pitchFamily="66" charset="0"/>
              </a:rPr>
              <a:t>people ate 33% more spinach in 1931 when Popeye became popular.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otype Corsiva" panose="03010101010201010101" pitchFamily="66" charset="0"/>
              </a:rPr>
              <a:t>Ketchup </a:t>
            </a:r>
            <a:r>
              <a:rPr lang="en-US" sz="3200" dirty="0">
                <a:latin typeface="Monotype Corsiva" panose="03010101010201010101" pitchFamily="66" charset="0"/>
              </a:rPr>
              <a:t>was sold in the 1930′s as medicine.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otype Corsiva" panose="03010101010201010101" pitchFamily="66" charset="0"/>
              </a:rPr>
              <a:t>The </a:t>
            </a:r>
            <a:r>
              <a:rPr lang="en-US" sz="3200" dirty="0">
                <a:latin typeface="Monotype Corsiva" panose="03010101010201010101" pitchFamily="66" charset="0"/>
              </a:rPr>
              <a:t>average French eats 500 snails per year</a:t>
            </a:r>
            <a:r>
              <a:rPr lang="en-US" sz="3200" dirty="0" smtClean="0">
                <a:latin typeface="Monotype Corsiva" panose="03010101010201010101" pitchFamily="66" charset="0"/>
              </a:rPr>
              <a:t>.</a:t>
            </a:r>
            <a:endParaRPr lang="en-US" sz="3200" dirty="0">
              <a:latin typeface="Monotype Corsiva" panose="03010101010201010101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29" y="2224216"/>
            <a:ext cx="4206376" cy="385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0557" y="2539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7200" b="1" dirty="0" err="1" smtClean="0">
                <a:latin typeface="Freestyle Script" panose="030804020302050B0404" pitchFamily="66" charset="0"/>
              </a:rPr>
              <a:t>Unhealthy</a:t>
            </a:r>
            <a:r>
              <a:rPr lang="hu-HU" sz="7200" b="1" dirty="0" smtClean="0">
                <a:latin typeface="Freestyle Script" panose="030804020302050B0404" pitchFamily="66" charset="0"/>
              </a:rPr>
              <a:t> </a:t>
            </a:r>
            <a:r>
              <a:rPr lang="hu-HU" sz="7200" b="1" dirty="0" err="1" smtClean="0">
                <a:latin typeface="Freestyle Script" panose="030804020302050B0404" pitchFamily="66" charset="0"/>
              </a:rPr>
              <a:t>food</a:t>
            </a:r>
            <a:endParaRPr lang="hu-HU" sz="7200" b="1" dirty="0">
              <a:latin typeface="Freestyle Script" panose="030804020302050B04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54459" y="1361539"/>
            <a:ext cx="1203754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Monotype Corsiva" panose="03010101010201010101" pitchFamily="66" charset="0"/>
              </a:rPr>
              <a:t>Americans eat 13 billion hamburgers each year, which is enough to circle the earth more than 32 times</a:t>
            </a:r>
            <a:r>
              <a:rPr lang="en-US" sz="3200" dirty="0" smtClean="0">
                <a:latin typeface="Monotype Corsiva" panose="03010101010201010101" pitchFamily="66" charset="0"/>
              </a:rPr>
              <a:t>.</a:t>
            </a:r>
            <a:endParaRPr lang="hu-HU" sz="3200" dirty="0" smtClean="0">
              <a:latin typeface="Monotype Corsiva" panose="03010101010201010101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Monotype Corsiva" panose="03010101010201010101" pitchFamily="66" charset="0"/>
              </a:rPr>
              <a:t>Four out of five children recognize the </a:t>
            </a:r>
            <a:r>
              <a:rPr lang="en-US" sz="3200" dirty="0" err="1">
                <a:latin typeface="Monotype Corsiva" panose="03010101010201010101" pitchFamily="66" charset="0"/>
              </a:rPr>
              <a:t>Mcdonald's</a:t>
            </a:r>
            <a:r>
              <a:rPr lang="en-US" sz="3200" dirty="0">
                <a:latin typeface="Monotype Corsiva" panose="03010101010201010101" pitchFamily="66" charset="0"/>
              </a:rPr>
              <a:t> logo by the time they are three years old, which is before some of them know their own names</a:t>
            </a:r>
            <a:r>
              <a:rPr lang="en-US" sz="3200" dirty="0" smtClean="0">
                <a:latin typeface="Monotype Corsiva" panose="03010101010201010101" pitchFamily="66" charset="0"/>
              </a:rPr>
              <a:t>.</a:t>
            </a:r>
            <a:endParaRPr lang="hu-HU" sz="3200" dirty="0" smtClean="0">
              <a:latin typeface="Monotype Corsiva" panose="03010101010201010101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Monotype Corsiva" panose="03010101010201010101" pitchFamily="66" charset="0"/>
              </a:rPr>
              <a:t>Eating fast food regularly has the same impact on the liver as </a:t>
            </a:r>
            <a:r>
              <a:rPr lang="en-US" sz="3200" dirty="0" smtClean="0">
                <a:latin typeface="Monotype Corsiva" panose="03010101010201010101" pitchFamily="66" charset="0"/>
              </a:rPr>
              <a:t>hepatitis</a:t>
            </a:r>
            <a:endParaRPr lang="hu-HU" sz="3200" dirty="0" smtClean="0">
              <a:latin typeface="Monotype Corsiva" panose="03010101010201010101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otype Corsiva" panose="03010101010201010101" pitchFamily="66" charset="0"/>
              </a:rPr>
              <a:t>Fats </a:t>
            </a:r>
            <a:r>
              <a:rPr lang="en-US" sz="3200" dirty="0">
                <a:latin typeface="Monotype Corsiva" panose="03010101010201010101" pitchFamily="66" charset="0"/>
              </a:rPr>
              <a:t>from junk food trigger the brain to want more food. This effect can last for several </a:t>
            </a:r>
            <a:r>
              <a:rPr lang="en-US" sz="3200" dirty="0" smtClean="0">
                <a:latin typeface="Monotype Corsiva" panose="03010101010201010101" pitchFamily="66" charset="0"/>
              </a:rPr>
              <a:t>days</a:t>
            </a:r>
            <a:endParaRPr lang="hu-HU" sz="3200" dirty="0" smtClean="0">
              <a:latin typeface="Monotype Corsiva" panose="03010101010201010101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Monotype Corsiva" panose="03010101010201010101" pitchFamily="66" charset="0"/>
              </a:rPr>
              <a:t>Women are more likely than men to pull their Oreo cookies apart before eating them</a:t>
            </a:r>
            <a:r>
              <a:rPr lang="en-US" sz="3200" dirty="0" smtClean="0">
                <a:latin typeface="Monotype Corsiva" panose="03010101010201010101" pitchFamily="66" charset="0"/>
              </a:rPr>
              <a:t>.</a:t>
            </a:r>
            <a:endParaRPr lang="hu-HU" sz="3200" dirty="0" smtClean="0">
              <a:latin typeface="Monotype Corsiva" panose="03010101010201010101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otype Corsiva" panose="03010101010201010101" pitchFamily="66" charset="0"/>
              </a:rPr>
              <a:t>More </a:t>
            </a:r>
            <a:r>
              <a:rPr lang="en-US" sz="3200" dirty="0">
                <a:latin typeface="Monotype Corsiva" panose="03010101010201010101" pitchFamily="66" charset="0"/>
              </a:rPr>
              <a:t>than $2 billion of candy is sold for Halloween, more than any other </a:t>
            </a:r>
            <a:r>
              <a:rPr lang="en-US" sz="3200" dirty="0" smtClean="0">
                <a:latin typeface="Monotype Corsiva" panose="03010101010201010101" pitchFamily="66" charset="0"/>
              </a:rPr>
              <a:t>holiday</a:t>
            </a:r>
            <a:endParaRPr lang="hu-HU" sz="3200" dirty="0" smtClean="0">
              <a:latin typeface="Monotype Corsiva" panose="03010101010201010101" pitchFamily="66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87395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8000">
              <a:srgbClr val="00B0F0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983" y="1921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7200" b="1" dirty="0" err="1" smtClean="0">
                <a:latin typeface="Freestyle Script" panose="030804020302050B0404" pitchFamily="66" charset="0"/>
              </a:rPr>
              <a:t>Food</a:t>
            </a:r>
            <a:r>
              <a:rPr lang="hu-HU" sz="7200" b="1" dirty="0" smtClean="0">
                <a:latin typeface="Freestyle Script" panose="030804020302050B0404" pitchFamily="66" charset="0"/>
              </a:rPr>
              <a:t> </a:t>
            </a:r>
            <a:r>
              <a:rPr lang="hu-HU" sz="7200" b="1" dirty="0" err="1" smtClean="0">
                <a:latin typeface="Freestyle Script" panose="030804020302050B0404" pitchFamily="66" charset="0"/>
              </a:rPr>
              <a:t>pyramid</a:t>
            </a:r>
            <a:endParaRPr lang="hu-HU" sz="7200" b="1" dirty="0">
              <a:latin typeface="Freestyle Script" panose="030804020302050B0404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0" y="1517694"/>
            <a:ext cx="6204786" cy="4596712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6718367" y="2609840"/>
            <a:ext cx="56383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The Food Pyramid is designed to make healthy eating easier. Healthy eating is about getting the correct amount of nutrients – protein, fat, carbohydrates, vitamins and minerals you need to maintain good health.</a:t>
            </a:r>
            <a:endParaRPr lang="hu-HU" sz="32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8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0557" y="2786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7200" b="1" dirty="0" err="1" smtClean="0">
                <a:latin typeface="Freestyle Script" panose="030804020302050B0404" pitchFamily="66" charset="0"/>
              </a:rPr>
              <a:t>What</a:t>
            </a:r>
            <a:r>
              <a:rPr lang="hu-HU" sz="7200" b="1" dirty="0" smtClean="0">
                <a:latin typeface="Freestyle Script" panose="030804020302050B0404" pitchFamily="66" charset="0"/>
              </a:rPr>
              <a:t> </a:t>
            </a:r>
            <a:r>
              <a:rPr lang="hu-HU" sz="7200" b="1" dirty="0" err="1" smtClean="0">
                <a:latin typeface="Freestyle Script" panose="030804020302050B0404" pitchFamily="66" charset="0"/>
              </a:rPr>
              <a:t>not</a:t>
            </a:r>
            <a:r>
              <a:rPr lang="hu-HU" sz="7200" b="1" dirty="0" smtClean="0">
                <a:latin typeface="Freestyle Script" panose="030804020302050B0404" pitchFamily="66" charset="0"/>
              </a:rPr>
              <a:t> </a:t>
            </a:r>
            <a:r>
              <a:rPr lang="hu-HU" sz="7200" b="1" dirty="0" err="1" smtClean="0">
                <a:latin typeface="Freestyle Script" panose="030804020302050B0404" pitchFamily="66" charset="0"/>
              </a:rPr>
              <a:t>to</a:t>
            </a:r>
            <a:r>
              <a:rPr lang="hu-HU" sz="7200" b="1" dirty="0" smtClean="0">
                <a:latin typeface="Freestyle Script" panose="030804020302050B0404" pitchFamily="66" charset="0"/>
              </a:rPr>
              <a:t> </a:t>
            </a:r>
            <a:r>
              <a:rPr lang="hu-HU" sz="7200" b="1" dirty="0" err="1" smtClean="0">
                <a:latin typeface="Freestyle Script" panose="030804020302050B0404" pitchFamily="66" charset="0"/>
              </a:rPr>
              <a:t>eat</a:t>
            </a:r>
            <a:endParaRPr lang="hu-HU" sz="7200" b="1" dirty="0">
              <a:latin typeface="Freestyle Script" panose="030804020302050B0404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37984" y="1952368"/>
            <a:ext cx="112281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 smtClean="0">
                <a:effectLst/>
                <a:latin typeface="Monotype Corsiva" panose="03010101010201010101" pitchFamily="66" charset="0"/>
              </a:rPr>
              <a:t>You should </a:t>
            </a:r>
            <a:r>
              <a:rPr lang="en-US" sz="2400" b="0" i="0" u="none" strike="noStrike" dirty="0" smtClean="0">
                <a:effectLst/>
                <a:latin typeface="Monotype Corsiva" panose="03010101010201010101" pitchFamily="66" charset="0"/>
              </a:rPr>
              <a:t>limit the following food</a:t>
            </a:r>
            <a:r>
              <a:rPr lang="hu-HU" sz="2400" b="0" i="0" u="none" strike="noStrike" dirty="0" smtClean="0">
                <a:effectLst/>
                <a:latin typeface="Monotype Corsiva" panose="03010101010201010101" pitchFamily="66" charset="0"/>
              </a:rPr>
              <a:t>s</a:t>
            </a:r>
            <a:endParaRPr lang="en-US" sz="2400" b="0" i="0" dirty="0" smtClean="0">
              <a:effectLst/>
              <a:latin typeface="Monotype Corsiva" panose="03010101010201010101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2400" b="1" i="0" dirty="0" smtClean="0">
                <a:effectLst/>
                <a:latin typeface="Monotype Corsiva" panose="03010101010201010101" pitchFamily="66" charset="0"/>
              </a:rPr>
              <a:t> </a:t>
            </a:r>
            <a:r>
              <a:rPr lang="en-US" sz="2400" b="1" i="0" dirty="0" smtClean="0">
                <a:effectLst/>
                <a:latin typeface="Monotype Corsiva" panose="03010101010201010101" pitchFamily="66" charset="0"/>
              </a:rPr>
              <a:t>Sugar:</a:t>
            </a:r>
            <a:r>
              <a:rPr lang="en-US" sz="2400" b="0" i="0" dirty="0" smtClean="0">
                <a:solidFill>
                  <a:srgbClr val="231F20"/>
                </a:solidFill>
                <a:effectLst/>
                <a:latin typeface="Monotype Corsiva" panose="03010101010201010101" pitchFamily="66" charset="0"/>
              </a:rPr>
              <a:t> Added sugar is addictive, fattening and a leading cause of diseases like obesity, diabetes </a:t>
            </a:r>
            <a:endParaRPr lang="hu-HU" sz="2400" b="0" i="0" dirty="0" smtClean="0">
              <a:solidFill>
                <a:srgbClr val="231F20"/>
              </a:solidFill>
              <a:effectLst/>
              <a:latin typeface="Monotype Corsiva" panose="03010101010201010101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i="0" dirty="0" smtClean="0">
                <a:solidFill>
                  <a:srgbClr val="231F20"/>
                </a:solidFill>
                <a:effectLst/>
                <a:latin typeface="Monotype Corsiva" panose="03010101010201010101" pitchFamily="66" charset="0"/>
              </a:rPr>
              <a:t>Grains:</a:t>
            </a:r>
            <a:r>
              <a:rPr lang="en-US" sz="2400" b="0" i="0" dirty="0" smtClean="0">
                <a:solidFill>
                  <a:srgbClr val="231F20"/>
                </a:solidFill>
                <a:effectLst/>
                <a:latin typeface="Monotype Corsiva" panose="03010101010201010101" pitchFamily="66" charset="0"/>
              </a:rPr>
              <a:t> Avoid grains if you need to lose weight, including bread and pasta. Healthier grains like rice and oats are fine if you don't need to lose weight.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i="0" dirty="0" smtClean="0">
                <a:solidFill>
                  <a:srgbClr val="231F20"/>
                </a:solidFill>
                <a:effectLst/>
                <a:latin typeface="Monotype Corsiva" panose="03010101010201010101" pitchFamily="66" charset="0"/>
              </a:rPr>
              <a:t>Seed and vegetable oils:</a:t>
            </a:r>
            <a:r>
              <a:rPr lang="en-US" sz="2400" b="0" i="0" dirty="0" smtClean="0">
                <a:solidFill>
                  <a:srgbClr val="231F20"/>
                </a:solidFill>
                <a:effectLst/>
                <a:latin typeface="Monotype Corsiva" panose="03010101010201010101" pitchFamily="66" charset="0"/>
              </a:rPr>
              <a:t> Soybean oil, corn oil and some others. These are processed fats with a high amount of Omega-6 fatty acids, which are harmful in excess </a:t>
            </a:r>
            <a:endParaRPr lang="hu-HU" sz="2400" b="0" i="0" dirty="0" smtClean="0">
              <a:solidFill>
                <a:srgbClr val="231F20"/>
              </a:solidFill>
              <a:effectLst/>
              <a:latin typeface="Monotype Corsiva" panose="03010101010201010101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i="0" dirty="0" smtClean="0">
                <a:solidFill>
                  <a:srgbClr val="231F20"/>
                </a:solidFill>
                <a:effectLst/>
                <a:latin typeface="Monotype Corsiva" panose="03010101010201010101" pitchFamily="66" charset="0"/>
              </a:rPr>
              <a:t>Trans fats:</a:t>
            </a:r>
            <a:r>
              <a:rPr lang="en-US" sz="2400" b="0" i="0" dirty="0" smtClean="0">
                <a:solidFill>
                  <a:srgbClr val="231F20"/>
                </a:solidFill>
                <a:effectLst/>
                <a:latin typeface="Monotype Corsiva" panose="03010101010201010101" pitchFamily="66" charset="0"/>
              </a:rPr>
              <a:t> Chemically modified fats that are extremely bad for health. Found in some processed foods </a:t>
            </a:r>
            <a:endParaRPr lang="hu-HU" sz="2400" b="0" i="0" dirty="0" smtClean="0">
              <a:solidFill>
                <a:srgbClr val="231F20"/>
              </a:solidFill>
              <a:effectLst/>
              <a:latin typeface="Monotype Corsiva" panose="03010101010201010101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i="0" dirty="0" smtClean="0">
                <a:solidFill>
                  <a:srgbClr val="231F20"/>
                </a:solidFill>
                <a:effectLst/>
                <a:latin typeface="Monotype Corsiva" panose="03010101010201010101" pitchFamily="66" charset="0"/>
              </a:rPr>
              <a:t>Artificial sweeteners:</a:t>
            </a:r>
            <a:r>
              <a:rPr lang="en-US" sz="2400" b="0" i="0" dirty="0" smtClean="0">
                <a:solidFill>
                  <a:srgbClr val="231F20"/>
                </a:solidFill>
                <a:effectLst/>
                <a:latin typeface="Monotype Corsiva" panose="03010101010201010101" pitchFamily="66" charset="0"/>
              </a:rPr>
              <a:t> Despite being calorie free, observational studies show a correlation with obesity and related diseases </a:t>
            </a:r>
            <a:endParaRPr lang="hu-HU" sz="2400" b="0" i="0" dirty="0" smtClean="0">
              <a:solidFill>
                <a:srgbClr val="231F20"/>
              </a:solidFill>
              <a:effectLst/>
              <a:latin typeface="Monotype Corsiva" panose="03010101010201010101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i="0" dirty="0" smtClean="0">
                <a:solidFill>
                  <a:srgbClr val="231F20"/>
                </a:solidFill>
                <a:effectLst/>
                <a:latin typeface="Monotype Corsiva" panose="03010101010201010101" pitchFamily="66" charset="0"/>
              </a:rPr>
              <a:t>"Diet" and "low-fat" products:</a:t>
            </a:r>
            <a:r>
              <a:rPr lang="en-US" sz="2400" b="0" i="0" dirty="0" smtClean="0">
                <a:solidFill>
                  <a:srgbClr val="231F20"/>
                </a:solidFill>
                <a:effectLst/>
                <a:latin typeface="Monotype Corsiva" panose="03010101010201010101" pitchFamily="66" charset="0"/>
              </a:rPr>
              <a:t> Most of these "health foods" aren't healthy at all. They tend to be highly processed and loaded with sugar or artificial sweeteners. </a:t>
            </a:r>
            <a:endParaRPr lang="hu-HU" sz="2400" b="0" i="0" dirty="0" smtClean="0">
              <a:solidFill>
                <a:srgbClr val="231F20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74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7200" b="1" dirty="0" err="1">
                <a:latin typeface="Freestyle Script" panose="030804020302050B0404" pitchFamily="66" charset="0"/>
              </a:rPr>
              <a:t>Healthy</a:t>
            </a:r>
            <a:r>
              <a:rPr lang="hu-HU" sz="7200" b="1" dirty="0">
                <a:latin typeface="Freestyle Script" panose="030804020302050B0404" pitchFamily="66" charset="0"/>
              </a:rPr>
              <a:t> Foods </a:t>
            </a:r>
            <a:r>
              <a:rPr lang="hu-HU" sz="7200" b="1" dirty="0" err="1">
                <a:latin typeface="Freestyle Script" panose="030804020302050B0404" pitchFamily="66" charset="0"/>
              </a:rPr>
              <a:t>to</a:t>
            </a:r>
            <a:r>
              <a:rPr lang="hu-HU" sz="7200" b="1" dirty="0">
                <a:latin typeface="Freestyle Script" panose="030804020302050B0404" pitchFamily="66" charset="0"/>
              </a:rPr>
              <a:t> </a:t>
            </a:r>
            <a:r>
              <a:rPr lang="hu-HU" sz="7200" b="1" dirty="0" err="1">
                <a:latin typeface="Freestyle Script" panose="030804020302050B0404" pitchFamily="66" charset="0"/>
              </a:rPr>
              <a:t>Eat</a:t>
            </a:r>
            <a:endParaRPr lang="hu-HU" sz="7200" dirty="0">
              <a:latin typeface="Freestyle Script" panose="030804020302050B0404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51254" y="1989437"/>
            <a:ext cx="111025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dirty="0" smtClean="0">
                <a:effectLst/>
                <a:latin typeface="Monotype Corsiva" panose="03010101010201010101" pitchFamily="66" charset="0"/>
              </a:rPr>
              <a:t>Meat:</a:t>
            </a:r>
            <a:r>
              <a:rPr lang="en-US" sz="2400" b="0" i="0" dirty="0" smtClean="0">
                <a:effectLst/>
                <a:latin typeface="Monotype Corsiva" panose="03010101010201010101" pitchFamily="66" charset="0"/>
              </a:rPr>
              <a:t> Beef, lamb, pork, chicken, etc. </a:t>
            </a:r>
            <a:endParaRPr lang="hu-HU" sz="2400" b="0" i="0" dirty="0" smtClean="0">
              <a:effectLst/>
              <a:latin typeface="Monotype Corsiva" panose="03010101010201010101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dirty="0" smtClean="0">
                <a:effectLst/>
                <a:latin typeface="Monotype Corsiva" panose="03010101010201010101" pitchFamily="66" charset="0"/>
              </a:rPr>
              <a:t>Fish:</a:t>
            </a:r>
            <a:r>
              <a:rPr lang="en-US" sz="2400" b="0" i="0" dirty="0" smtClean="0">
                <a:effectLst/>
                <a:latin typeface="Monotype Corsiva" panose="03010101010201010101" pitchFamily="66" charset="0"/>
              </a:rPr>
              <a:t> Very healthy, fulfilling and rich in omega-3 fatty acids and other nutrients. </a:t>
            </a:r>
            <a:endParaRPr lang="hu-HU" sz="2400" b="0" i="0" dirty="0" smtClean="0">
              <a:effectLst/>
              <a:latin typeface="Monotype Corsiva" panose="03010101010201010101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dirty="0" smtClean="0">
                <a:effectLst/>
                <a:latin typeface="Monotype Corsiva" panose="03010101010201010101" pitchFamily="66" charset="0"/>
              </a:rPr>
              <a:t>Eggs:</a:t>
            </a:r>
            <a:r>
              <a:rPr lang="en-US" sz="2400" b="0" i="0" dirty="0" smtClean="0">
                <a:effectLst/>
                <a:latin typeface="Monotype Corsiva" panose="03010101010201010101" pitchFamily="66" charset="0"/>
              </a:rPr>
              <a:t> Eggs are among the most nutritious foods on the planet. The yolk is the most nutritious and healthiest part. </a:t>
            </a:r>
            <a:endParaRPr lang="hu-HU" sz="2400" b="0" i="0" dirty="0" smtClean="0">
              <a:effectLst/>
              <a:latin typeface="Monotype Corsiva" panose="03010101010201010101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dirty="0" smtClean="0">
                <a:effectLst/>
                <a:latin typeface="Monotype Corsiva" panose="03010101010201010101" pitchFamily="66" charset="0"/>
              </a:rPr>
              <a:t>Vegetables:</a:t>
            </a:r>
            <a:r>
              <a:rPr lang="en-US" sz="2400" b="0" i="0" dirty="0" smtClean="0">
                <a:effectLst/>
                <a:latin typeface="Monotype Corsiva" panose="03010101010201010101" pitchFamily="66" charset="0"/>
              </a:rPr>
              <a:t> Contain fiber and many nutrients that are essential for the human body. </a:t>
            </a:r>
            <a:endParaRPr lang="hu-HU" sz="2400" b="0" i="0" dirty="0" smtClean="0">
              <a:effectLst/>
              <a:latin typeface="Monotype Corsiva" panose="03010101010201010101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dirty="0" smtClean="0">
                <a:effectLst/>
                <a:latin typeface="Monotype Corsiva" panose="03010101010201010101" pitchFamily="66" charset="0"/>
              </a:rPr>
              <a:t>Fruit:</a:t>
            </a:r>
            <a:r>
              <a:rPr lang="en-US" sz="2400" b="0" i="0" dirty="0" smtClean="0">
                <a:effectLst/>
                <a:latin typeface="Monotype Corsiva" panose="03010101010201010101" pitchFamily="66" charset="0"/>
              </a:rPr>
              <a:t> Increase variety, taste good, are easy to prepare and rich in fiber and </a:t>
            </a:r>
            <a:r>
              <a:rPr lang="en-US" sz="2400" b="0" i="0" u="none" strike="noStrike" dirty="0" smtClean="0">
                <a:effectLst/>
                <a:latin typeface="Monotype Corsiva" panose="03010101010201010101" pitchFamily="66" charset="0"/>
              </a:rPr>
              <a:t>vitamin C</a:t>
            </a:r>
            <a:r>
              <a:rPr lang="en-US" sz="2400" b="0" i="0" dirty="0" smtClean="0">
                <a:effectLst/>
                <a:latin typeface="Monotype Corsiva" panose="03010101010201010101" pitchFamily="66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dirty="0" smtClean="0">
                <a:effectLst/>
                <a:latin typeface="Monotype Corsiva" panose="03010101010201010101" pitchFamily="66" charset="0"/>
              </a:rPr>
              <a:t>Nuts and seeds:</a:t>
            </a:r>
            <a:r>
              <a:rPr lang="en-US" sz="2400" b="0" i="0" dirty="0" smtClean="0">
                <a:effectLst/>
                <a:latin typeface="Monotype Corsiva" panose="03010101010201010101" pitchFamily="66" charset="0"/>
              </a:rPr>
              <a:t> Almonds, walnuts, sunflower seeds, etc. Rich in various nutrients, but very high in calories. </a:t>
            </a:r>
            <a:endParaRPr lang="hu-HU" sz="2400" b="0" i="0" dirty="0" smtClean="0">
              <a:effectLst/>
              <a:latin typeface="Monotype Corsiva" panose="03010101010201010101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dirty="0" smtClean="0">
                <a:effectLst/>
                <a:latin typeface="Monotype Corsiva" panose="03010101010201010101" pitchFamily="66" charset="0"/>
              </a:rPr>
              <a:t>Potatoes:</a:t>
            </a:r>
            <a:r>
              <a:rPr lang="en-US" sz="2400" b="0" i="0" dirty="0" smtClean="0">
                <a:effectLst/>
                <a:latin typeface="Monotype Corsiva" panose="03010101010201010101" pitchFamily="66" charset="0"/>
              </a:rPr>
              <a:t> Root vegetables like potatoes and sweet potatoes are healthy, but they're still high in carbs. </a:t>
            </a:r>
            <a:endParaRPr lang="hu-HU" sz="2400" b="0" i="0" dirty="0" smtClean="0">
              <a:effectLst/>
              <a:latin typeface="Monotype Corsiva" panose="03010101010201010101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dirty="0" smtClean="0">
                <a:effectLst/>
                <a:latin typeface="Monotype Corsiva" panose="03010101010201010101" pitchFamily="66" charset="0"/>
              </a:rPr>
              <a:t>High-fat dairy:</a:t>
            </a:r>
            <a:r>
              <a:rPr lang="en-US" sz="2400" b="0" i="0" dirty="0" smtClean="0">
                <a:effectLst/>
                <a:latin typeface="Monotype Corsiva" panose="03010101010201010101" pitchFamily="66" charset="0"/>
              </a:rPr>
              <a:t> Cheese, cream, butter, full-fat yogurt, etc. Rich in healthy fats and calcium. </a:t>
            </a:r>
            <a:endParaRPr lang="hu-HU" sz="2400" b="0" i="0" dirty="0" smtClean="0">
              <a:effectLst/>
              <a:latin typeface="Monotype Corsiva" panose="03010101010201010101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dirty="0" smtClean="0">
                <a:effectLst/>
                <a:latin typeface="Monotype Corsiva" panose="03010101010201010101" pitchFamily="66" charset="0"/>
              </a:rPr>
              <a:t>Fats and oils:</a:t>
            </a:r>
            <a:r>
              <a:rPr lang="en-US" sz="2400" b="0" i="0" dirty="0" smtClean="0">
                <a:effectLst/>
                <a:latin typeface="Monotype Corsiva" panose="03010101010201010101" pitchFamily="66" charset="0"/>
              </a:rPr>
              <a:t> Olive oil, butter, lard, etc. </a:t>
            </a:r>
            <a:endParaRPr lang="en-US" sz="2400" b="0" i="0" dirty="0"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757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8000">
              <a:srgbClr val="00B0F0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7200" b="1" dirty="0" err="1">
                <a:latin typeface="Freestyle Script" panose="030804020302050B0404" pitchFamily="66" charset="0"/>
              </a:rPr>
              <a:t>What</a:t>
            </a:r>
            <a:r>
              <a:rPr lang="hu-HU" sz="7200" b="1" dirty="0">
                <a:latin typeface="Freestyle Script" panose="030804020302050B0404" pitchFamily="66" charset="0"/>
              </a:rPr>
              <a:t> </a:t>
            </a:r>
            <a:r>
              <a:rPr lang="hu-HU" sz="7200" b="1" dirty="0" err="1">
                <a:latin typeface="Freestyle Script" panose="030804020302050B0404" pitchFamily="66" charset="0"/>
              </a:rPr>
              <a:t>to</a:t>
            </a:r>
            <a:r>
              <a:rPr lang="hu-HU" sz="7200" b="1" dirty="0">
                <a:latin typeface="Freestyle Script" panose="030804020302050B0404" pitchFamily="66" charset="0"/>
              </a:rPr>
              <a:t> </a:t>
            </a:r>
            <a:r>
              <a:rPr lang="hu-HU" sz="7200" b="1" dirty="0" err="1">
                <a:latin typeface="Freestyle Script" panose="030804020302050B0404" pitchFamily="66" charset="0"/>
              </a:rPr>
              <a:t>Drink</a:t>
            </a:r>
            <a:r>
              <a:rPr lang="hu-HU" sz="7200" b="1" dirty="0">
                <a:latin typeface="Freestyle Script" panose="030804020302050B0404" pitchFamily="66" charset="0"/>
              </a:rPr>
              <a:t>?</a:t>
            </a:r>
            <a:endParaRPr lang="hu-HU" sz="7200" dirty="0">
              <a:latin typeface="Freestyle Script" panose="030804020302050B0404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22422" y="2051222"/>
            <a:ext cx="76241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i="0" dirty="0" smtClean="0">
                <a:effectLst/>
                <a:latin typeface="Monotype Corsiva" panose="03010101010201010101" pitchFamily="66" charset="0"/>
              </a:rPr>
              <a:t>Coffee:</a:t>
            </a:r>
            <a:r>
              <a:rPr lang="en-US" sz="3200" b="0" i="0" dirty="0" smtClean="0">
                <a:effectLst/>
                <a:latin typeface="Monotype Corsiva" panose="03010101010201010101" pitchFamily="66" charset="0"/>
              </a:rPr>
              <a:t> </a:t>
            </a:r>
            <a:r>
              <a:rPr lang="en-US" sz="3200" b="0" i="0" u="none" strike="noStrike" dirty="0" smtClean="0">
                <a:effectLst/>
                <a:latin typeface="Monotype Corsiva" panose="03010101010201010101" pitchFamily="66" charset="0"/>
              </a:rPr>
              <a:t>Coffee</a:t>
            </a:r>
            <a:r>
              <a:rPr lang="en-US" sz="3200" b="0" i="0" dirty="0" smtClean="0">
                <a:effectLst/>
                <a:latin typeface="Monotype Corsiva" panose="03010101010201010101" pitchFamily="66" charset="0"/>
              </a:rPr>
              <a:t> is healthy and very rich in antioxidants, but people who are sensitive to caffeine should avoid it. </a:t>
            </a:r>
            <a:endParaRPr lang="hu-HU" sz="3200" b="0" i="0" dirty="0" smtClean="0">
              <a:effectLst/>
              <a:latin typeface="Monotype Corsiva" panose="03010101010201010101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i="0" dirty="0" smtClean="0">
                <a:effectLst/>
                <a:latin typeface="Monotype Corsiva" panose="03010101010201010101" pitchFamily="66" charset="0"/>
              </a:rPr>
              <a:t>Tea:</a:t>
            </a:r>
            <a:r>
              <a:rPr lang="en-US" sz="3200" b="0" i="0" dirty="0" smtClean="0">
                <a:effectLst/>
                <a:latin typeface="Monotype Corsiva" panose="03010101010201010101" pitchFamily="66" charset="0"/>
              </a:rPr>
              <a:t> Tea is healthy, rich in antioxidants and has a lot </a:t>
            </a:r>
            <a:r>
              <a:rPr lang="en-US" sz="3200" b="0" i="0" u="none" strike="noStrike" dirty="0" smtClean="0">
                <a:effectLst/>
                <a:latin typeface="Monotype Corsiva" panose="03010101010201010101" pitchFamily="66" charset="0"/>
              </a:rPr>
              <a:t>less caffeine</a:t>
            </a:r>
            <a:r>
              <a:rPr lang="en-US" sz="3200" b="0" i="0" dirty="0" smtClean="0">
                <a:effectLst/>
                <a:latin typeface="Monotype Corsiva" panose="03010101010201010101" pitchFamily="66" charset="0"/>
              </a:rPr>
              <a:t> than coffee.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i="0" dirty="0" smtClean="0">
                <a:effectLst/>
                <a:latin typeface="Monotype Corsiva" panose="03010101010201010101" pitchFamily="66" charset="0"/>
              </a:rPr>
              <a:t>Water:</a:t>
            </a:r>
            <a:r>
              <a:rPr lang="en-US" sz="3200" b="0" i="0" dirty="0" smtClean="0">
                <a:effectLst/>
                <a:latin typeface="Monotype Corsiva" panose="03010101010201010101" pitchFamily="66" charset="0"/>
              </a:rPr>
              <a:t> You should drink water throughout the day and especially around workouts. </a:t>
            </a:r>
            <a:endParaRPr lang="hu-HU" sz="3200" b="0" i="0" dirty="0" smtClean="0">
              <a:effectLst/>
              <a:latin typeface="Monotype Corsiva" panose="03010101010201010101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i="0" dirty="0" smtClean="0">
                <a:effectLst/>
                <a:latin typeface="Monotype Corsiva" panose="03010101010201010101" pitchFamily="66" charset="0"/>
              </a:rPr>
              <a:t>Carbonated soda </a:t>
            </a:r>
            <a:r>
              <a:rPr lang="en-US" sz="3200" b="0" i="0" dirty="0" smtClean="0">
                <a:effectLst/>
                <a:latin typeface="Monotype Corsiva" panose="03010101010201010101" pitchFamily="66" charset="0"/>
              </a:rPr>
              <a:t>without artificial sweeteners is fine.</a:t>
            </a:r>
            <a:endParaRPr lang="en-US" sz="3200" b="0" i="0" dirty="0">
              <a:effectLst/>
              <a:latin typeface="Monotype Corsiva" panose="03010101010201010101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878" y="1363071"/>
            <a:ext cx="3795827" cy="273937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107" y="4313379"/>
            <a:ext cx="4361935" cy="245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47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361</Words>
  <Application>Microsoft Office PowerPoint</Application>
  <PresentationFormat>Szélesvásznú</PresentationFormat>
  <Paragraphs>66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8" baseType="lpstr">
      <vt:lpstr>Arial</vt:lpstr>
      <vt:lpstr>Blackadder ITC</vt:lpstr>
      <vt:lpstr>Calibri</vt:lpstr>
      <vt:lpstr>Calibri Light</vt:lpstr>
      <vt:lpstr>Freestyle Script</vt:lpstr>
      <vt:lpstr>Monotype Corsiva</vt:lpstr>
      <vt:lpstr>Office-téma</vt:lpstr>
      <vt:lpstr>Healthy body,healthy mind</vt:lpstr>
      <vt:lpstr>Facts About Healthy Food </vt:lpstr>
      <vt:lpstr>Funny things about healthy food</vt:lpstr>
      <vt:lpstr>Did you know that….</vt:lpstr>
      <vt:lpstr>Unhealthy food</vt:lpstr>
      <vt:lpstr>Food pyramid</vt:lpstr>
      <vt:lpstr>What not to eat</vt:lpstr>
      <vt:lpstr>Healthy Foods to Eat</vt:lpstr>
      <vt:lpstr>What to Drink?</vt:lpstr>
      <vt:lpstr>What About Snacks?</vt:lpstr>
      <vt:lpstr>Thank you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body,healthy mind</dc:title>
  <dc:creator>8530p</dc:creator>
  <cp:lastModifiedBy>Kisné Rácz Hajnalka</cp:lastModifiedBy>
  <cp:revision>14</cp:revision>
  <dcterms:created xsi:type="dcterms:W3CDTF">2017-11-09T14:58:17Z</dcterms:created>
  <dcterms:modified xsi:type="dcterms:W3CDTF">2017-12-11T13:02:18Z</dcterms:modified>
</cp:coreProperties>
</file>