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2.xml" ContentType="application/vnd.openxmlformats-officedocument.presentationml.notesSlide+xml"/>
  <Override PartName="/ppt/charts/chart20.xml" ContentType="application/vnd.openxmlformats-officedocument.drawingml.chart+xml"/>
  <Override PartName="/ppt/notesSlides/notesSlide3.xml" ContentType="application/vnd.openxmlformats-officedocument.presentationml.notesSlide+xml"/>
  <Override PartName="/ppt/charts/chart2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62" r:id="rId2"/>
    <p:sldId id="400" r:id="rId3"/>
    <p:sldId id="269" r:id="rId4"/>
    <p:sldId id="354" r:id="rId5"/>
    <p:sldId id="353" r:id="rId6"/>
    <p:sldId id="265" r:id="rId7"/>
    <p:sldId id="266" r:id="rId8"/>
    <p:sldId id="267" r:id="rId9"/>
    <p:sldId id="268" r:id="rId10"/>
    <p:sldId id="258" r:id="rId11"/>
    <p:sldId id="259" r:id="rId12"/>
    <p:sldId id="260" r:id="rId13"/>
    <p:sldId id="26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411" r:id="rId26"/>
    <p:sldId id="284" r:id="rId27"/>
    <p:sldId id="285" r:id="rId28"/>
    <p:sldId id="409" r:id="rId29"/>
    <p:sldId id="410" r:id="rId30"/>
    <p:sldId id="412" r:id="rId31"/>
    <p:sldId id="399" r:id="rId32"/>
    <p:sldId id="406" r:id="rId33"/>
    <p:sldId id="407" r:id="rId34"/>
    <p:sldId id="408" r:id="rId35"/>
  </p:sldIdLst>
  <p:sldSz cx="9144000" cy="6858000" type="screen4x3"/>
  <p:notesSz cx="6797675" cy="987425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00EE"/>
    <a:srgbClr val="FF3300"/>
    <a:srgbClr val="FF66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45" autoAdjust="0"/>
    <p:restoredTop sz="94660"/>
  </p:normalViewPr>
  <p:slideViewPr>
    <p:cSldViewPr>
      <p:cViewPr varScale="1">
        <p:scale>
          <a:sx n="110" d="100"/>
          <a:sy n="110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8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11111111111112"/>
          <c:y val="2.7726432532347491E-2"/>
          <c:w val="0.78"/>
          <c:h val="0.79297597042513934"/>
        </c:manualLayout>
      </c:layout>
      <c:bar3DChart>
        <c:barDir val="col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folHlink"/>
            </a:solidFill>
            <a:ln w="1335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5.419890207386046E-2"/>
                  <c:y val="2.8078388079434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943661971830981E-2"/>
                      <c:h val="5.9374183580333487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095745691955639E-2"/>
                  <c:y val="-2.4999135986548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366057655049548E-3"/>
                  <c:y val="-2.2544516409747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8078074747698787E-3"/>
                  <c:y val="-3.4759533662928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9340135299988905E-3"/>
                  <c:y val="-3.3965084782361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3476766108460759E-3"/>
                  <c:y val="-3.3872227120996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7234113341466117E-3"/>
                  <c:y val="-1.9461786677210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5.7385758535058182E-3"/>
                  <c:y val="-2.0725944185813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5.9400022180326048E-3"/>
                  <c:y val="-2.3581608434718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6.1413179898474109E-3"/>
                  <c:y val="-9.33236623019980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6706">
                <a:noFill/>
              </a:ln>
            </c:spPr>
            <c:txPr>
              <a:bodyPr/>
              <a:lstStyle/>
              <a:p>
                <a:pPr>
                  <a:defRPr sz="194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Sheet1!$B$1:$J$1</c:f>
              <c:strCache>
                <c:ptCount val="9"/>
                <c:pt idx="0">
                  <c:v>földrajz</c:v>
                </c:pt>
                <c:pt idx="1">
                  <c:v>biológia</c:v>
                </c:pt>
                <c:pt idx="2">
                  <c:v>informatika</c:v>
                </c:pt>
                <c:pt idx="3">
                  <c:v>víz.kult.</c:v>
                </c:pt>
                <c:pt idx="4">
                  <c:v>fizika</c:v>
                </c:pt>
                <c:pt idx="5">
                  <c:v>tár.ism.</c:v>
                </c:pt>
                <c:pt idx="6">
                  <c:v>ref.hittan</c:v>
                </c:pt>
                <c:pt idx="7">
                  <c:v>ének-zene</c:v>
                </c:pt>
                <c:pt idx="8">
                  <c:v>testnev.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63629920"/>
        <c:axId val="163632664"/>
        <c:axId val="0"/>
      </c:bar3DChart>
      <c:catAx>
        <c:axId val="16362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337">
            <a:solidFill>
              <a:schemeClr val="tx1"/>
            </a:solidFill>
            <a:prstDash val="solid"/>
          </a:ln>
        </c:spPr>
        <c:txPr>
          <a:bodyPr rot="-2760000" vert="horz"/>
          <a:lstStyle/>
          <a:p>
            <a:pPr>
              <a:defRPr sz="152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63632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3632664"/>
        <c:scaling>
          <c:orientation val="minMax"/>
        </c:scaling>
        <c:delete val="0"/>
        <c:axPos val="l"/>
        <c:majorGridlines>
          <c:spPr>
            <a:ln w="3337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33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4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63629920"/>
        <c:crosses val="autoZero"/>
        <c:crossBetween val="between"/>
      </c:valAx>
      <c:spPr>
        <a:noFill/>
        <a:ln w="25395">
          <a:noFill/>
        </a:ln>
      </c:spPr>
    </c:plotArea>
    <c:legend>
      <c:legendPos val="r"/>
      <c:layout>
        <c:manualLayout>
          <c:xMode val="edge"/>
          <c:yMode val="edge"/>
          <c:x val="0.86444442596734539"/>
          <c:y val="0.41404798084449967"/>
          <c:w val="0.11555551860135749"/>
          <c:h val="0.14232905097389137"/>
        </c:manualLayout>
      </c:layout>
      <c:overlay val="0"/>
      <c:spPr>
        <a:solidFill>
          <a:schemeClr val="bg1"/>
        </a:solidFill>
        <a:ln w="3337">
          <a:solidFill>
            <a:schemeClr val="tx1"/>
          </a:solidFill>
          <a:prstDash val="solid"/>
        </a:ln>
      </c:spPr>
      <c:txPr>
        <a:bodyPr/>
        <a:lstStyle/>
        <a:p>
          <a:pPr>
            <a:defRPr sz="183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0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történelem középszint - </a:t>
            </a:r>
            <a:r>
              <a:rPr lang="hu-HU" dirty="0" smtClean="0"/>
              <a:t>2018</a:t>
            </a:r>
            <a:endParaRPr lang="hu-HU" dirty="0"/>
          </a:p>
        </c:rich>
      </c:tx>
      <c:layout>
        <c:manualLayout>
          <c:xMode val="edge"/>
          <c:yMode val="edge"/>
          <c:x val="0.25862068965517243"/>
          <c:y val="2.033890500529539E-2"/>
        </c:manualLayout>
      </c:layout>
      <c:overlay val="0"/>
      <c:spPr>
        <a:noFill/>
        <a:ln w="22253">
          <a:noFill/>
        </a:ln>
      </c:spPr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4030172413793111"/>
          <c:y val="0.17796610169491534"/>
          <c:w val="0.73168103448275901"/>
          <c:h val="0.6118644067796610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12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0.66</c:v>
                </c:pt>
                <c:pt idx="1">
                  <c:v>15.34</c:v>
                </c:pt>
                <c:pt idx="2">
                  <c:v>30.98</c:v>
                </c:pt>
                <c:pt idx="3">
                  <c:v>32.72</c:v>
                </c:pt>
                <c:pt idx="4">
                  <c:v>20.309999999999999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12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1.53</c:v>
                </c:pt>
                <c:pt idx="1">
                  <c:v>23.07</c:v>
                </c:pt>
                <c:pt idx="2">
                  <c:v>40</c:v>
                </c:pt>
                <c:pt idx="3">
                  <c:v>20</c:v>
                </c:pt>
                <c:pt idx="4">
                  <c:v>15.38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32862104"/>
        <c:axId val="232862496"/>
        <c:axId val="0"/>
      </c:bar3DChart>
      <c:catAx>
        <c:axId val="232862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99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51293109912985013"/>
              <c:y val="0.88135598839618734"/>
            </c:manualLayout>
          </c:layout>
          <c:overlay val="0"/>
          <c:spPr>
            <a:noFill/>
            <a:ln w="22253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7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32862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2862496"/>
        <c:scaling>
          <c:orientation val="minMax"/>
        </c:scaling>
        <c:delete val="0"/>
        <c:axPos val="l"/>
        <c:majorGridlines>
          <c:spPr>
            <a:ln w="2782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99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.12607760236866944"/>
              <c:y val="9.1525348805083576E-2"/>
            </c:manualLayout>
          </c:layout>
          <c:overlay val="0"/>
          <c:spPr>
            <a:noFill/>
            <a:ln w="22253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7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328621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1788797951980141"/>
          <c:y val="0.12881355620021182"/>
          <c:w val="0.16271556572669799"/>
          <c:h val="0.1271186627987291"/>
        </c:manualLayout>
      </c:layout>
      <c:overlay val="0"/>
      <c:spPr>
        <a:noFill/>
        <a:ln w="2782">
          <a:solidFill>
            <a:schemeClr val="tx1"/>
          </a:solidFill>
          <a:prstDash val="solid"/>
        </a:ln>
      </c:spPr>
      <c:txPr>
        <a:bodyPr/>
        <a:lstStyle/>
        <a:p>
          <a:pPr>
            <a:defRPr sz="156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804935370152765E-2"/>
          <c:y val="4.5064377682403456E-2"/>
          <c:w val="0.92244418331374867"/>
          <c:h val="0.76180257510729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92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0968266079333258E-2"/>
                  <c:y val="-5.916450766234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3100737358791312E-2"/>
                  <c:y val="-4.0207038636299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692428403295353E-2"/>
                  <c:y val="-1.433691756272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046595391739233E-2"/>
                  <c:y val="-1.5967939491434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732416294177314E-2"/>
                  <c:y val="-4.4276465441819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4721474841145053E-2"/>
                  <c:y val="-3.5160217875991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202843171476849E-2"/>
                  <c:y val="-5.3421838399232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6763343969999043E-2"/>
                  <c:y val="-2.823289024355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 napp</c:v>
                </c:pt>
                <c:pt idx="1">
                  <c:v>isk</c:v>
                </c:pt>
                <c:pt idx="2">
                  <c:v>G12A</c:v>
                </c:pt>
                <c:pt idx="3">
                  <c:v>K12A</c:v>
                </c:pt>
                <c:pt idx="4">
                  <c:v>K12B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3.57</c:v>
                </c:pt>
                <c:pt idx="1">
                  <c:v>3.25</c:v>
                </c:pt>
                <c:pt idx="2">
                  <c:v>3.29</c:v>
                </c:pt>
                <c:pt idx="3">
                  <c:v>3.47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33948000"/>
        <c:axId val="233948392"/>
        <c:axId val="0"/>
      </c:bar3DChart>
      <c:catAx>
        <c:axId val="233948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33948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3948392"/>
        <c:scaling>
          <c:orientation val="minMax"/>
          <c:min val="2"/>
        </c:scaling>
        <c:delete val="0"/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33948000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11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44927536231886"/>
          <c:y val="3.4334763948497847E-2"/>
          <c:w val="0.8743961352657007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716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4024012634653594E-2"/>
                  <c:y val="-8.7715075350680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2753754450715219E-3"/>
                  <c:y val="-1.13961516399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3280028529862955E-3"/>
                  <c:y val="-1.7323043228867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854325188636018E-2"/>
                  <c:y val="-1.7312453601655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212785227870854E-2"/>
                  <c:y val="-6.146279397194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7.0593296614343045E-3"/>
                  <c:y val="-4.3213849924388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7432">
                <a:noFill/>
              </a:ln>
            </c:spPr>
            <c:txPr>
              <a:bodyPr/>
              <a:lstStyle/>
              <a:p>
                <a:pPr>
                  <a:defRPr sz="194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orsz napp 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3.57</c:v>
                </c:pt>
                <c:pt idx="1">
                  <c:v>3.96</c:v>
                </c:pt>
                <c:pt idx="2">
                  <c:v>3.29</c:v>
                </c:pt>
                <c:pt idx="3">
                  <c:v>3.29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33949176"/>
        <c:axId val="233949568"/>
        <c:axId val="0"/>
      </c:bar3DChart>
      <c:catAx>
        <c:axId val="233949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33949568"/>
        <c:crossesAt val="2.8"/>
        <c:auto val="1"/>
        <c:lblAlgn val="ctr"/>
        <c:lblOffset val="100"/>
        <c:tickLblSkip val="1"/>
        <c:tickMarkSkip val="1"/>
        <c:noMultiLvlLbl val="0"/>
      </c:catAx>
      <c:valAx>
        <c:axId val="233949568"/>
        <c:scaling>
          <c:orientation val="minMax"/>
          <c:min val="2.8"/>
        </c:scaling>
        <c:delete val="0"/>
        <c:axPos val="l"/>
        <c:majorGridlines>
          <c:spPr>
            <a:ln w="342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33949176"/>
        <c:crosses val="autoZero"/>
        <c:crossBetween val="between"/>
      </c:valAx>
      <c:spPr>
        <a:noFill/>
        <a:ln w="254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11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9306930693069355E-2"/>
          <c:y val="2.7896995708154536E-2"/>
          <c:w val="0.9207920792079205"/>
          <c:h val="0.849785407725321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13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13135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3135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3135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 w="13135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616588715890149E-2"/>
                  <c:y val="-7.187048714346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0322910693888323E-2"/>
                  <c:y val="-5.7702268544232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9856909611438729E-2"/>
                  <c:y val="-3.13283453676175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960621247671401E-2"/>
                  <c:y val="-2.5987083564761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2556812271380264E-2"/>
                  <c:y val="-3.4907047407455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6272">
                <a:noFill/>
              </a:ln>
            </c:spPr>
            <c:txPr>
              <a:bodyPr/>
              <a:lstStyle/>
              <a:p>
                <a:pPr>
                  <a:defRPr sz="186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 napp</c:v>
                </c:pt>
                <c:pt idx="1">
                  <c:v>orsz n szg</c:v>
                </c:pt>
                <c:pt idx="2">
                  <c:v>isk szg</c:v>
                </c:pt>
                <c:pt idx="3">
                  <c:v>A</c:v>
                </c:pt>
                <c:pt idx="4">
                  <c:v>B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3.57</c:v>
                </c:pt>
                <c:pt idx="1">
                  <c:v>3.15</c:v>
                </c:pt>
                <c:pt idx="2">
                  <c:v>3.22</c:v>
                </c:pt>
                <c:pt idx="3">
                  <c:v>3.47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33950352"/>
        <c:axId val="233950744"/>
        <c:axId val="0"/>
      </c:bar3DChart>
      <c:catAx>
        <c:axId val="23395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2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33950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3950744"/>
        <c:scaling>
          <c:orientation val="minMax"/>
          <c:max val="4.2"/>
          <c:min val="2.8"/>
        </c:scaling>
        <c:delete val="0"/>
        <c:axPos val="l"/>
        <c:majorGridlines>
          <c:spPr>
            <a:ln w="3284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2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33950352"/>
        <c:crosses val="autoZero"/>
        <c:crossBetween val="between"/>
      </c:valAx>
      <c:spPr>
        <a:noFill/>
        <a:ln w="2539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88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angol nyelv középszint </a:t>
            </a:r>
            <a:r>
              <a:rPr lang="hu-HU" dirty="0" smtClean="0"/>
              <a:t>- 2018</a:t>
            </a:r>
            <a:endParaRPr lang="hu-HU" dirty="0"/>
          </a:p>
        </c:rich>
      </c:tx>
      <c:layout>
        <c:manualLayout>
          <c:xMode val="edge"/>
          <c:yMode val="edge"/>
          <c:x val="0.29955065043099116"/>
          <c:y val="8.3128825764249348E-2"/>
        </c:manualLayout>
      </c:layout>
      <c:overlay val="0"/>
      <c:spPr>
        <a:noFill/>
        <a:ln w="21273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8135593220338983"/>
          <c:w val="0.70662100456621035"/>
          <c:h val="0.613559322033898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063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0.74</c:v>
                </c:pt>
                <c:pt idx="1">
                  <c:v>15.38</c:v>
                </c:pt>
                <c:pt idx="2">
                  <c:v>18.09</c:v>
                </c:pt>
                <c:pt idx="3">
                  <c:v>21.81</c:v>
                </c:pt>
                <c:pt idx="4">
                  <c:v>43.98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063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19.64</c:v>
                </c:pt>
                <c:pt idx="2">
                  <c:v>19.64</c:v>
                </c:pt>
                <c:pt idx="3">
                  <c:v>32.14</c:v>
                </c:pt>
                <c:pt idx="4">
                  <c:v>28.57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7393152"/>
        <c:axId val="227393544"/>
        <c:axId val="0"/>
      </c:bar3DChart>
      <c:catAx>
        <c:axId val="227393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2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51484015317757414"/>
              <c:y val="0.8830507632329091"/>
            </c:manualLayout>
          </c:layout>
          <c:overlay val="0"/>
          <c:spPr>
            <a:noFill/>
            <a:ln w="21273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6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7393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7393544"/>
        <c:scaling>
          <c:orientation val="minMax"/>
        </c:scaling>
        <c:delete val="0"/>
        <c:axPos val="l"/>
        <c:majorGridlines>
          <c:spPr>
            <a:ln w="2660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82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46416938846"/>
            </c:manualLayout>
          </c:layout>
          <c:overlay val="0"/>
          <c:spPr>
            <a:noFill/>
            <a:ln w="21273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6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7393152"/>
        <c:crosses val="autoZero"/>
        <c:crossBetween val="between"/>
      </c:valAx>
      <c:spPr>
        <a:noFill/>
        <a:ln w="25396">
          <a:noFill/>
        </a:ln>
      </c:spPr>
    </c:plotArea>
    <c:legend>
      <c:legendPos val="r"/>
      <c:layout>
        <c:manualLayout>
          <c:xMode val="edge"/>
          <c:yMode val="edge"/>
          <c:x val="1.0734776603949564E-2"/>
          <c:y val="0.48895393248257751"/>
          <c:w val="0.16666666666666666"/>
          <c:h val="0.12372875077362322"/>
        </c:manualLayout>
      </c:layout>
      <c:overlay val="0"/>
      <c:spPr>
        <a:noFill/>
        <a:ln w="2660">
          <a:solidFill>
            <a:schemeClr val="tx1"/>
          </a:solidFill>
          <a:prstDash val="solid"/>
        </a:ln>
      </c:spPr>
      <c:txPr>
        <a:bodyPr/>
        <a:lstStyle/>
        <a:p>
          <a:pPr>
            <a:defRPr sz="1424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5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633377918776239"/>
          <c:y val="2.8809979397736572E-2"/>
          <c:w val="0.87191539365452475"/>
          <c:h val="0.68454935622317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93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</c:dPt>
          <c:dLbls>
            <c:dLbl>
              <c:idx val="0"/>
              <c:layout>
                <c:manualLayout>
                  <c:x val="1.0116550260562272E-2"/>
                  <c:y val="-2.6870544407755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381193180589578E-2"/>
                  <c:y val="-9.2863714616318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53942722636213E-2"/>
                  <c:y val="-6.0215053763440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800801920160136E-2"/>
                  <c:y val="-3.1541218637992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3165823867936476E-2"/>
                  <c:y val="-1.9145316512855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9435706967959444E-3"/>
                  <c:y val="-7.85151842485488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0449056755312297E-2"/>
                  <c:y val="-1.7834673891570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3.9187089684437331E-3"/>
                  <c:y val="-1.2370716706629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89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 napp</c:v>
                </c:pt>
                <c:pt idx="1">
                  <c:v>isk</c:v>
                </c:pt>
                <c:pt idx="2">
                  <c:v>G12A</c:v>
                </c:pt>
                <c:pt idx="3">
                  <c:v>K12A</c:v>
                </c:pt>
                <c:pt idx="4">
                  <c:v>K112B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3.93</c:v>
                </c:pt>
                <c:pt idx="1">
                  <c:v>3.7</c:v>
                </c:pt>
                <c:pt idx="2">
                  <c:v>3.95</c:v>
                </c:pt>
                <c:pt idx="3">
                  <c:v>4.0599999999999996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7396680"/>
        <c:axId val="227395112"/>
        <c:axId val="0"/>
      </c:bar3DChart>
      <c:catAx>
        <c:axId val="227396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3">
            <a:solidFill>
              <a:schemeClr val="tx1"/>
            </a:solidFill>
            <a:prstDash val="solid"/>
          </a:ln>
        </c:spPr>
        <c:txPr>
          <a:bodyPr rot="-3180000" vert="horz"/>
          <a:lstStyle/>
          <a:p>
            <a:pPr>
              <a:defRPr sz="13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7395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7395112"/>
        <c:scaling>
          <c:orientation val="minMax"/>
          <c:min val="2"/>
        </c:scaling>
        <c:delete val="0"/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7396680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11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44927536231886"/>
          <c:y val="3.6480686695278972E-2"/>
          <c:w val="0.8743961352657007"/>
          <c:h val="0.824034334763948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716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7286361263804912E-2"/>
                  <c:y val="-4.9862109061883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4720009095591566E-3"/>
                  <c:y val="-3.0722216061998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835664365780494E-2"/>
                  <c:y val="-3.5005434110982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52495172273595E-2"/>
                  <c:y val="-3.5176818374138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4321448197332993E-2"/>
                  <c:y val="-1.4475821032776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8.351551311298060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7432">
                <a:noFill/>
              </a:ln>
            </c:spPr>
            <c:txPr>
              <a:bodyPr/>
              <a:lstStyle/>
              <a:p>
                <a:pPr>
                  <a:defRPr sz="194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orsz napp 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3.93</c:v>
                </c:pt>
                <c:pt idx="1">
                  <c:v>4.3600000000000003</c:v>
                </c:pt>
                <c:pt idx="2">
                  <c:v>3.95</c:v>
                </c:pt>
                <c:pt idx="3">
                  <c:v>3.95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6995120"/>
        <c:axId val="233951528"/>
        <c:axId val="0"/>
      </c:bar3DChart>
      <c:catAx>
        <c:axId val="22699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33951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3951528"/>
        <c:scaling>
          <c:orientation val="minMax"/>
          <c:min val="2.8"/>
        </c:scaling>
        <c:delete val="0"/>
        <c:axPos val="l"/>
        <c:majorGridlines>
          <c:spPr>
            <a:ln w="342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6995120"/>
        <c:crosses val="autoZero"/>
        <c:crossBetween val="between"/>
      </c:valAx>
      <c:spPr>
        <a:noFill/>
        <a:ln w="254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11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0707070707070704E-2"/>
          <c:y val="3.4858387799564294E-2"/>
          <c:w val="0.91666666666666652"/>
          <c:h val="0.8409586056644886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73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1392869369589642E-2"/>
                  <c:y val="-6.2532869928432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110823103633727E-2"/>
                  <c:y val="-4.3553169383632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404704846676716E-2"/>
                  <c:y val="-3.4999235276434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908837482271236E-2"/>
                  <c:y val="-2.26535380331310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9725143052770577E-2"/>
                  <c:y val="-1.7188032339895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7471">
                <a:noFill/>
              </a:ln>
            </c:spPr>
            <c:txPr>
              <a:bodyPr/>
              <a:lstStyle/>
              <a:p>
                <a:pPr>
                  <a:defRPr sz="192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 napp</c:v>
                </c:pt>
                <c:pt idx="1">
                  <c:v>orsz n szg</c:v>
                </c:pt>
                <c:pt idx="2">
                  <c:v>isk szg</c:v>
                </c:pt>
                <c:pt idx="3">
                  <c:v>A</c:v>
                </c:pt>
                <c:pt idx="4">
                  <c:v>B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3.93</c:v>
                </c:pt>
                <c:pt idx="1">
                  <c:v>3.38</c:v>
                </c:pt>
                <c:pt idx="2" formatCode="0.00">
                  <c:v>3.53</c:v>
                </c:pt>
                <c:pt idx="3" formatCode="0.00">
                  <c:v>4.0599999999999996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33951920"/>
        <c:axId val="233952312"/>
        <c:axId val="0"/>
      </c:bar3DChart>
      <c:catAx>
        <c:axId val="23395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33952312"/>
        <c:crossesAt val="3"/>
        <c:auto val="1"/>
        <c:lblAlgn val="ctr"/>
        <c:lblOffset val="100"/>
        <c:tickLblSkip val="1"/>
        <c:tickMarkSkip val="1"/>
        <c:noMultiLvlLbl val="0"/>
      </c:catAx>
      <c:valAx>
        <c:axId val="233952312"/>
        <c:scaling>
          <c:orientation val="minMax"/>
          <c:max val="4.5999999999999996"/>
          <c:min val="2.8"/>
        </c:scaling>
        <c:delete val="0"/>
        <c:axPos val="l"/>
        <c:majorGridlines>
          <c:spPr>
            <a:ln w="343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4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33951920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6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5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német nyelv középszint - </a:t>
            </a:r>
            <a:r>
              <a:rPr lang="hu-HU" dirty="0" smtClean="0"/>
              <a:t>2018 </a:t>
            </a:r>
            <a:endParaRPr lang="hu-HU" dirty="0"/>
          </a:p>
        </c:rich>
      </c:tx>
      <c:layout>
        <c:manualLayout>
          <c:xMode val="edge"/>
          <c:yMode val="edge"/>
          <c:x val="0.24885843134944793"/>
          <c:y val="1.1864442870567104E-2"/>
        </c:manualLayout>
      </c:layout>
      <c:overlay val="0"/>
      <c:spPr>
        <a:noFill/>
        <a:ln w="23245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8135593220338983"/>
          <c:w val="0.70547945205479534"/>
          <c:h val="0.613559322033898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624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0.82</c:v>
                </c:pt>
                <c:pt idx="1">
                  <c:v>24.16</c:v>
                </c:pt>
                <c:pt idx="2">
                  <c:v>23.01</c:v>
                </c:pt>
                <c:pt idx="3">
                  <c:v>21.65</c:v>
                </c:pt>
                <c:pt idx="4">
                  <c:v>30.36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624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33.33</c:v>
                </c:pt>
                <c:pt idx="3">
                  <c:v>50</c:v>
                </c:pt>
                <c:pt idx="4">
                  <c:v>16.66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7392368"/>
        <c:axId val="163605672"/>
        <c:axId val="0"/>
      </c:bar3DChart>
      <c:catAx>
        <c:axId val="227392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983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51484019609768228"/>
              <c:y val="0.88305091493192978"/>
            </c:manualLayout>
          </c:layout>
          <c:overlay val="0"/>
          <c:spPr>
            <a:noFill/>
            <a:ln w="23245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0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63605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3605672"/>
        <c:scaling>
          <c:orientation val="minMax"/>
        </c:scaling>
        <c:delete val="0"/>
        <c:axPos val="l"/>
        <c:majorGridlines>
          <c:spPr>
            <a:ln w="2906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983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59132886168"/>
            </c:manualLayout>
          </c:layout>
          <c:overlay val="0"/>
          <c:spPr>
            <a:noFill/>
            <a:ln w="23245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0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7392368"/>
        <c:crosses val="autoZero"/>
        <c:crossBetween val="between"/>
      </c:valAx>
      <c:spPr>
        <a:noFill/>
        <a:ln w="25379">
          <a:noFill/>
        </a:ln>
      </c:spPr>
    </c:plotArea>
    <c:legend>
      <c:legendPos val="r"/>
      <c:layout>
        <c:manualLayout>
          <c:xMode val="edge"/>
          <c:yMode val="edge"/>
          <c:x val="1.0371629989807826E-2"/>
          <c:y val="0.454908950346605"/>
          <c:w val="0.16666666666666669"/>
          <c:h val="0.1237287931601142"/>
        </c:manualLayout>
      </c:layout>
      <c:overlay val="0"/>
      <c:spPr>
        <a:noFill/>
        <a:ln w="2906">
          <a:solidFill>
            <a:schemeClr val="tx1"/>
          </a:solidFill>
          <a:prstDash val="solid"/>
        </a:ln>
      </c:spPr>
      <c:txPr>
        <a:bodyPr/>
        <a:lstStyle/>
        <a:p>
          <a:pPr>
            <a:defRPr sz="155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804935370152765E-2"/>
          <c:y val="4.7210300429184553E-2"/>
          <c:w val="0.92244418331374867"/>
          <c:h val="0.759656652360515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FF00"/>
            </a:solidFill>
            <a:ln w="12648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FFFF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7.3595761760067088E-3"/>
                  <c:y val="-2.66228005413775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1382546625739351E-3"/>
                  <c:y val="-2.157735984660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0833675704228618E-3"/>
                  <c:y val="-1.4783958456805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5046011559265173E-3"/>
                  <c:y val="-5.193034741625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0569121265621443E-4"/>
                  <c:y val="-2.4941541606347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9.2496362631013639E-3"/>
                  <c:y val="-5.8273812547625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179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orsz n</c:v>
                </c:pt>
                <c:pt idx="1">
                  <c:v>isk</c:v>
                </c:pt>
                <c:pt idx="3">
                  <c:v>orsz n g</c:v>
                </c:pt>
                <c:pt idx="4">
                  <c:v>isk g</c:v>
                </c:pt>
                <c:pt idx="6">
                  <c:v>orsz n szg</c:v>
                </c:pt>
                <c:pt idx="7">
                  <c:v>isk szg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3.57</c:v>
                </c:pt>
                <c:pt idx="1">
                  <c:v>3.83</c:v>
                </c:pt>
                <c:pt idx="3">
                  <c:v>4.2</c:v>
                </c:pt>
                <c:pt idx="4">
                  <c:v>4.33</c:v>
                </c:pt>
                <c:pt idx="6">
                  <c:v>2.88</c:v>
                </c:pt>
                <c:pt idx="7">
                  <c:v>3.33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63606848"/>
        <c:axId val="163606456"/>
        <c:axId val="0"/>
      </c:bar3DChart>
      <c:catAx>
        <c:axId val="163606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63606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3606456"/>
        <c:scaling>
          <c:orientation val="minMax"/>
          <c:min val="2"/>
        </c:scaling>
        <c:delete val="0"/>
        <c:axPos val="l"/>
        <c:majorGridlines>
          <c:spPr>
            <a:ln w="3161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63606848"/>
        <c:crosses val="autoZero"/>
        <c:crossBetween val="between"/>
      </c:valAx>
      <c:spPr>
        <a:noFill/>
        <a:ln w="2537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32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matematika középszintű eredmények - </a:t>
            </a:r>
            <a:r>
              <a:rPr lang="hu-HU" dirty="0" smtClean="0"/>
              <a:t>2018</a:t>
            </a:r>
            <a:endParaRPr lang="hu-HU" dirty="0"/>
          </a:p>
        </c:rich>
      </c:tx>
      <c:layout>
        <c:manualLayout>
          <c:xMode val="edge"/>
          <c:yMode val="edge"/>
          <c:x val="0.14534880508357509"/>
          <c:y val="2.0338988726887608E-2"/>
        </c:manualLayout>
      </c:layout>
      <c:overlay val="0"/>
      <c:spPr>
        <a:noFill/>
        <a:ln w="26891">
          <a:noFill/>
        </a:ln>
      </c:spPr>
    </c:title>
    <c:autoTitleDeleted val="0"/>
    <c:view3D>
      <c:rotX val="15"/>
      <c:hPercent val="7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1860465116279079"/>
          <c:y val="0.16779661016949168"/>
          <c:w val="0.6151162790697674"/>
          <c:h val="0.652542372881355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344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1.23</c:v>
                </c:pt>
                <c:pt idx="1">
                  <c:v>29.54</c:v>
                </c:pt>
                <c:pt idx="2">
                  <c:v>27.26</c:v>
                </c:pt>
                <c:pt idx="3">
                  <c:v>23.18</c:v>
                </c:pt>
                <c:pt idx="4">
                  <c:v>18.79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344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22.22</c:v>
                </c:pt>
                <c:pt idx="2">
                  <c:v>33.33</c:v>
                </c:pt>
                <c:pt idx="3">
                  <c:v>31.74</c:v>
                </c:pt>
                <c:pt idx="4">
                  <c:v>12.69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8031352"/>
        <c:axId val="228030960"/>
        <c:axId val="0"/>
      </c:bar3DChart>
      <c:catAx>
        <c:axId val="2280313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929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44767440254178753"/>
              <c:y val="0.88474584217642649"/>
            </c:manualLayout>
          </c:layout>
          <c:overlay val="0"/>
          <c:spPr>
            <a:noFill/>
            <a:ln w="26891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3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0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8030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8030960"/>
        <c:scaling>
          <c:orientation val="minMax"/>
        </c:scaling>
        <c:delete val="0"/>
        <c:axPos val="l"/>
        <c:majorGridlines>
          <c:spPr>
            <a:ln w="3362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929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5254241545165706"/>
            </c:manualLayout>
          </c:layout>
          <c:overlay val="0"/>
          <c:spPr>
            <a:noFill/>
            <a:ln w="26891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3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0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8031352"/>
        <c:crosses val="autoZero"/>
        <c:crossBetween val="between"/>
      </c:valAx>
      <c:spPr>
        <a:noFill/>
        <a:ln w="25383">
          <a:noFill/>
        </a:ln>
      </c:spPr>
    </c:plotArea>
    <c:legend>
      <c:legendPos val="r"/>
      <c:layout>
        <c:manualLayout>
          <c:xMode val="edge"/>
          <c:yMode val="edge"/>
          <c:x val="0.83372093290970206"/>
          <c:y val="0.50677969081615992"/>
          <c:w val="0.16395346963208546"/>
          <c:h val="0.12033890500529543"/>
        </c:manualLayout>
      </c:layout>
      <c:overlay val="0"/>
      <c:spPr>
        <a:noFill/>
        <a:ln w="3362">
          <a:solidFill>
            <a:schemeClr val="tx1"/>
          </a:solidFill>
          <a:prstDash val="solid"/>
        </a:ln>
      </c:spPr>
      <c:txPr>
        <a:bodyPr/>
        <a:lstStyle/>
        <a:p>
          <a:pPr>
            <a:defRPr sz="175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0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8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 smtClean="0"/>
              <a:t>Informatika  ismeretek középszint 2018</a:t>
            </a:r>
            <a:endParaRPr lang="hu-HU" dirty="0"/>
          </a:p>
        </c:rich>
      </c:tx>
      <c:layout>
        <c:manualLayout>
          <c:xMode val="edge"/>
          <c:yMode val="edge"/>
          <c:x val="0.26484015423997925"/>
          <c:y val="1.1864393411591498E-2"/>
        </c:manualLayout>
      </c:layout>
      <c:overlay val="0"/>
      <c:spPr>
        <a:noFill/>
        <a:ln w="23484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7966101694915246"/>
          <c:w val="0.70547945205479534"/>
          <c:h val="0.615254237288136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1.1299999999999999</c:v>
                </c:pt>
                <c:pt idx="1">
                  <c:v>28.83</c:v>
                </c:pt>
                <c:pt idx="2">
                  <c:v>40.409999999999997</c:v>
                </c:pt>
                <c:pt idx="3">
                  <c:v>21.75</c:v>
                </c:pt>
                <c:pt idx="4">
                  <c:v>7.88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15.38</c:v>
                </c:pt>
                <c:pt idx="1">
                  <c:v>30.76</c:v>
                </c:pt>
                <c:pt idx="2">
                  <c:v>23.07</c:v>
                </c:pt>
                <c:pt idx="3">
                  <c:v>23.07</c:v>
                </c:pt>
                <c:pt idx="4">
                  <c:v>7.69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63607632"/>
        <c:axId val="163608024"/>
        <c:axId val="0"/>
      </c:bar3DChart>
      <c:catAx>
        <c:axId val="1636076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 sz="1800" b="0" dirty="0" smtClean="0"/>
                  <a:t>Az idén </a:t>
                </a:r>
                <a:r>
                  <a:rPr lang="hu-HU" sz="1800" b="0" dirty="0" smtClean="0"/>
                  <a:t>egy </a:t>
                </a:r>
                <a:r>
                  <a:rPr lang="hu-HU" sz="1800" b="0" dirty="0" smtClean="0"/>
                  <a:t>jeles </a:t>
                </a:r>
                <a:r>
                  <a:rPr lang="hu-HU" sz="1800" b="0" dirty="0" smtClean="0"/>
                  <a:t>eredmény lett, </a:t>
                </a:r>
                <a:r>
                  <a:rPr lang="hu-HU" sz="1800" b="0" dirty="0" smtClean="0"/>
                  <a:t>nőtt a jó (11%),enyhén csökkent a közepes és felére csökkent az elégséges érdemjegy, két bukás</a:t>
                </a:r>
                <a:endParaRPr lang="hu-HU" sz="1800" b="0" dirty="0"/>
              </a:p>
            </c:rich>
          </c:tx>
          <c:layout>
            <c:manualLayout>
              <c:xMode val="edge"/>
              <c:yMode val="edge"/>
              <c:x val="0.13876384117003918"/>
              <c:y val="0.8461452959805662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63608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3608024"/>
        <c:scaling>
          <c:orientation val="minMax"/>
        </c:scaling>
        <c:delete val="0"/>
        <c:axPos val="l"/>
        <c:majorGridlines>
          <c:spPr>
            <a:ln w="2935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58483737115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63607632"/>
        <c:crosses val="autoZero"/>
        <c:crossBetween val="between"/>
      </c:valAx>
      <c:spPr>
        <a:noFill/>
        <a:ln w="25392">
          <a:noFill/>
        </a:ln>
      </c:spPr>
    </c:plotArea>
    <c:legend>
      <c:legendPos val="r"/>
      <c:layout>
        <c:manualLayout>
          <c:xMode val="edge"/>
          <c:yMode val="edge"/>
          <c:x val="0"/>
          <c:y val="0.45548457473218273"/>
          <c:w val="0.16666666666666669"/>
          <c:h val="0.12372887445830538"/>
        </c:manualLayout>
      </c:layout>
      <c:overlay val="0"/>
      <c:spPr>
        <a:noFill/>
        <a:ln w="2935">
          <a:solidFill>
            <a:schemeClr val="tx1"/>
          </a:solidFill>
          <a:prstDash val="solid"/>
        </a:ln>
      </c:spPr>
      <c:txPr>
        <a:bodyPr/>
        <a:lstStyle/>
        <a:p>
          <a:pPr>
            <a:defRPr sz="157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8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 smtClean="0"/>
              <a:t>Közgazdaság ismeretek </a:t>
            </a:r>
            <a:r>
              <a:rPr lang="hu-HU" dirty="0"/>
              <a:t>középszint </a:t>
            </a:r>
            <a:r>
              <a:rPr lang="hu-HU" dirty="0" smtClean="0"/>
              <a:t>2018</a:t>
            </a:r>
            <a:endParaRPr lang="hu-HU" dirty="0"/>
          </a:p>
        </c:rich>
      </c:tx>
      <c:layout>
        <c:manualLayout>
          <c:xMode val="edge"/>
          <c:yMode val="edge"/>
          <c:x val="0.26484015423997925"/>
          <c:y val="1.1864393411591498E-2"/>
        </c:manualLayout>
      </c:layout>
      <c:overlay val="0"/>
      <c:spPr>
        <a:noFill/>
        <a:ln w="23484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7966101694915246"/>
          <c:w val="0.70547945205479534"/>
          <c:h val="0.615254237288136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1.21</c:v>
                </c:pt>
                <c:pt idx="1">
                  <c:v>21.61</c:v>
                </c:pt>
                <c:pt idx="2">
                  <c:v>35.1</c:v>
                </c:pt>
                <c:pt idx="3">
                  <c:v>32.81</c:v>
                </c:pt>
                <c:pt idx="4">
                  <c:v>9.27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7.14</c:v>
                </c:pt>
                <c:pt idx="2">
                  <c:v>42.85</c:v>
                </c:pt>
                <c:pt idx="3">
                  <c:v>14.28</c:v>
                </c:pt>
                <c:pt idx="4">
                  <c:v>35.71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32515144"/>
        <c:axId val="232514752"/>
        <c:axId val="0"/>
      </c:bar3DChart>
      <c:catAx>
        <c:axId val="2325151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 sz="1800" b="0" dirty="0" smtClean="0"/>
                  <a:t>Tavaly nem volt jeles, most </a:t>
                </a:r>
                <a:r>
                  <a:rPr lang="hu-HU" sz="1800" b="0" dirty="0" smtClean="0"/>
                  <a:t>(5) 35,71 </a:t>
                </a:r>
                <a:r>
                  <a:rPr lang="hu-HU" sz="1800" b="0" dirty="0" smtClean="0"/>
                  <a:t>%, felére csökkent a jó,csökkent a közepes (7%) és az elégséges (14%) érdemjegy</a:t>
                </a:r>
                <a:endParaRPr lang="hu-HU" sz="1800" b="0" dirty="0"/>
              </a:p>
            </c:rich>
          </c:tx>
          <c:layout>
            <c:manualLayout>
              <c:xMode val="edge"/>
              <c:yMode val="edge"/>
              <c:x val="0.15091882983106714"/>
              <c:y val="0.8461452959805662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32514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2514752"/>
        <c:scaling>
          <c:orientation val="minMax"/>
        </c:scaling>
        <c:delete val="0"/>
        <c:axPos val="l"/>
        <c:majorGridlines>
          <c:spPr>
            <a:ln w="2935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58483737115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32515144"/>
        <c:crosses val="autoZero"/>
        <c:crossBetween val="between"/>
      </c:valAx>
      <c:spPr>
        <a:noFill/>
        <a:ln w="25392">
          <a:noFill/>
        </a:ln>
      </c:spPr>
    </c:plotArea>
    <c:legend>
      <c:legendPos val="r"/>
      <c:layout>
        <c:manualLayout>
          <c:xMode val="edge"/>
          <c:yMode val="edge"/>
          <c:x val="0"/>
          <c:y val="0.45548457473218273"/>
          <c:w val="0.16666666666666669"/>
          <c:h val="0.12372887445830538"/>
        </c:manualLayout>
      </c:layout>
      <c:overlay val="0"/>
      <c:spPr>
        <a:noFill/>
        <a:ln w="2935">
          <a:solidFill>
            <a:schemeClr val="tx1"/>
          </a:solidFill>
          <a:prstDash val="solid"/>
        </a:ln>
      </c:spPr>
      <c:txPr>
        <a:bodyPr/>
        <a:lstStyle/>
        <a:p>
          <a:pPr>
            <a:defRPr sz="157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727699530516506E-2"/>
          <c:y val="4.2918454935622373E-2"/>
          <c:w val="0.92253521126760551"/>
          <c:h val="0.830472103004291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84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C00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2539184952978056E-2"/>
                  <c:y val="-5.4480286738351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218917384543176E-3"/>
                  <c:y val="-5.6380887872886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255029249870413E-2"/>
                  <c:y val="-8.3154121863799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7437859452521298E-2"/>
                  <c:y val="-5.2102616205232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9416113346333277E-2"/>
                  <c:y val="-2.7323681314029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7203860489224529E-3"/>
                  <c:y val="-1.7204301075268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3.4686888302830686E-3"/>
                  <c:y val="-2.3849379665880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7.1733764470663739E-3"/>
                  <c:y val="-4.175249061609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Mode val="edge"/>
                  <c:yMode val="edge"/>
                  <c:x val="0.92253521126760551"/>
                  <c:y val="0.272532188841201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70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5"/>
                <c:pt idx="0">
                  <c:v>o nap</c:v>
                </c:pt>
                <c:pt idx="1">
                  <c:v>isk </c:v>
                </c:pt>
                <c:pt idx="2">
                  <c:v>G12A</c:v>
                </c:pt>
                <c:pt idx="3">
                  <c:v>K12A</c:v>
                </c:pt>
                <c:pt idx="4">
                  <c:v>K12B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5"/>
                <c:pt idx="0">
                  <c:v>3.29</c:v>
                </c:pt>
                <c:pt idx="1">
                  <c:v>3.35</c:v>
                </c:pt>
                <c:pt idx="2">
                  <c:v>3.44</c:v>
                </c:pt>
                <c:pt idx="3">
                  <c:v>3.88</c:v>
                </c:pt>
                <c:pt idx="4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7001392"/>
        <c:axId val="227001000"/>
        <c:axId val="0"/>
      </c:bar3DChart>
      <c:catAx>
        <c:axId val="227001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7001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7001000"/>
        <c:scaling>
          <c:orientation val="minMax"/>
          <c:min val="2"/>
        </c:scaling>
        <c:delete val="0"/>
        <c:axPos val="l"/>
        <c:majorGridlines>
          <c:spPr>
            <a:ln w="317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7001392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10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504424778761072"/>
          <c:y val="1.2875536480686695E-2"/>
          <c:w val="0.87831858407079644"/>
          <c:h val="0.871244635193133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593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0877752730421238E-2"/>
                  <c:y val="-1.6957196273273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850764643754342E-2"/>
                  <c:y val="-6.1904434050861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4630992868356304E-2"/>
                  <c:y val="-2.701755580275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975334916237173E-2"/>
                  <c:y val="-2.701755580275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781500510215077E-4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7.9788455177441462E-3"/>
                  <c:y val="-1.3204258558589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186">
                <a:noFill/>
              </a:ln>
            </c:spPr>
            <c:txPr>
              <a:bodyPr/>
              <a:lstStyle/>
              <a:p>
                <a:pPr>
                  <a:defRPr sz="178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4"/>
                <c:pt idx="0">
                  <c:v>orsz nap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4"/>
                <c:pt idx="0">
                  <c:v>3.29</c:v>
                </c:pt>
                <c:pt idx="1">
                  <c:v>3.69</c:v>
                </c:pt>
                <c:pt idx="2">
                  <c:v>3.44</c:v>
                </c:pt>
                <c:pt idx="3">
                  <c:v>3.44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7000216"/>
        <c:axId val="226999824"/>
        <c:axId val="0"/>
      </c:bar3DChart>
      <c:catAx>
        <c:axId val="227000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6999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6999824"/>
        <c:scaling>
          <c:orientation val="minMax"/>
          <c:max val="3.6"/>
          <c:min val="2"/>
        </c:scaling>
        <c:delete val="0"/>
        <c:axPos val="l"/>
        <c:majorGridlines>
          <c:spPr>
            <a:ln w="314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7000216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9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8181818181818177E-2"/>
          <c:y val="3.6480686695278972E-2"/>
          <c:w val="0.91115702479338845"/>
          <c:h val="0.821888412017167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FFFF"/>
            </a:solidFill>
            <a:ln w="12665">
              <a:noFill/>
              <a:prstDash val="solid"/>
            </a:ln>
          </c:spPr>
          <c:invertIfNegative val="0"/>
          <c:dPt>
            <c:idx val="2"/>
            <c:invertIfNegative val="0"/>
            <c:bubble3D val="0"/>
            <c:spPr>
              <a:solidFill>
                <a:schemeClr val="accent1"/>
              </a:solidFill>
              <a:ln w="12665">
                <a:noFill/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65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65">
                <a:noFill/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00FF00"/>
              </a:solidFill>
              <a:ln w="12665">
                <a:noFill/>
                <a:prstDash val="solid"/>
              </a:ln>
            </c:spPr>
          </c:dPt>
          <c:dLbls>
            <c:dLbl>
              <c:idx val="0"/>
              <c:layout>
                <c:manualLayout>
                  <c:x val="1.8864325658657519E-2"/>
                  <c:y val="-8.75964165335036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528749822814163E-2"/>
                  <c:y val="-2.0110658040327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281950652751349E-2"/>
                  <c:y val="1.316561542134544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2430364080592483E-3"/>
                  <c:y val="4.902020387541185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1075828549045931E-3"/>
                  <c:y val="-3.1341802248626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28">
                <a:noFill/>
              </a:ln>
            </c:spPr>
            <c:txPr>
              <a:bodyPr/>
              <a:lstStyle/>
              <a:p>
                <a:pPr>
                  <a:defRPr sz="17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 nap</c:v>
                </c:pt>
                <c:pt idx="1">
                  <c:v>orsz n szg</c:v>
                </c:pt>
                <c:pt idx="2">
                  <c:v>isk szg</c:v>
                </c:pt>
                <c:pt idx="3">
                  <c:v>A</c:v>
                </c:pt>
                <c:pt idx="4">
                  <c:v>B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3.29</c:v>
                </c:pt>
                <c:pt idx="1">
                  <c:v>2.84</c:v>
                </c:pt>
                <c:pt idx="2">
                  <c:v>3.28</c:v>
                </c:pt>
                <c:pt idx="3">
                  <c:v>3.88</c:v>
                </c:pt>
                <c:pt idx="4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6999040"/>
        <c:axId val="226998648"/>
        <c:axId val="0"/>
      </c:bar3DChart>
      <c:catAx>
        <c:axId val="226999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6998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6998648"/>
        <c:scaling>
          <c:orientation val="minMax"/>
          <c:max val="3.5"/>
          <c:min val="2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6999040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8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magyar nyelv és irodalom középszint </a:t>
            </a:r>
            <a:r>
              <a:rPr lang="hu-HU" dirty="0" smtClean="0"/>
              <a:t>2018</a:t>
            </a:r>
            <a:endParaRPr lang="hu-HU" dirty="0"/>
          </a:p>
        </c:rich>
      </c:tx>
      <c:layout>
        <c:manualLayout>
          <c:xMode val="edge"/>
          <c:yMode val="edge"/>
          <c:x val="0.15068487128764077"/>
          <c:y val="2.0338989316476284E-2"/>
        </c:manualLayout>
      </c:layout>
      <c:overlay val="0"/>
      <c:spPr>
        <a:noFill/>
        <a:ln w="23567">
          <a:noFill/>
        </a:ln>
      </c:spPr>
    </c:title>
    <c:autoTitleDeleted val="0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1917808219178092"/>
          <c:y val="0.12372881355932204"/>
          <c:w val="0.59589041095890449"/>
          <c:h val="0.693220338983050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785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0.47</c:v>
                </c:pt>
                <c:pt idx="1">
                  <c:v>10.27</c:v>
                </c:pt>
                <c:pt idx="2">
                  <c:v>25.67</c:v>
                </c:pt>
                <c:pt idx="3">
                  <c:v>31.59</c:v>
                </c:pt>
                <c:pt idx="4">
                  <c:v>32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785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7.69</c:v>
                </c:pt>
                <c:pt idx="2">
                  <c:v>35.380000000000003</c:v>
                </c:pt>
                <c:pt idx="3">
                  <c:v>35.380000000000003</c:v>
                </c:pt>
                <c:pt idx="4">
                  <c:v>21.53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32511224"/>
        <c:axId val="232511616"/>
        <c:axId val="0"/>
      </c:bar3DChart>
      <c:catAx>
        <c:axId val="232511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715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43835615375664255"/>
              <c:y val="0.87627111751876086"/>
            </c:manualLayout>
          </c:layout>
          <c:overlay val="0"/>
          <c:spPr>
            <a:noFill/>
            <a:ln w="23567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4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32511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2511616"/>
        <c:scaling>
          <c:orientation val="minMax"/>
        </c:scaling>
        <c:delete val="0"/>
        <c:axPos val="l"/>
        <c:majorGridlines>
          <c:spPr>
            <a:ln w="2946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715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5593212820228458"/>
            </c:manualLayout>
          </c:layout>
          <c:overlay val="0"/>
          <c:spPr>
            <a:noFill/>
            <a:ln w="23567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4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32511224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82762551232820036"/>
          <c:y val="0.47457635577242985"/>
          <c:w val="0.16666666666666663"/>
          <c:h val="0.12372888248123914"/>
        </c:manualLayout>
      </c:layout>
      <c:overlay val="0"/>
      <c:spPr>
        <a:noFill/>
        <a:ln w="2946">
          <a:solidFill>
            <a:schemeClr val="tx1"/>
          </a:solidFill>
          <a:prstDash val="solid"/>
        </a:ln>
      </c:spPr>
      <c:txPr>
        <a:bodyPr/>
        <a:lstStyle/>
        <a:p>
          <a:pPr>
            <a:defRPr sz="157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1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5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804935370152765E-2"/>
          <c:y val="4.0733197556008197E-2"/>
          <c:w val="0.92244418331374867"/>
          <c:h val="0.839103869653767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CCFFFF"/>
            </a:solidFill>
            <a:ln w="12660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8849402304500221E-2"/>
                  <c:y val="-2.7238681845118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2831341015000732E-3"/>
                  <c:y val="-4.6305759136701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278618779125086E-2"/>
                  <c:y val="-3.3032156443546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707835253750184E-2"/>
                  <c:y val="-3.2686418214141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5707835253750069E-2"/>
                  <c:y val="-5.4477363690236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2566268203000146E-2"/>
                  <c:y val="-3.8134154583165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2059164860162543E-2"/>
                  <c:y val="-2.2369177651326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0927582303181867E-2"/>
                  <c:y val="-3.4456932534074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Mode val="edge"/>
                  <c:yMode val="edge"/>
                  <c:x val="0.67567567567567666"/>
                  <c:y val="0.268839103869654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20">
                <a:noFill/>
              </a:ln>
            </c:spPr>
            <c:txPr>
              <a:bodyPr/>
              <a:lstStyle/>
              <a:p>
                <a:pPr>
                  <a:defRPr sz="179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Sheet1!$B$1:$G$1</c:f>
              <c:strCache>
                <c:ptCount val="5"/>
                <c:pt idx="0">
                  <c:v>o nap</c:v>
                </c:pt>
                <c:pt idx="1">
                  <c:v>isk</c:v>
                </c:pt>
                <c:pt idx="2">
                  <c:v>G12A</c:v>
                </c:pt>
                <c:pt idx="3">
                  <c:v>K12A</c:v>
                </c:pt>
                <c:pt idx="4">
                  <c:v>K12B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5"/>
                <c:pt idx="0">
                  <c:v>3.84</c:v>
                </c:pt>
                <c:pt idx="1">
                  <c:v>3.71</c:v>
                </c:pt>
                <c:pt idx="2">
                  <c:v>3.93</c:v>
                </c:pt>
                <c:pt idx="3">
                  <c:v>3.82</c:v>
                </c:pt>
                <c:pt idx="4">
                  <c:v>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32857400"/>
        <c:axId val="232857792"/>
        <c:axId val="0"/>
      </c:bar3DChart>
      <c:catAx>
        <c:axId val="232857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32857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2857792"/>
        <c:scaling>
          <c:orientation val="minMax"/>
          <c:min val="2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32857400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10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614678899082571"/>
          <c:y val="4.7210300429184553E-2"/>
          <c:w val="0.8509174311926605"/>
          <c:h val="0.858369098712446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40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40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2640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40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4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2.0044214860860782E-3"/>
                  <c:y val="-1.8119209601431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390111473509014E-2"/>
                  <c:y val="-2.0989438955119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4847106567685746E-2"/>
                  <c:y val="-2.7314954961083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3702290949613202E-3"/>
                  <c:y val="-2.7821915820640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839055501170173E-2"/>
                  <c:y val="-3.3655890205948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5565250648765499E-3"/>
                  <c:y val="-3.4964257977472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278">
                <a:noFill/>
              </a:ln>
            </c:spPr>
            <c:txPr>
              <a:bodyPr/>
              <a:lstStyle/>
              <a:p>
                <a:pPr>
                  <a:defRPr sz="179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orsz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3.84</c:v>
                </c:pt>
                <c:pt idx="1">
                  <c:v>4.24</c:v>
                </c:pt>
                <c:pt idx="2">
                  <c:v>3.93</c:v>
                </c:pt>
                <c:pt idx="3">
                  <c:v>3.93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32858968"/>
        <c:axId val="232859360"/>
        <c:axId val="0"/>
      </c:bar3DChart>
      <c:catAx>
        <c:axId val="232858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32859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2859360"/>
        <c:scaling>
          <c:orientation val="minMax"/>
          <c:min val="2.5"/>
        </c:scaling>
        <c:delete val="0"/>
        <c:axPos val="l"/>
        <c:majorGridlines>
          <c:spPr>
            <a:ln w="316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32858968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116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891089108910891"/>
          <c:y val="4.5267489711934172E-2"/>
          <c:w val="0.88118811881188119"/>
          <c:h val="0.876543209876543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56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2253336299918646E-2"/>
                  <c:y val="-2.8945163685234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741345235148403E-2"/>
                  <c:y val="-1.5985173222927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2857458097199844E-3"/>
                  <c:y val="-7.62224233326649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2607205933101"/>
                      <c:h val="7.4480493792370914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7.0931993813991446E-3"/>
                  <c:y val="-4.9545929952148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2482056375728289E-2"/>
                  <c:y val="-4.278002070112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11">
                <a:noFill/>
              </a:ln>
            </c:spPr>
            <c:txPr>
              <a:bodyPr/>
              <a:lstStyle/>
              <a:p>
                <a:pPr>
                  <a:defRPr sz="174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</c:v>
                </c:pt>
                <c:pt idx="1">
                  <c:v>orsz n szg</c:v>
                </c:pt>
                <c:pt idx="2">
                  <c:v>isk szg</c:v>
                </c:pt>
                <c:pt idx="3">
                  <c:v>A</c:v>
                </c:pt>
                <c:pt idx="4">
                  <c:v>B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3.84</c:v>
                </c:pt>
                <c:pt idx="1">
                  <c:v>3.39</c:v>
                </c:pt>
                <c:pt idx="2">
                  <c:v>3.54</c:v>
                </c:pt>
                <c:pt idx="3">
                  <c:v>3.82</c:v>
                </c:pt>
                <c:pt idx="4">
                  <c:v>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32860144"/>
        <c:axId val="232860536"/>
        <c:axId val="0"/>
      </c:bar3DChart>
      <c:catAx>
        <c:axId val="232860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32860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2860536"/>
        <c:scaling>
          <c:orientation val="minMax"/>
          <c:max val="4.0999999999999996"/>
          <c:min val="2.5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32860144"/>
        <c:crosses val="autoZero"/>
        <c:crossBetween val="between"/>
        <c:majorUnit val="0.2"/>
      </c:valAx>
      <c:spPr>
        <a:noFill/>
        <a:ln w="2538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4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DEA1F51-CC3D-4119-BBF6-954E9A990806}" type="datetimeFigureOut">
              <a:rPr lang="hu-HU"/>
              <a:pPr>
                <a:defRPr/>
              </a:pPr>
              <a:t>2018.08.30.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0A13282-349F-46C5-AC31-BAA0320EDB4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3483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AC3540E-53C1-44E0-8868-6E38E7CCCCE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4413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dirty="0" smtClean="0"/>
          </a:p>
        </p:txBody>
      </p:sp>
      <p:sp>
        <p:nvSpPr>
          <p:cNvPr id="5427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F0836A6-CDB5-441F-A4C1-B8FB9A7D2206}" type="slidenum">
              <a:rPr lang="hu-HU" smtClean="0">
                <a:latin typeface="Arial" charset="0"/>
              </a:rPr>
              <a:pPr>
                <a:defRPr/>
              </a:pPr>
              <a:t>2</a:t>
            </a:fld>
            <a:endParaRPr lang="hu-H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469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3540E-53C1-44E0-8868-6E38E7CCCCEF}" type="slidenum">
              <a:rPr lang="hu-HU" smtClean="0"/>
              <a:pPr>
                <a:defRPr/>
              </a:pPr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1889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3540E-53C1-44E0-8868-6E38E7CCCCEF}" type="slidenum">
              <a:rPr lang="hu-HU" smtClean="0"/>
              <a:pPr>
                <a:defRPr/>
              </a:pPr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3948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</p:grpSp>
      <p:sp>
        <p:nvSpPr>
          <p:cNvPr id="4407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407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CA7E1E-804C-497C-8E01-140AF74E7F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3880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33807-098F-456E-AD42-3FA70FF3CD6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009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D5470-30C2-485C-BACA-D7702D49EAF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1461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AA46D-3156-409E-89EA-D4EB736541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3518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Cím és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iagram helye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E5FD5-916F-4343-8BFE-EC246F2CC86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520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2C48-3F86-4CD8-9A34-6836B00E90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228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F644F-3BC9-4407-866F-56283F20641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824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217AD-E102-43BC-A510-E63E230771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51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27F72-0F8D-49E7-95B8-7DC95F47F48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089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C8CB1-155B-47E9-9B27-34933D12045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30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DF285-8F14-4400-92C2-D33C35EB5A0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372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93E0D-7A00-4703-805C-1FAB1A1A5A1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691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92758-F826-4284-A1EB-44F8D785336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831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301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</p:grpSp>
      <p:sp>
        <p:nvSpPr>
          <p:cNvPr id="4304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430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304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304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304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391DA43D-88AF-4681-BF42-5E87A24EE5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797" r:id="rId1"/>
    <p:sldLayoutId id="2147484785" r:id="rId2"/>
    <p:sldLayoutId id="2147484786" r:id="rId3"/>
    <p:sldLayoutId id="2147484787" r:id="rId4"/>
    <p:sldLayoutId id="2147484788" r:id="rId5"/>
    <p:sldLayoutId id="2147484789" r:id="rId6"/>
    <p:sldLayoutId id="2147484790" r:id="rId7"/>
    <p:sldLayoutId id="2147484791" r:id="rId8"/>
    <p:sldLayoutId id="2147484792" r:id="rId9"/>
    <p:sldLayoutId id="2147484793" r:id="rId10"/>
    <p:sldLayoutId id="2147484794" r:id="rId11"/>
    <p:sldLayoutId id="2147484795" r:id="rId12"/>
    <p:sldLayoutId id="214748479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defRPr/>
            </a:pPr>
            <a:endParaRPr lang="hu-HU" sz="2400" dirty="0" smtClean="0"/>
          </a:p>
          <a:p>
            <a:pPr eaLnBrk="1" hangingPunct="1">
              <a:defRPr/>
            </a:pPr>
            <a:endParaRPr lang="hu-HU" sz="2400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768475"/>
            <a:ext cx="7847012" cy="367665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2018.május-június érettségi vizsga eredményei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               </a:t>
            </a:r>
            <a:r>
              <a:rPr lang="hu-HU" sz="3600" dirty="0" smtClean="0"/>
              <a:t>2018.augusztus 31.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18488" cy="850900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smtClean="0"/>
              <a:t>Magyar nyelv és irodalom középszint országos/iskolai</a:t>
            </a:r>
          </a:p>
        </p:txBody>
      </p:sp>
      <p:graphicFrame>
        <p:nvGraphicFramePr>
          <p:cNvPr id="4170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804561"/>
              </p:ext>
            </p:extLst>
          </p:nvPr>
        </p:nvGraphicFramePr>
        <p:xfrm>
          <a:off x="755650" y="1268413"/>
          <a:ext cx="7467600" cy="5408609"/>
        </p:xfrm>
        <a:graphic>
          <a:graphicData uri="http://schemas.openxmlformats.org/drawingml/2006/table">
            <a:tbl>
              <a:tblPr/>
              <a:tblGrid>
                <a:gridCol w="1716088"/>
                <a:gridCol w="1287462"/>
                <a:gridCol w="1300163"/>
                <a:gridCol w="1384300"/>
                <a:gridCol w="1779587"/>
              </a:tblGrid>
              <a:tr h="40166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Magyar nyelv és irodalom - 2018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96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1124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32,00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21,53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7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31,59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35,38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25,67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35,38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10,27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7,69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7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0,47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70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60 533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56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3,84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3,75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3,71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3,51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833908"/>
              </p:ext>
            </p:extLst>
          </p:nvPr>
        </p:nvGraphicFramePr>
        <p:xfrm>
          <a:off x="600075" y="671513"/>
          <a:ext cx="7727950" cy="540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683568" y="5661248"/>
            <a:ext cx="5431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Nőtt a jeles (6%)és jó (7%) érdemjegyek, </a:t>
            </a:r>
          </a:p>
          <a:p>
            <a:r>
              <a:rPr lang="hu-HU" dirty="0" smtClean="0"/>
              <a:t>Csökkent a közepes (11%) és elégséges (1%) érdemjegyek aránya , nincs bukás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Magyar nyelv és irodalom középszintű eredmények – 2018 </a:t>
            </a:r>
            <a:br>
              <a:rPr lang="hu-HU" sz="2800" b="1" dirty="0" smtClean="0"/>
            </a:br>
            <a:r>
              <a:rPr lang="hu-HU" sz="2400" dirty="0" smtClean="0"/>
              <a:t>(országos nappalis átlaghoz viszonyítva)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345405"/>
              </p:ext>
            </p:extLst>
          </p:nvPr>
        </p:nvGraphicFramePr>
        <p:xfrm>
          <a:off x="528638" y="1649413"/>
          <a:ext cx="8085137" cy="466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Magyar nyelv és irodalom középszint, ágazati összevetés - 2018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53567848"/>
              </p:ext>
            </p:extLst>
          </p:nvPr>
        </p:nvGraphicFramePr>
        <p:xfrm>
          <a:off x="349250" y="2012950"/>
          <a:ext cx="4125913" cy="441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30268267"/>
              </p:ext>
            </p:extLst>
          </p:nvPr>
        </p:nvGraphicFramePr>
        <p:xfrm>
          <a:off x="4841875" y="1908175"/>
          <a:ext cx="3833813" cy="461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476375" y="6491288"/>
            <a:ext cx="1871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>
                <a:latin typeface="Arial" panose="020B0604020202020204" pitchFamily="34" charset="0"/>
              </a:rPr>
              <a:t>GIMNÁZIUM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651500" y="6491288"/>
            <a:ext cx="2665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 dirty="0" smtClean="0">
                <a:latin typeface="Arial" panose="020B0604020202020204" pitchFamily="34" charset="0"/>
              </a:rPr>
              <a:t>SZAKGIMNÁZIUM</a:t>
            </a:r>
            <a:endParaRPr lang="hu-HU" sz="1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Történelem középszint országos/iskolai - 2018</a:t>
            </a:r>
          </a:p>
        </p:txBody>
      </p:sp>
      <p:graphicFrame>
        <p:nvGraphicFramePr>
          <p:cNvPr id="19530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4167741"/>
              </p:ext>
            </p:extLst>
          </p:nvPr>
        </p:nvGraphicFramePr>
        <p:xfrm>
          <a:off x="468313" y="1125538"/>
          <a:ext cx="8002587" cy="5318166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376362"/>
                <a:gridCol w="1882775"/>
              </a:tblGrid>
              <a:tr h="396183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Történelem 2018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20,31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15,38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32,72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20,00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30,98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40,00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15,34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23,07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0,66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1,53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57 176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65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3,57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3,71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3,25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3,39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6409758"/>
              </p:ext>
            </p:extLst>
          </p:nvPr>
        </p:nvGraphicFramePr>
        <p:xfrm>
          <a:off x="279400" y="622300"/>
          <a:ext cx="7726363" cy="542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827584" y="5733256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Nőtt  a jeles (4%), csökkent a jó (9%) és közepes,(7%) több mint duplájára nőtt az elégséges érdemjegyek aránya, tavaly is 1 bukás 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Történelem középszintű eredmények – 2018</a:t>
            </a:r>
            <a:br>
              <a:rPr lang="hu-HU" sz="2800" b="1" dirty="0" smtClean="0"/>
            </a:br>
            <a:r>
              <a:rPr lang="hu-HU" sz="2400" dirty="0" smtClean="0"/>
              <a:t>(országos nappalis átlaggal való összevetésben)</a:t>
            </a:r>
            <a:endParaRPr lang="hu-HU" sz="2800" b="1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782435"/>
              </p:ext>
            </p:extLst>
          </p:nvPr>
        </p:nvGraphicFramePr>
        <p:xfrm>
          <a:off x="523875" y="1651000"/>
          <a:ext cx="809307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713788" cy="993775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Történelem középszint, ágazati összevetés - 2018 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57594847"/>
              </p:ext>
            </p:extLst>
          </p:nvPr>
        </p:nvGraphicFramePr>
        <p:xfrm>
          <a:off x="50800" y="1679575"/>
          <a:ext cx="4416425" cy="479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93713738"/>
              </p:ext>
            </p:extLst>
          </p:nvPr>
        </p:nvGraphicFramePr>
        <p:xfrm>
          <a:off x="4741863" y="1687513"/>
          <a:ext cx="3979862" cy="4591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3412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Angol nyelv középszint országos/iskolai - 2018</a:t>
            </a:r>
          </a:p>
        </p:txBody>
      </p:sp>
      <p:graphicFrame>
        <p:nvGraphicFramePr>
          <p:cNvPr id="23626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826314"/>
              </p:ext>
            </p:extLst>
          </p:nvPr>
        </p:nvGraphicFramePr>
        <p:xfrm>
          <a:off x="468313" y="981075"/>
          <a:ext cx="8207375" cy="5318166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376362"/>
                <a:gridCol w="2087563"/>
              </a:tblGrid>
              <a:tr h="396183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Angol nyelv - 2018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43,98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28,57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21,81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32,14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18,09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19,64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15,38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19,64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0,74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44 375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56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3,93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3,84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3,70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3,28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99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504433"/>
              </p:ext>
            </p:extLst>
          </p:nvPr>
        </p:nvGraphicFramePr>
        <p:xfrm>
          <a:off x="744538" y="517525"/>
          <a:ext cx="6969125" cy="552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899592" y="5733256"/>
            <a:ext cx="75413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Nőtt a jeles (9%) és jó  (13%), csökkent közepes (11%) és az elégséges</a:t>
            </a:r>
          </a:p>
          <a:p>
            <a:r>
              <a:rPr lang="hu-HU" dirty="0" smtClean="0"/>
              <a:t> (11%),  érdemjegyek </a:t>
            </a:r>
            <a:r>
              <a:rPr lang="hu-HU" dirty="0"/>
              <a:t>aránya </a:t>
            </a:r>
            <a:r>
              <a:rPr lang="hu-HU" dirty="0" smtClean="0"/>
              <a:t>, nincs bukás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76250"/>
            <a:ext cx="8424863" cy="865188"/>
          </a:xfrm>
        </p:spPr>
        <p:txBody>
          <a:bodyPr/>
          <a:lstStyle/>
          <a:p>
            <a:pPr eaLnBrk="1" hangingPunct="1"/>
            <a:r>
              <a:rPr lang="hu-HU" sz="3000" b="1" dirty="0" smtClean="0"/>
              <a:t>Az érettségi osztályzatok vizsgatárgyankénti átlagai (középszint)</a:t>
            </a:r>
          </a:p>
        </p:txBody>
      </p:sp>
      <p:graphicFrame>
        <p:nvGraphicFramePr>
          <p:cNvPr id="126176" name="Group 22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87684373"/>
              </p:ext>
            </p:extLst>
          </p:nvPr>
        </p:nvGraphicFramePr>
        <p:xfrm>
          <a:off x="611188" y="1412877"/>
          <a:ext cx="8137274" cy="4035474"/>
        </p:xfrm>
        <a:graphic>
          <a:graphicData uri="http://schemas.openxmlformats.org/drawingml/2006/table">
            <a:tbl>
              <a:tblPr/>
              <a:tblGrid>
                <a:gridCol w="1362697"/>
                <a:gridCol w="997962"/>
                <a:gridCol w="952081"/>
                <a:gridCol w="936104"/>
                <a:gridCol w="936104"/>
                <a:gridCol w="936104"/>
                <a:gridCol w="1080120"/>
                <a:gridCol w="936102"/>
              </a:tblGrid>
              <a:tr h="6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Vizsgatárgy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2012.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2013.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2014.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2015.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2016.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9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Magyar nyelv és irodalom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3,84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Történelem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3,57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Matematika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2,94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2,88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2,84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3,13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3,28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3,29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Angol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3,87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3,84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3,93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Német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3,57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Fizika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4,08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4,03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4,27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4,39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4,31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Kémia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4,31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4,04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Biológia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3,70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Informatika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4,16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4,24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86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Angol nyelv középszintű eredmények – 2018</a:t>
            </a:r>
            <a:br>
              <a:rPr lang="hu-HU" sz="2800" b="1" dirty="0" smtClean="0"/>
            </a:br>
            <a:r>
              <a:rPr lang="hu-HU" sz="2400" dirty="0" smtClean="0">
                <a:effectLst/>
              </a:rPr>
              <a:t>(országos nappalis eredményekkel való összehasonlítás)</a:t>
            </a:r>
            <a:endParaRPr lang="hu-HU" sz="2800" b="1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377337"/>
              </p:ext>
            </p:extLst>
          </p:nvPr>
        </p:nvGraphicFramePr>
        <p:xfrm>
          <a:off x="555625" y="1550988"/>
          <a:ext cx="809307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713788" cy="993775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Angol nyelv középszint, ágazati összevetés - 2018</a:t>
            </a:r>
            <a:r>
              <a:rPr lang="hu-HU" sz="4000" dirty="0" smtClean="0"/>
              <a:t> 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52386638"/>
              </p:ext>
            </p:extLst>
          </p:nvPr>
        </p:nvGraphicFramePr>
        <p:xfrm>
          <a:off x="0" y="1453755"/>
          <a:ext cx="4644008" cy="5041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51019684"/>
              </p:ext>
            </p:extLst>
          </p:nvPr>
        </p:nvGraphicFramePr>
        <p:xfrm>
          <a:off x="4789488" y="1608138"/>
          <a:ext cx="4089400" cy="474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Német nyelv középszint országos/iskolai - 2018</a:t>
            </a:r>
          </a:p>
        </p:txBody>
      </p:sp>
      <p:graphicFrame>
        <p:nvGraphicFramePr>
          <p:cNvPr id="28746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45135"/>
              </p:ext>
            </p:extLst>
          </p:nvPr>
        </p:nvGraphicFramePr>
        <p:xfrm>
          <a:off x="468313" y="981075"/>
          <a:ext cx="8207375" cy="5318141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376362"/>
                <a:gridCol w="2087563"/>
              </a:tblGrid>
              <a:tr h="396185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Német nyelv - 2018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30,36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16,66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21,65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50,00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23,01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33,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33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24,16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0,82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13 720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6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3,57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3,65</a:t>
                      </a: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3,83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3,82</a:t>
                      </a: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95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9986900"/>
              </p:ext>
            </p:extLst>
          </p:nvPr>
        </p:nvGraphicFramePr>
        <p:xfrm>
          <a:off x="744538" y="979488"/>
          <a:ext cx="7634287" cy="5399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323528" y="602128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Csökkent a jeles (11%) nőtt a jó érdemjegyek aránya, csökkent a közepes, és most sincs elégséges és nincs bukás  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smtClean="0"/>
              <a:t>Német nyelv középszintű eredmények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03691"/>
              </p:ext>
            </p:extLst>
          </p:nvPr>
        </p:nvGraphicFramePr>
        <p:xfrm>
          <a:off x="523875" y="1393825"/>
          <a:ext cx="809307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928938" y="5857875"/>
            <a:ext cx="32448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hu-HU" sz="1800" dirty="0">
                <a:latin typeface="Arial" panose="020B0604020202020204" pitchFamily="34" charset="0"/>
              </a:rPr>
              <a:t> gimnázium: </a:t>
            </a:r>
            <a:r>
              <a:rPr lang="hu-HU" sz="1800" dirty="0" smtClean="0">
                <a:latin typeface="Arial" panose="020B0604020202020204" pitchFamily="34" charset="0"/>
              </a:rPr>
              <a:t>5 </a:t>
            </a:r>
            <a:r>
              <a:rPr lang="hu-HU" sz="1800" dirty="0" smtClean="0">
                <a:latin typeface="Arial" panose="020B0604020202020204" pitchFamily="34" charset="0"/>
              </a:rPr>
              <a:t>fő </a:t>
            </a:r>
            <a:endParaRPr lang="hu-HU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hu-HU" sz="1800" dirty="0">
                <a:latin typeface="Arial" panose="020B0604020202020204" pitchFamily="34" charset="0"/>
              </a:rPr>
              <a:t> </a:t>
            </a:r>
            <a:r>
              <a:rPr lang="hu-HU" sz="1800" dirty="0" smtClean="0">
                <a:latin typeface="Arial" panose="020B0604020202020204" pitchFamily="34" charset="0"/>
              </a:rPr>
              <a:t>szakgimnázium: </a:t>
            </a:r>
            <a:r>
              <a:rPr lang="hu-HU" sz="1800" dirty="0" smtClean="0">
                <a:latin typeface="Arial" panose="020B0604020202020204" pitchFamily="34" charset="0"/>
              </a:rPr>
              <a:t>3 </a:t>
            </a:r>
            <a:r>
              <a:rPr lang="hu-HU" sz="1800" dirty="0">
                <a:latin typeface="Arial" panose="020B0604020202020204" pitchFamily="34" charset="0"/>
              </a:rPr>
              <a:t>fő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Választott tantárgyak átlaga - 2018</a:t>
            </a:r>
          </a:p>
        </p:txBody>
      </p:sp>
      <p:graphicFrame>
        <p:nvGraphicFramePr>
          <p:cNvPr id="31824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821393"/>
              </p:ext>
            </p:extLst>
          </p:nvPr>
        </p:nvGraphicFramePr>
        <p:xfrm>
          <a:off x="457201" y="981072"/>
          <a:ext cx="7732710" cy="5592031"/>
        </p:xfrm>
        <a:graphic>
          <a:graphicData uri="http://schemas.openxmlformats.org/drawingml/2006/table">
            <a:tbl>
              <a:tblPr/>
              <a:tblGrid>
                <a:gridCol w="1893432"/>
                <a:gridCol w="1421267"/>
                <a:gridCol w="1435575"/>
                <a:gridCol w="1449884"/>
                <a:gridCol w="1532552"/>
              </a:tblGrid>
              <a:tr h="418294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Gimnázium - 2018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2769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6792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tantárgy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létszám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átlag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létszám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átlag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9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biológia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3230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3,84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9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ref.hittan</a:t>
                      </a: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297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4,48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9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földrajz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2731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3,80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9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vizuális kult. 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997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4,49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4,33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9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informatika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9613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4,33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9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fizika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1602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4,33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4,33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2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társ.ismeret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968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4,42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783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ének- zene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345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4,32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6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Informatika ismeretek középszint országos/iskolai - 2018</a:t>
            </a:r>
          </a:p>
        </p:txBody>
      </p:sp>
      <p:graphicFrame>
        <p:nvGraphicFramePr>
          <p:cNvPr id="31824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76764"/>
              </p:ext>
            </p:extLst>
          </p:nvPr>
        </p:nvGraphicFramePr>
        <p:xfrm>
          <a:off x="468313" y="981075"/>
          <a:ext cx="7721600" cy="5711517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447800"/>
                <a:gridCol w="1530350"/>
              </a:tblGrid>
              <a:tr h="43170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Informatika ismeretek - 2018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jegy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7,88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7,69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21,75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23,07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40,41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23,07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28,83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30,76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1,13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15,38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13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3274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4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3,06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2,95</a:t>
                      </a: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2,77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2,50</a:t>
                      </a: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468269"/>
              </p:ext>
            </p:extLst>
          </p:nvPr>
        </p:nvGraphicFramePr>
        <p:xfrm>
          <a:off x="550863" y="622300"/>
          <a:ext cx="7705725" cy="570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Közgazdaság ismeretek középszint országos/iskolai - 2018</a:t>
            </a:r>
          </a:p>
        </p:txBody>
      </p:sp>
      <p:graphicFrame>
        <p:nvGraphicFramePr>
          <p:cNvPr id="31824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041910"/>
              </p:ext>
            </p:extLst>
          </p:nvPr>
        </p:nvGraphicFramePr>
        <p:xfrm>
          <a:off x="468313" y="981075"/>
          <a:ext cx="7721600" cy="5547096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447800"/>
                <a:gridCol w="1530350"/>
              </a:tblGrid>
              <a:tr h="396212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Közgazdaság ismeretek - 2018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jegy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9,27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35,71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32,81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14,28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35,10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42,85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21,61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7,14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1,21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3054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14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4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3,27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3,29</a:t>
                      </a: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3,79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3,07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00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9634029"/>
              </p:ext>
            </p:extLst>
          </p:nvPr>
        </p:nvGraphicFramePr>
        <p:xfrm>
          <a:off x="395536" y="548680"/>
          <a:ext cx="7705725" cy="570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048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u="sng" smtClean="0"/>
              <a:t>Iskolai tapasztalatok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1341438"/>
            <a:ext cx="7459662" cy="5516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u-HU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sz="2200" dirty="0" smtClean="0"/>
              <a:t>Jelentkezések típusai: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összesen 89 (tavaly 63) vizsgázó, ebből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65 fő rendes (tavaly 44, előtte 99, előtte 90, 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u-HU" sz="22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sz="2200" dirty="0" smtClean="0"/>
              <a:t>Speciális vizsgatípusok: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17 fő előrehozott vizsga (tavaly 11 fő)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most nincs 12. évf. bukás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4 ismétlő (3)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1 kiegészítő (2)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2 szintemelő (2)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0 javító (1)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u-HU" sz="22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sz="2200" dirty="0" smtClean="0"/>
              <a:t>Emelt szint: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9  fő emelt szintű vizsga, ebből 2 külsős (9)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Kereskedelem ismeretek középszint országos/iskolai - 2018</a:t>
            </a:r>
          </a:p>
        </p:txBody>
      </p:sp>
      <p:graphicFrame>
        <p:nvGraphicFramePr>
          <p:cNvPr id="31824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760582"/>
              </p:ext>
            </p:extLst>
          </p:nvPr>
        </p:nvGraphicFramePr>
        <p:xfrm>
          <a:off x="468313" y="981075"/>
          <a:ext cx="7721600" cy="5547096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447800"/>
                <a:gridCol w="1530350"/>
              </a:tblGrid>
              <a:tr h="396212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Kereskedelem ismeretek - 2018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jegy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10,71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32,86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30,00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41,08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50,00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14,30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1,05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2091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4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3,38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3,40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43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> Emelt szintű ill. szintemelő vizsgák </a:t>
            </a:r>
            <a:br>
              <a:rPr lang="hu-HU" sz="3600" dirty="0" smtClean="0"/>
            </a:br>
            <a:endParaRPr lang="hu-HU" sz="3600" dirty="0" smtClean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518807"/>
              </p:ext>
            </p:extLst>
          </p:nvPr>
        </p:nvGraphicFramePr>
        <p:xfrm>
          <a:off x="500061" y="1268413"/>
          <a:ext cx="8269289" cy="4896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473"/>
                <a:gridCol w="812181"/>
                <a:gridCol w="1181327"/>
                <a:gridCol w="1181327"/>
                <a:gridCol w="1181327"/>
                <a:gridCol w="1181327"/>
                <a:gridCol w="1181327"/>
              </a:tblGrid>
              <a:tr h="491810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tantárgy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2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3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4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5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vizsgák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</a:tr>
              <a:tr h="442353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angol nyelv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r>
                        <a:rPr lang="hu-HU" sz="1800" dirty="0" smtClean="0">
                          <a:solidFill>
                            <a:srgbClr val="FF3300"/>
                          </a:solidFill>
                        </a:rPr>
                        <a:t>+</a:t>
                      </a:r>
                      <a:r>
                        <a:rPr lang="hu-HU" sz="1800" dirty="0" err="1" smtClean="0">
                          <a:solidFill>
                            <a:srgbClr val="FF330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FF33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3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42353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kémia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FF330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FF33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42353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matematika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42353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német nyelv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91810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biológia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91810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FF660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91810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91810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668428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1</a:t>
                      </a:r>
                    </a:p>
                    <a:p>
                      <a:pPr algn="ctr"/>
                      <a:r>
                        <a:rPr lang="hu-HU" sz="1800" b="1" dirty="0" smtClean="0"/>
                        <a:t>(0)</a:t>
                      </a:r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4</a:t>
                      </a:r>
                    </a:p>
                    <a:p>
                      <a:pPr algn="ctr"/>
                      <a:r>
                        <a:rPr lang="hu-HU" sz="1800" b="1" dirty="0" smtClean="0"/>
                        <a:t>(2)</a:t>
                      </a:r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3+2 (5+2)</a:t>
                      </a:r>
                      <a:endParaRPr lang="hu-HU" sz="18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8+2  (7+2)</a:t>
                      </a:r>
                      <a:endParaRPr lang="hu-HU" sz="18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38" marR="91438" marT="45724" marB="4572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Dicséretek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b="1" dirty="0" smtClean="0"/>
              <a:t>Általános dicséret:</a:t>
            </a:r>
          </a:p>
          <a:p>
            <a:endParaRPr lang="hu-HU" sz="3600" b="1" dirty="0" smtClean="0"/>
          </a:p>
          <a:p>
            <a:r>
              <a:rPr lang="hu-HU" sz="3600" dirty="0" err="1" smtClean="0"/>
              <a:t>Cs.Nagy</a:t>
            </a:r>
            <a:r>
              <a:rPr lang="hu-HU" sz="3600" dirty="0" smtClean="0"/>
              <a:t> Eszter Sára	 G12A</a:t>
            </a:r>
          </a:p>
          <a:p>
            <a:endParaRPr lang="hu-HU" sz="3600" dirty="0" smtClean="0"/>
          </a:p>
          <a:p>
            <a:r>
              <a:rPr lang="hu-HU" sz="3600" dirty="0" smtClean="0"/>
              <a:t>Bakos Alexandra</a:t>
            </a:r>
          </a:p>
          <a:p>
            <a:r>
              <a:rPr lang="hu-HU" sz="3600" dirty="0" smtClean="0"/>
              <a:t>Verik Gréta 	 K12A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339209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b="1" dirty="0" smtClean="0"/>
              <a:t>Tantárgyi dicséret:</a:t>
            </a:r>
          </a:p>
          <a:p>
            <a:endParaRPr lang="hu-HU" sz="3600" b="1" dirty="0" smtClean="0"/>
          </a:p>
          <a:p>
            <a:r>
              <a:rPr lang="hu-HU" sz="3600" dirty="0" smtClean="0"/>
              <a:t>G.12.A		 11 fő</a:t>
            </a:r>
          </a:p>
          <a:p>
            <a:r>
              <a:rPr lang="hu-HU" sz="3600" dirty="0" smtClean="0"/>
              <a:t>K.12.A		   5 fő</a:t>
            </a:r>
          </a:p>
          <a:p>
            <a:r>
              <a:rPr lang="hu-HU" sz="3600" dirty="0" smtClean="0"/>
              <a:t>K.12.B	         2 fő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737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b="1" dirty="0" smtClean="0"/>
              <a:t>Bukás:</a:t>
            </a:r>
          </a:p>
          <a:p>
            <a:r>
              <a:rPr lang="hu-HU" sz="3600" dirty="0" smtClean="0"/>
              <a:t>G12A 1 fő</a:t>
            </a:r>
          </a:p>
          <a:p>
            <a:r>
              <a:rPr lang="hu-HU" sz="3600" dirty="0" smtClean="0"/>
              <a:t>Krisztián Réka történelem</a:t>
            </a:r>
          </a:p>
          <a:p>
            <a:r>
              <a:rPr lang="hu-HU" sz="3600" dirty="0" smtClean="0"/>
              <a:t>K.12.B 2 fő</a:t>
            </a:r>
          </a:p>
          <a:p>
            <a:r>
              <a:rPr lang="hu-HU" sz="3600" dirty="0" smtClean="0"/>
              <a:t>Demeter Dániel, </a:t>
            </a:r>
            <a:r>
              <a:rPr lang="hu-HU" sz="3600" dirty="0" err="1" smtClean="0"/>
              <a:t>Ugrai</a:t>
            </a:r>
            <a:r>
              <a:rPr lang="hu-HU" sz="3600" dirty="0" smtClean="0"/>
              <a:t> Gergő – informatika ismeretek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72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4173357"/>
              </p:ext>
            </p:extLst>
          </p:nvPr>
        </p:nvGraphicFramePr>
        <p:xfrm>
          <a:off x="50800" y="1392238"/>
          <a:ext cx="9017000" cy="5427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7" name="Szövegdoboz 7"/>
          <p:cNvSpPr txBox="1">
            <a:spLocks noChangeArrowheads="1"/>
          </p:cNvSpPr>
          <p:nvPr/>
        </p:nvSpPr>
        <p:spPr bwMode="auto">
          <a:xfrm>
            <a:off x="642938" y="285750"/>
            <a:ext cx="7929562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Középszinten a szabadon választható tárgyak „népszerűségi listája” </a:t>
            </a:r>
            <a:b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2017/2018. tanév - (rendes)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/>
              <a:t>Előrehozott vizsgák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095619"/>
              </p:ext>
            </p:extLst>
          </p:nvPr>
        </p:nvGraphicFramePr>
        <p:xfrm>
          <a:off x="395288" y="1773238"/>
          <a:ext cx="8191502" cy="2743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88"/>
                <a:gridCol w="984469"/>
                <a:gridCol w="990285"/>
                <a:gridCol w="1170215"/>
                <a:gridCol w="1170215"/>
                <a:gridCol w="1170215"/>
                <a:gridCol w="1170215"/>
              </a:tblGrid>
              <a:tr h="365760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tantárgy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2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3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4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5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vizsgák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smtClean="0"/>
                        <a:t>angol </a:t>
                      </a:r>
                      <a:r>
                        <a:rPr lang="hu-HU" sz="1600" dirty="0" smtClean="0"/>
                        <a:t>nyelv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2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12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14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német nyelv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2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2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informatika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3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65760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(4)</a:t>
                      </a:r>
                      <a:endParaRPr lang="hu-HU" sz="1800" b="1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(1)</a:t>
                      </a:r>
                      <a:endParaRPr lang="hu-HU" sz="1800" b="1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2(</a:t>
                      </a:r>
                      <a:r>
                        <a:rPr lang="hu-HU" sz="1800" b="1" dirty="0" err="1" smtClean="0"/>
                        <a:t>2</a:t>
                      </a:r>
                      <a:r>
                        <a:rPr lang="hu-HU" sz="1800" b="1" dirty="0" smtClean="0"/>
                        <a:t>)</a:t>
                      </a:r>
                      <a:endParaRPr lang="hu-HU" sz="1800" b="1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9  (</a:t>
                      </a:r>
                      <a:r>
                        <a:rPr lang="hu-HU" sz="1800" b="1" dirty="0" err="1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9</a:t>
                      </a:r>
                      <a:r>
                        <a:rPr lang="hu-HU" sz="18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)</a:t>
                      </a:r>
                      <a:endParaRPr lang="hu-HU" sz="1800" b="1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 19 (11)</a:t>
                      </a:r>
                      <a:endParaRPr lang="hu-HU" sz="1800" b="1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5722" marB="4572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38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594175"/>
              </p:ext>
            </p:extLst>
          </p:nvPr>
        </p:nvGraphicFramePr>
        <p:xfrm>
          <a:off x="1042988" y="981075"/>
          <a:ext cx="6842125" cy="5410197"/>
        </p:xfrm>
        <a:graphic>
          <a:graphicData uri="http://schemas.openxmlformats.org/drawingml/2006/table">
            <a:tbl>
              <a:tblPr/>
              <a:tblGrid>
                <a:gridCol w="1427162"/>
                <a:gridCol w="1238250"/>
                <a:gridCol w="1546225"/>
                <a:gridCol w="1331913"/>
                <a:gridCol w="1298575"/>
              </a:tblGrid>
              <a:tr h="396289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Matematika 2018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12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12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18,79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12,69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23,18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31,74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27,26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33,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33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29,54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22,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22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1,23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8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56 887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63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3,29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3,28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3,35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3,27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10" name="Text Box 70"/>
          <p:cNvSpPr txBox="1">
            <a:spLocks noChangeArrowheads="1"/>
          </p:cNvSpPr>
          <p:nvPr/>
        </p:nvSpPr>
        <p:spPr bwMode="auto">
          <a:xfrm>
            <a:off x="1331913" y="404813"/>
            <a:ext cx="633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2400" b="1">
                <a:latin typeface="Arial" panose="020B0604020202020204" pitchFamily="34" charset="0"/>
              </a:rPr>
              <a:t>Matematika középszint – országos/iskolai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1198573"/>
              </p:ext>
            </p:extLst>
          </p:nvPr>
        </p:nvGraphicFramePr>
        <p:xfrm>
          <a:off x="230188" y="290513"/>
          <a:ext cx="8683625" cy="5967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Szövegdoboz 1"/>
          <p:cNvSpPr txBox="1">
            <a:spLocks noChangeArrowheads="1"/>
          </p:cNvSpPr>
          <p:nvPr/>
        </p:nvSpPr>
        <p:spPr bwMode="auto">
          <a:xfrm>
            <a:off x="1475656" y="5877272"/>
            <a:ext cx="655272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sz="1800" dirty="0">
                <a:latin typeface="Arial" panose="020B0604020202020204" pitchFamily="34" charset="0"/>
              </a:rPr>
              <a:t>A tavalyi eredményekhez képest </a:t>
            </a:r>
            <a:r>
              <a:rPr lang="hu-HU" sz="1800" dirty="0" smtClean="0">
                <a:latin typeface="Arial" panose="020B0604020202020204" pitchFamily="34" charset="0"/>
              </a:rPr>
              <a:t> csökkent a jeles, (6%) nőtt  a jó,(9%) és a közepes (6%)csökkent az elégséges (9%) érdemjegyek aránya, bukás nincs</a:t>
            </a:r>
            <a:endParaRPr lang="hu-HU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200" dirty="0" smtClean="0"/>
              <a:t>Matematika középszintű eredmények</a:t>
            </a:r>
            <a:r>
              <a:rPr lang="hu-HU" sz="4000" dirty="0" smtClean="0"/>
              <a:t> </a:t>
            </a:r>
            <a:r>
              <a:rPr lang="hu-HU" sz="2400" dirty="0" smtClean="0"/>
              <a:t>(országos nappalis átlaghoz viszonyítva)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318778"/>
              </p:ext>
            </p:extLst>
          </p:nvPr>
        </p:nvGraphicFramePr>
        <p:xfrm>
          <a:off x="519113" y="1651000"/>
          <a:ext cx="8102600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200" dirty="0" smtClean="0"/>
              <a:t>Matematika középszint, ágazati összevetés - 2018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61478759"/>
              </p:ext>
            </p:extLst>
          </p:nvPr>
        </p:nvGraphicFramePr>
        <p:xfrm>
          <a:off x="-15068" y="1196752"/>
          <a:ext cx="4664002" cy="5170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42618914"/>
              </p:ext>
            </p:extLst>
          </p:nvPr>
        </p:nvGraphicFramePr>
        <p:xfrm>
          <a:off x="4500563" y="1628800"/>
          <a:ext cx="4592637" cy="4687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1187450" y="6491288"/>
            <a:ext cx="25923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>
                <a:latin typeface="Arial" panose="020B0604020202020204" pitchFamily="34" charset="0"/>
              </a:rPr>
              <a:t>GIMNÁZIUM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5508625" y="6491288"/>
            <a:ext cx="2735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 dirty="0" smtClean="0">
                <a:latin typeface="Arial" panose="020B0604020202020204" pitchFamily="34" charset="0"/>
              </a:rPr>
              <a:t>SZAKGIMNÁZIUM</a:t>
            </a:r>
            <a:endParaRPr lang="hu-HU" sz="1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érleg">
  <a:themeElements>
    <a:clrScheme name="Mérleg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Mérleg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érleg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érleg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7600</TotalTime>
  <Words>1200</Words>
  <Application>Microsoft Office PowerPoint</Application>
  <PresentationFormat>Diavetítés a képernyőre (4:3 oldalarány)</PresentationFormat>
  <Paragraphs>793</Paragraphs>
  <Slides>34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34</vt:i4>
      </vt:variant>
    </vt:vector>
  </HeadingPairs>
  <TitlesOfParts>
    <vt:vector size="38" baseType="lpstr">
      <vt:lpstr>Arial</vt:lpstr>
      <vt:lpstr>Tahoma</vt:lpstr>
      <vt:lpstr>Wingdings</vt:lpstr>
      <vt:lpstr>Mérleg</vt:lpstr>
      <vt:lpstr>    2018.május-június érettségi vizsga eredményei                  2018.augusztus 31.</vt:lpstr>
      <vt:lpstr>Az érettségi osztályzatok vizsgatárgyankénti átlagai (középszint)</vt:lpstr>
      <vt:lpstr>Iskolai tapasztalatok</vt:lpstr>
      <vt:lpstr>PowerPoint bemutató</vt:lpstr>
      <vt:lpstr>Előrehozott vizsgák</vt:lpstr>
      <vt:lpstr>PowerPoint bemutató</vt:lpstr>
      <vt:lpstr>PowerPoint bemutató</vt:lpstr>
      <vt:lpstr>Matematika középszintű eredmények (országos nappalis átlaghoz viszonyítva)</vt:lpstr>
      <vt:lpstr>Matematika középszint, ágazati összevetés - 2018</vt:lpstr>
      <vt:lpstr>Magyar nyelv és irodalom középszint országos/iskolai</vt:lpstr>
      <vt:lpstr>PowerPoint bemutató</vt:lpstr>
      <vt:lpstr>Magyar nyelv és irodalom középszintű eredmények – 2018  (országos nappalis átlaghoz viszonyítva)</vt:lpstr>
      <vt:lpstr>Magyar nyelv és irodalom középszint, ágazati összevetés - 2018</vt:lpstr>
      <vt:lpstr>Történelem középszint országos/iskolai - 2018</vt:lpstr>
      <vt:lpstr>PowerPoint bemutató</vt:lpstr>
      <vt:lpstr>Történelem középszintű eredmények – 2018 (országos nappalis átlaggal való összevetésben)</vt:lpstr>
      <vt:lpstr>Történelem középszint, ágazati összevetés - 2018 </vt:lpstr>
      <vt:lpstr>Angol nyelv középszint országos/iskolai - 2018</vt:lpstr>
      <vt:lpstr>PowerPoint bemutató</vt:lpstr>
      <vt:lpstr>Angol nyelv középszintű eredmények – 2018 (országos nappalis eredményekkel való összehasonlítás)</vt:lpstr>
      <vt:lpstr>Angol nyelv középszint, ágazati összevetés - 2018 </vt:lpstr>
      <vt:lpstr>Német nyelv középszint országos/iskolai - 2018</vt:lpstr>
      <vt:lpstr>PowerPoint bemutató</vt:lpstr>
      <vt:lpstr>Német nyelv középszintű eredmények</vt:lpstr>
      <vt:lpstr>Választott tantárgyak átlaga - 2018</vt:lpstr>
      <vt:lpstr>Informatika ismeretek középszint országos/iskolai - 2018</vt:lpstr>
      <vt:lpstr>PowerPoint bemutató</vt:lpstr>
      <vt:lpstr>Közgazdaság ismeretek középszint országos/iskolai - 2018</vt:lpstr>
      <vt:lpstr>PowerPoint bemutató</vt:lpstr>
      <vt:lpstr>Kereskedelem ismeretek középszint országos/iskolai - 2018</vt:lpstr>
      <vt:lpstr>   Emelt szintű ill. szintemelő vizsgák  </vt:lpstr>
      <vt:lpstr>Dicséretek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SZabó Tomi</dc:creator>
  <cp:lastModifiedBy>Erika</cp:lastModifiedBy>
  <cp:revision>563</cp:revision>
  <cp:lastPrinted>2013-08-26T13:17:33Z</cp:lastPrinted>
  <dcterms:created xsi:type="dcterms:W3CDTF">2009-08-25T22:30:43Z</dcterms:created>
  <dcterms:modified xsi:type="dcterms:W3CDTF">2018-08-30T20:03:14Z</dcterms:modified>
</cp:coreProperties>
</file>