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notesSlides/notesSlide5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412" r:id="rId31"/>
    <p:sldId id="413" r:id="rId32"/>
    <p:sldId id="399" r:id="rId33"/>
    <p:sldId id="406" r:id="rId34"/>
    <p:sldId id="407" r:id="rId35"/>
    <p:sldId id="408" r:id="rId36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EE"/>
    <a:srgbClr val="FF3300"/>
    <a:srgbClr val="FF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106" d="100"/>
          <a:sy n="106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1152360552977322E-3"/>
                  <c:y val="9.1255330223838381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4126289603512014E-3"/>
                  <c:y val="-2.81135771140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6821708568859106E-3"/>
                  <c:y val="-2.96369935967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126821984317068E-3"/>
                  <c:y val="-2.954409567062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594601794868161E-3"/>
                  <c:y val="-3.380863976264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9349057353100635E-3"/>
                  <c:y val="-3.275482320922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földrajz</c:v>
                </c:pt>
                <c:pt idx="1">
                  <c:v>biológia</c:v>
                </c:pt>
                <c:pt idx="2">
                  <c:v>társ.ism</c:v>
                </c:pt>
                <c:pt idx="3">
                  <c:v>informatika</c:v>
                </c:pt>
                <c:pt idx="4">
                  <c:v>ref.hittan</c:v>
                </c:pt>
                <c:pt idx="5">
                  <c:v>testnev.</c:v>
                </c:pt>
                <c:pt idx="6">
                  <c:v>angol</c:v>
                </c:pt>
                <c:pt idx="7">
                  <c:v>német</c:v>
                </c:pt>
                <c:pt idx="8">
                  <c:v>víz.kult</c:v>
                </c:pt>
                <c:pt idx="9">
                  <c:v>ACC</c:v>
                </c:pt>
                <c:pt idx="10">
                  <c:v>fizika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8184464"/>
        <c:axId val="138185024"/>
        <c:axId val="0"/>
      </c:bar3DChart>
      <c:catAx>
        <c:axId val="13818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818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185024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818446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2020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0.15</c:v>
                </c:pt>
                <c:pt idx="1">
                  <c:v>15.8</c:v>
                </c:pt>
                <c:pt idx="2">
                  <c:v>34.9</c:v>
                </c:pt>
                <c:pt idx="3">
                  <c:v>30.74</c:v>
                </c:pt>
                <c:pt idx="4">
                  <c:v>18.41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29.16</c:v>
                </c:pt>
                <c:pt idx="2">
                  <c:v>37.5</c:v>
                </c:pt>
                <c:pt idx="3">
                  <c:v>25</c:v>
                </c:pt>
                <c:pt idx="4">
                  <c:v>8.33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065584"/>
        <c:axId val="220066144"/>
        <c:axId val="0"/>
      </c:bar3DChart>
      <c:catAx>
        <c:axId val="220065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0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066144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065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68266079333258E-2"/>
                  <c:y val="-3.335805604944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323566753057397E-2"/>
                  <c:y val="-5.611130866706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455444932859151E-2"/>
                  <c:y val="-9.015460164253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3.51</c:v>
                </c:pt>
                <c:pt idx="1">
                  <c:v>3.13</c:v>
                </c:pt>
                <c:pt idx="2">
                  <c:v>3.95</c:v>
                </c:pt>
                <c:pt idx="3">
                  <c:v>3.29</c:v>
                </c:pt>
                <c:pt idx="4">
                  <c:v>2.76</c:v>
                </c:pt>
                <c:pt idx="5">
                  <c:v>2.61</c:v>
                </c:pt>
                <c:pt idx="6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41616"/>
        <c:axId val="220742176"/>
        <c:axId val="0"/>
      </c:bar3DChart>
      <c:catAx>
        <c:axId val="22074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2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742176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161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024012634653594E-2"/>
                  <c:y val="-8.771507535068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3754450715219E-3"/>
                  <c:y val="-1.1396151639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581777116106354E-2"/>
                  <c:y val="-4.911112269906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5432221763067E-2"/>
                  <c:y val="-4.645147833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212785227870854E-2"/>
                  <c:y val="-6.14627939719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3.51</c:v>
                </c:pt>
                <c:pt idx="1">
                  <c:v>3.93</c:v>
                </c:pt>
                <c:pt idx="2">
                  <c:v>3.67</c:v>
                </c:pt>
                <c:pt idx="3">
                  <c:v>3.95</c:v>
                </c:pt>
                <c:pt idx="4">
                  <c:v>3.29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44416"/>
        <c:axId val="220744976"/>
        <c:axId val="0"/>
      </c:bar3DChart>
      <c:catAx>
        <c:axId val="22074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4976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220744976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441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6588715890149E-2"/>
                  <c:y val="-7.18704871434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322910693888323E-2"/>
                  <c:y val="-5.770226854423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856909611438729E-2"/>
                  <c:y val="-3.132834536761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960621247671401E-2"/>
                  <c:y val="-2.598708356476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556812271380264E-2"/>
                  <c:y val="-3.4907047407455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3.51</c:v>
                </c:pt>
                <c:pt idx="1">
                  <c:v>3.05</c:v>
                </c:pt>
                <c:pt idx="2">
                  <c:v>2.75</c:v>
                </c:pt>
                <c:pt idx="3">
                  <c:v>2.76</c:v>
                </c:pt>
                <c:pt idx="4">
                  <c:v>2.61</c:v>
                </c:pt>
                <c:pt idx="5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747216"/>
        <c:axId val="220747776"/>
        <c:axId val="0"/>
      </c:bar3DChart>
      <c:catAx>
        <c:axId val="22074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747776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747216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- 2020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0.65</c:v>
                </c:pt>
                <c:pt idx="1">
                  <c:v>22.4</c:v>
                </c:pt>
                <c:pt idx="2">
                  <c:v>22.54</c:v>
                </c:pt>
                <c:pt idx="3">
                  <c:v>26.02</c:v>
                </c:pt>
                <c:pt idx="4">
                  <c:v>28.4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23.52</c:v>
                </c:pt>
                <c:pt idx="2">
                  <c:v>22.05</c:v>
                </c:pt>
                <c:pt idx="3">
                  <c:v>22.05</c:v>
                </c:pt>
                <c:pt idx="4">
                  <c:v>32.35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672544"/>
        <c:axId val="221673104"/>
        <c:axId val="0"/>
      </c:bar3DChart>
      <c:catAx>
        <c:axId val="221672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73104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2544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bg1">
                  <a:lumMod val="60000"/>
                  <a:lumOff val="40000"/>
                </a:schemeClr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553942722636213E-2"/>
                  <c:y val="-6.021505376344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00801920160136E-2"/>
                  <c:y val="-3.154121863799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165823867936476E-2"/>
                  <c:y val="-1.914531651285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3.59</c:v>
                </c:pt>
                <c:pt idx="1">
                  <c:v>3.63</c:v>
                </c:pt>
                <c:pt idx="2">
                  <c:v>5</c:v>
                </c:pt>
                <c:pt idx="3">
                  <c:v>4</c:v>
                </c:pt>
                <c:pt idx="4">
                  <c:v>3.07</c:v>
                </c:pt>
                <c:pt idx="5">
                  <c:v>3</c:v>
                </c:pt>
                <c:pt idx="6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675344"/>
        <c:axId val="221675904"/>
        <c:axId val="0"/>
      </c:bar3DChart>
      <c:catAx>
        <c:axId val="22167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75904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534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884E-2"/>
                  <c:y val="-1.459344935228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35664365780494E-2"/>
                  <c:y val="-3.500543411098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2495172273595E-2"/>
                  <c:y val="-3.5176818374138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321448197332993E-2"/>
                  <c:y val="-1.447582103277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3.59</c:v>
                </c:pt>
                <c:pt idx="1">
                  <c:v>4.04</c:v>
                </c:pt>
                <c:pt idx="2">
                  <c:v>4.5599999999999996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678144"/>
        <c:axId val="221678704"/>
        <c:axId val="0"/>
      </c:bar3DChart>
      <c:catAx>
        <c:axId val="2216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78704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67814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0026409742260479E-2"/>
                  <c:y val="-2.5024497523877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110823103633786E-2"/>
                  <c:y val="-1.140313589401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908837482271236E-2"/>
                  <c:y val="-2.2653538033131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0.00</c:formatCode>
                <c:ptCount val="6"/>
                <c:pt idx="0">
                  <c:v>3.59</c:v>
                </c:pt>
                <c:pt idx="1">
                  <c:v>3.25</c:v>
                </c:pt>
                <c:pt idx="2">
                  <c:v>3.3</c:v>
                </c:pt>
                <c:pt idx="3">
                  <c:v>3.07</c:v>
                </c:pt>
                <c:pt idx="4">
                  <c:v>3</c:v>
                </c:pt>
                <c:pt idx="5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931408"/>
        <c:axId val="221931968"/>
        <c:axId val="0"/>
      </c:bar3DChart>
      <c:catAx>
        <c:axId val="22193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931968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221931968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93140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2020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0.36</c:v>
                </c:pt>
                <c:pt idx="1">
                  <c:v>30.93</c:v>
                </c:pt>
                <c:pt idx="2">
                  <c:v>28.92</c:v>
                </c:pt>
                <c:pt idx="3">
                  <c:v>22.26</c:v>
                </c:pt>
                <c:pt idx="4">
                  <c:v>17.52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0.00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1934768"/>
        <c:axId val="221935328"/>
        <c:axId val="0"/>
      </c:bar3DChart>
      <c:catAx>
        <c:axId val="221934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9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935328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1934768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szg</c:v>
                </c:pt>
                <c:pt idx="7">
                  <c:v>isk szg</c:v>
                </c:pt>
              </c:strCache>
            </c:strRef>
          </c:cat>
          <c:val>
            <c:numRef>
              <c:f>Sheet1!$B$2:$I$2</c:f>
              <c:numCache>
                <c:formatCode>0.00</c:formatCode>
                <c:ptCount val="8"/>
                <c:pt idx="0">
                  <c:v>3.26</c:v>
                </c:pt>
                <c:pt idx="1">
                  <c:v>4.0999999999999996</c:v>
                </c:pt>
                <c:pt idx="3">
                  <c:v>3.96</c:v>
                </c:pt>
                <c:pt idx="4">
                  <c:v>4.5</c:v>
                </c:pt>
                <c:pt idx="6">
                  <c:v>2.77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676704"/>
        <c:axId val="222677264"/>
        <c:axId val="0"/>
      </c:bar3DChart>
      <c:catAx>
        <c:axId val="2226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77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677264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76704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2020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0.74</c:v>
                </c:pt>
                <c:pt idx="1">
                  <c:v>33.159999999999997</c:v>
                </c:pt>
                <c:pt idx="2">
                  <c:v>27</c:v>
                </c:pt>
                <c:pt idx="3">
                  <c:v>19.829999999999998</c:v>
                </c:pt>
                <c:pt idx="4">
                  <c:v>19.27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32.25</c:v>
                </c:pt>
                <c:pt idx="2">
                  <c:v>36.549999999999997</c:v>
                </c:pt>
                <c:pt idx="3">
                  <c:v>20.43</c:v>
                </c:pt>
                <c:pt idx="4">
                  <c:v>10.75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102544"/>
        <c:axId val="219103104"/>
        <c:axId val="0"/>
      </c:bar3DChart>
      <c:catAx>
        <c:axId val="219102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0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103104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02544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Informatikai  ismeretek középszint 2020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3.35</c:v>
                </c:pt>
                <c:pt idx="1">
                  <c:v>50.68</c:v>
                </c:pt>
                <c:pt idx="2">
                  <c:v>28.29</c:v>
                </c:pt>
                <c:pt idx="3">
                  <c:v>11.71</c:v>
                </c:pt>
                <c:pt idx="4">
                  <c:v>5.98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4.54</c:v>
                </c:pt>
                <c:pt idx="1">
                  <c:v>72.72</c:v>
                </c:pt>
                <c:pt idx="2">
                  <c:v>18.18</c:v>
                </c:pt>
                <c:pt idx="3">
                  <c:v>4.54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680064"/>
        <c:axId val="222680624"/>
        <c:axId val="0"/>
      </c:bar3DChart>
      <c:catAx>
        <c:axId val="222680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Az idén nincs jeles (előtte 1 fő), csökkent a jó (10,84%), csökkent a közepes (4,89 %) és jelentősen nőtt az elégséges (26,57%) érdemjegy, egy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3876384117003918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8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68062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80064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Közgazdasági ismeretek </a:t>
            </a:r>
            <a:r>
              <a:rPr lang="hu-HU" dirty="0"/>
              <a:t>középszint </a:t>
            </a:r>
            <a:r>
              <a:rPr lang="hu-HU" dirty="0" smtClean="0"/>
              <a:t>2020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0.11</c:v>
                </c:pt>
                <c:pt idx="1">
                  <c:v>9.56</c:v>
                </c:pt>
                <c:pt idx="2">
                  <c:v>40.729999999999997</c:v>
                </c:pt>
                <c:pt idx="3">
                  <c:v>35.72</c:v>
                </c:pt>
                <c:pt idx="4">
                  <c:v>13.88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6.25</c:v>
                </c:pt>
                <c:pt idx="2">
                  <c:v>87.5</c:v>
                </c:pt>
                <c:pt idx="3">
                  <c:v>0</c:v>
                </c:pt>
                <c:pt idx="4">
                  <c:v>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683424"/>
        <c:axId val="222683984"/>
        <c:axId val="0"/>
      </c:bar3DChart>
      <c:catAx>
        <c:axId val="222683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Nőtt a jeles   (2,09 %), nincs jó, (-25,00%),nőtt a közepes (37,50%) és csökkent elégséges (14,58%) érdemjegy 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83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68398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2683424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Rendészeti és közszolgálati ismeretek </a:t>
            </a:r>
            <a:r>
              <a:rPr lang="hu-HU" dirty="0"/>
              <a:t>középszint </a:t>
            </a:r>
            <a:r>
              <a:rPr lang="hu-HU" dirty="0" smtClean="0"/>
              <a:t>2020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16.440000000000001</c:v>
                </c:pt>
                <c:pt idx="2">
                  <c:v>54.12</c:v>
                </c:pt>
                <c:pt idx="3">
                  <c:v>25.09</c:v>
                </c:pt>
                <c:pt idx="4">
                  <c:v>4.3499999999999996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33.33</c:v>
                </c:pt>
                <c:pt idx="2">
                  <c:v>61.11</c:v>
                </c:pt>
                <c:pt idx="3">
                  <c:v>5.55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468000"/>
        <c:axId val="223468560"/>
        <c:axId val="0"/>
      </c:bar3DChart>
      <c:catAx>
        <c:axId val="223468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Nincs jeles, 1 fő kapott  jó,(5,55%) 11 fő közepes (61,11%) és 6 fő elégséges (33,33%)érdemjegy, 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46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468560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468000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5.448028673835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18917384543176E-3"/>
                  <c:y val="-5.638088787288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37859452521298E-2"/>
                  <c:y val="-5.2102616205232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416113346333277E-2"/>
                  <c:y val="-4.7395365901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7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3.24</c:v>
                </c:pt>
                <c:pt idx="1">
                  <c:v>3.1</c:v>
                </c:pt>
                <c:pt idx="2">
                  <c:v>3.76</c:v>
                </c:pt>
                <c:pt idx="3">
                  <c:v>3.38</c:v>
                </c:pt>
                <c:pt idx="4">
                  <c:v>2.82</c:v>
                </c:pt>
                <c:pt idx="5">
                  <c:v>2.5</c:v>
                </c:pt>
                <c:pt idx="6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160064"/>
        <c:axId val="219160624"/>
        <c:axId val="0"/>
      </c:bar3DChart>
      <c:catAx>
        <c:axId val="21916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160624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006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360076603740736E-2"/>
                  <c:y val="-4.1518653523924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01607589362097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80638473139591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205822810539003E-2"/>
                  <c:y val="-2.456141436614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3.24</c:v>
                </c:pt>
                <c:pt idx="1">
                  <c:v>3.66</c:v>
                </c:pt>
                <c:pt idx="2">
                  <c:v>3.59</c:v>
                </c:pt>
                <c:pt idx="3">
                  <c:v>3.76</c:v>
                </c:pt>
                <c:pt idx="4" formatCode="0.00">
                  <c:v>3.38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162864"/>
        <c:axId val="219163424"/>
        <c:axId val="0"/>
      </c:bar3DChart>
      <c:catAx>
        <c:axId val="21916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163424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2864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8864325658657543E-2"/>
                  <c:y val="-3.314175350260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294045664832593E-2"/>
                  <c:y val="-4.991101489100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207672846776256E-3"/>
                  <c:y val="-3.2509482465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69515618151401E-2"/>
                  <c:y val="-2.1182786271697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075828549044916E-3"/>
                  <c:y val="-5.572389807466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5305916840368615E-3"/>
                  <c:y val="-2.98003589268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3.24</c:v>
                </c:pt>
                <c:pt idx="1">
                  <c:v>2.74</c:v>
                </c:pt>
                <c:pt idx="2">
                  <c:v>2.77</c:v>
                </c:pt>
                <c:pt idx="3">
                  <c:v>2.82</c:v>
                </c:pt>
                <c:pt idx="4">
                  <c:v>2.5</c:v>
                </c:pt>
                <c:pt idx="5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165664"/>
        <c:axId val="219166224"/>
        <c:axId val="0"/>
      </c:bar3DChart>
      <c:catAx>
        <c:axId val="21916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166224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916566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2020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0.08</c:v>
                </c:pt>
                <c:pt idx="1">
                  <c:v>8.6999999999999993</c:v>
                </c:pt>
                <c:pt idx="2">
                  <c:v>24.74</c:v>
                </c:pt>
                <c:pt idx="3">
                  <c:v>35.31</c:v>
                </c:pt>
                <c:pt idx="4">
                  <c:v>31.17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7.29</c:v>
                </c:pt>
                <c:pt idx="2">
                  <c:v>40.619999999999997</c:v>
                </c:pt>
                <c:pt idx="3">
                  <c:v>37.5</c:v>
                </c:pt>
                <c:pt idx="4">
                  <c:v>14.58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8641504"/>
        <c:axId val="218642064"/>
        <c:axId val="0"/>
      </c:bar3DChart>
      <c:catAx>
        <c:axId val="218641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642064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150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247011522501107E-3"/>
                  <c:y val="-7.3544440981819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707835253750184E-2"/>
                  <c:y val="-3.268641821414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707835253750069E-2"/>
                  <c:y val="-7.626830916633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7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3.89</c:v>
                </c:pt>
                <c:pt idx="1">
                  <c:v>3.59</c:v>
                </c:pt>
                <c:pt idx="2">
                  <c:v>4.1399999999999997</c:v>
                </c:pt>
                <c:pt idx="3">
                  <c:v>4.0599999999999996</c:v>
                </c:pt>
                <c:pt idx="4">
                  <c:v>3.24</c:v>
                </c:pt>
                <c:pt idx="5">
                  <c:v>3.06</c:v>
                </c:pt>
                <c:pt idx="6">
                  <c:v>3.41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8644304"/>
        <c:axId val="218644864"/>
        <c:axId val="0"/>
      </c:bar3DChart>
      <c:catAx>
        <c:axId val="21864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644864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4304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90111473509014E-2"/>
                  <c:y val="-2.098943895511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847106567685746E-2"/>
                  <c:y val="-2.731495496108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39055501170173E-2"/>
                  <c:y val="-3.365589020594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3.89</c:v>
                </c:pt>
                <c:pt idx="1">
                  <c:v>4.28</c:v>
                </c:pt>
                <c:pt idx="2" formatCode="0.00">
                  <c:v>4.0999999999999996</c:v>
                </c:pt>
                <c:pt idx="3">
                  <c:v>4.1399999999999997</c:v>
                </c:pt>
                <c:pt idx="4">
                  <c:v>4.0599999999999996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8647104"/>
        <c:axId val="218647664"/>
        <c:axId val="0"/>
      </c:bar3DChart>
      <c:catAx>
        <c:axId val="2186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647664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864710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253336299918646E-2"/>
                  <c:y val="-2.8945163685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857458097199844E-3"/>
                  <c:y val="-7.6222423332664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3.89</c:v>
                </c:pt>
                <c:pt idx="1">
                  <c:v>3.41</c:v>
                </c:pt>
                <c:pt idx="2">
                  <c:v>3.25</c:v>
                </c:pt>
                <c:pt idx="3">
                  <c:v>3.24</c:v>
                </c:pt>
                <c:pt idx="4">
                  <c:v>3.06</c:v>
                </c:pt>
                <c:pt idx="5">
                  <c:v>3.41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062224"/>
        <c:axId val="220062784"/>
        <c:axId val="0"/>
      </c:bar3DChart>
      <c:catAx>
        <c:axId val="22006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06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062784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0062224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2020.10.21.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50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4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2020.május-június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2020.augusztus 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848213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14,58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35,31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37,50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24,74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40,62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8,70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7,29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60 118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8155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Minimálissal kevesebb a jeles (0,41%),kicsit nőtt a jó érdemjegyek, (2,50 %)</a:t>
            </a:r>
          </a:p>
          <a:p>
            <a:r>
              <a:rPr lang="hu-HU" dirty="0" smtClean="0"/>
              <a:t>Jelentősen nőtt a közepes (10,62%) és jelentősen csökkent (12,71%) az elégséges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2020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973431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- 2020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9888474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7316543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- 2020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88736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18,41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8,33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30,74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37,50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15,80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29,16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0,15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56 133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370685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Minimálisan nőtt  a jeles (0,76%), és nőtt a jó (0,33%), kevesebb a közepes (2,75 %), és nőtt elégséges érdemjegyek (3,19%) aránya, nincs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2020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446978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- 2020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0101295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5291879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</a:t>
            </a:r>
            <a:r>
              <a:rPr lang="hu-HU" sz="2400" b="1" smtClean="0"/>
              <a:t>- 2020</a:t>
            </a:r>
            <a:endParaRPr lang="hu-HU" sz="2400" b="1" dirty="0" smtClean="0"/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988716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28,40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32,35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26,02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22,05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22,54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22,05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22,40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23,52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28 246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575417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7504" y="5733256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Közel azonos , minimálisan több a jeles (0,05%) csökkent a jó  (2,56%), és nőtt a  közepes (0,52%) </a:t>
            </a:r>
          </a:p>
          <a:p>
            <a:r>
              <a:rPr lang="hu-HU" dirty="0" smtClean="0"/>
              <a:t>és az elégséges (1,99%),  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4194368"/>
              </p:ext>
            </p:extLst>
          </p:nvPr>
        </p:nvGraphicFramePr>
        <p:xfrm>
          <a:off x="323529" y="1337744"/>
          <a:ext cx="8424933" cy="4899566"/>
        </p:xfrm>
        <a:graphic>
          <a:graphicData uri="http://schemas.openxmlformats.org/drawingml/2006/table">
            <a:tbl>
              <a:tblPr/>
              <a:tblGrid>
                <a:gridCol w="1410869"/>
                <a:gridCol w="1033241"/>
                <a:gridCol w="985738"/>
                <a:gridCol w="969196"/>
                <a:gridCol w="969196"/>
                <a:gridCol w="969196"/>
                <a:gridCol w="1118303"/>
                <a:gridCol w="969194"/>
              </a:tblGrid>
              <a:tr h="74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2020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669369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- 2020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1377854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9795719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- 2020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258754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17,52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22,26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28,92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30,93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0,36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8913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3,71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002666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Jóval több a jeles (30,91%) kicsit nőtt a jó (3,64%) jelentősen csökkent a közepes (17,27%) és az elégséges érdemjegyek (17,17%) aránya,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098216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5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szakgimnázium: 3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</a:t>
            </a:r>
            <a:r>
              <a:rPr lang="hu-HU" sz="2400" b="1" smtClean="0"/>
              <a:t>átlaga középszint - </a:t>
            </a:r>
            <a:r>
              <a:rPr lang="hu-HU" sz="2400" b="1" dirty="0" smtClean="0"/>
              <a:t>2020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816174"/>
              </p:ext>
            </p:extLst>
          </p:nvPr>
        </p:nvGraphicFramePr>
        <p:xfrm>
          <a:off x="971601" y="933165"/>
          <a:ext cx="7218309" cy="5544586"/>
        </p:xfrm>
        <a:graphic>
          <a:graphicData uri="http://schemas.openxmlformats.org/drawingml/2006/table">
            <a:tbl>
              <a:tblPr/>
              <a:tblGrid>
                <a:gridCol w="1767476"/>
                <a:gridCol w="1326721"/>
                <a:gridCol w="1340076"/>
                <a:gridCol w="1353434"/>
                <a:gridCol w="1430602"/>
              </a:tblGrid>
              <a:tr h="37847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96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98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2579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2579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viz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.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864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informatika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4275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testnevelés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2006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ACC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726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társismeret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fizika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1168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Informatikai ismeretek középszint országos/iskolai - 2020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384411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Informatikai ismeretek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5,98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28,29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50,68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72,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2,23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453221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Közgazdasági ismeretek középszint országos/iskolai - 2020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40455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Közgazdasági ismeretek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13,88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6,25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35,72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40,73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87,50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9,56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6,25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0,11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2637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3,33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207767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104 (tavaly 107)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96 fő rendes (tavaly 79, előtte 65, előtte  44,)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 8 fő 9 vizsga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fő előrehozott vizsga (tavaly 19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ismétlő (5)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3 kiegészítő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5 szintemelő (1)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javító (1)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37  fő emelt szintű vizsga, ebből 4 fő külsős (15)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Rendészeti és közszolgálati ismeretek középszint országos/iskolai - 2020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59461"/>
              </p:ext>
            </p:extLst>
          </p:nvPr>
        </p:nvGraphicFramePr>
        <p:xfrm>
          <a:off x="468313" y="981075"/>
          <a:ext cx="7721600" cy="5446512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Rendészeti és közszolgálati ismeretek - 2020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25,09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5,55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54,12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61,11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16,44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1746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275646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57273"/>
              </p:ext>
            </p:extLst>
          </p:nvPr>
        </p:nvGraphicFramePr>
        <p:xfrm>
          <a:off x="500061" y="1268413"/>
          <a:ext cx="8269289" cy="489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73"/>
                <a:gridCol w="812181"/>
                <a:gridCol w="1181327"/>
                <a:gridCol w="1181327"/>
                <a:gridCol w="1181327"/>
                <a:gridCol w="1181327"/>
                <a:gridCol w="1181327"/>
              </a:tblGrid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9 +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18 +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 +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 +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Közgazd.ism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 + </a:t>
                      </a:r>
                      <a:r>
                        <a:rPr lang="hu-HU" sz="1800" b="0" dirty="0" err="1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3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földrajz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5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9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18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35 + </a:t>
                      </a:r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66842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(14+3 E)</a:t>
                      </a:r>
                      <a:endParaRPr lang="hu-HU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r>
              <a:rPr lang="hu-HU" sz="3600" dirty="0" smtClean="0"/>
              <a:t> G12A 3 fő</a:t>
            </a:r>
            <a:endParaRPr lang="hu-HU" sz="3600" dirty="0" smtClean="0"/>
          </a:p>
          <a:p>
            <a:r>
              <a:rPr lang="hu-HU" sz="3600" dirty="0" smtClean="0"/>
              <a:t> G12B 2 fő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	8 fő  16 tantárgyi dicséret</a:t>
            </a:r>
          </a:p>
          <a:p>
            <a:r>
              <a:rPr lang="hu-HU" sz="3600" dirty="0" smtClean="0"/>
              <a:t>G.12.B		6 fő  14 tantárgyi dicséret</a:t>
            </a:r>
          </a:p>
          <a:p>
            <a:r>
              <a:rPr lang="hu-HU" sz="3600" dirty="0" smtClean="0"/>
              <a:t>12SZA		1 fő  1 tantárgyi dicséret</a:t>
            </a:r>
          </a:p>
          <a:p>
            <a:r>
              <a:rPr lang="hu-HU" sz="3600" dirty="0" smtClean="0"/>
              <a:t>12SZB	       1 fő 1 tantárgyi dicséret</a:t>
            </a:r>
          </a:p>
          <a:p>
            <a:r>
              <a:rPr lang="hu-HU" sz="3600" dirty="0" smtClean="0"/>
              <a:t>12SZC		1 fő  2 tantárgyi dicséret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 </a:t>
            </a:r>
            <a:r>
              <a:rPr lang="hu-HU" sz="3600" b="1" dirty="0" smtClean="0"/>
              <a:t>2 fő (tavaly </a:t>
            </a:r>
            <a:r>
              <a:rPr lang="hu-HU" sz="3600" b="1" dirty="0" smtClean="0"/>
              <a:t>1 fő)</a:t>
            </a:r>
          </a:p>
          <a:p>
            <a:r>
              <a:rPr lang="hu-HU" sz="3600" dirty="0" smtClean="0"/>
              <a:t>12SZC 1 fő</a:t>
            </a:r>
          </a:p>
          <a:p>
            <a:r>
              <a:rPr lang="hu-HU" sz="3600" dirty="0" smtClean="0"/>
              <a:t>G12B </a:t>
            </a:r>
            <a:r>
              <a:rPr lang="hu-HU" sz="3600" dirty="0" smtClean="0"/>
              <a:t>1 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45540"/>
              </p:ext>
            </p:extLst>
          </p:nvPr>
        </p:nvGraphicFramePr>
        <p:xfrm>
          <a:off x="-34707" y="1296714"/>
          <a:ext cx="9102507" cy="552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11560" y="18864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2019/2020.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921666"/>
              </p:ext>
            </p:extLst>
          </p:nvPr>
        </p:nvGraphicFramePr>
        <p:xfrm>
          <a:off x="395288" y="1773238"/>
          <a:ext cx="8191502" cy="323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 nyelv és irodalom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Közgazdaság </a:t>
                      </a:r>
                      <a:r>
                        <a:rPr lang="hu-HU" sz="1600" dirty="0" err="1" smtClean="0"/>
                        <a:t>ism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 (3)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 (1)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 (3)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0 (16)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0 (19)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Eredetileg 19 fő jelentkezett 20 tantárgyból előrehozott vizsgára, ( angol 12, német 5, informatika 3 ).</a:t>
            </a:r>
          </a:p>
          <a:p>
            <a:r>
              <a:rPr lang="hu-HU" dirty="0" smtClean="0"/>
              <a:t>A jelentkezéseket a vészhelyzet miatt áprilisban törölték.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9612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19,27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10,75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19,83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20,43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36,55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33,16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32,25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56 141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20528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 6,32-ről 10,75%-re nőtt a jeles, kicsit nőtt a jó,(3,62%) nőtt a közepes (9,97%),csökkent (10,78 %) az elégséges érdemjegyek aránya, bukás nincs</a:t>
            </a:r>
            <a:endParaRPr lang="hu-H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684391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- 2020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5973563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2509742"/>
              </p:ext>
            </p:extLst>
          </p:nvPr>
        </p:nvGraphicFramePr>
        <p:xfrm>
          <a:off x="4500563" y="162880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8158</TotalTime>
  <Words>1271</Words>
  <Application>Microsoft Office PowerPoint</Application>
  <PresentationFormat>Diavetítés a képernyőre (4:3 oldalarány)</PresentationFormat>
  <Paragraphs>750</Paragraphs>
  <Slides>35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Mérleg</vt:lpstr>
      <vt:lpstr>    2020.május-június érettségi vizsga eredményei                  2020.augusztus 28.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- 2020</vt:lpstr>
      <vt:lpstr>Magyar nyelv és irodalom középszint országos/iskolai</vt:lpstr>
      <vt:lpstr>PowerPoint bemutató</vt:lpstr>
      <vt:lpstr>Magyar nyelv és irodalom középszintű eredmények – 2020  (országos nappalis átlaghoz viszonyítva)</vt:lpstr>
      <vt:lpstr>Magyar nyelv és irodalom középszint, ágazati összevetés - 2020</vt:lpstr>
      <vt:lpstr>Történelem középszint országos/iskolai - 2020</vt:lpstr>
      <vt:lpstr>PowerPoint bemutató</vt:lpstr>
      <vt:lpstr>Történelem középszintű eredmények – 2020 (országos nappalis átlaggal való összevetésben)</vt:lpstr>
      <vt:lpstr>Történelem középszint, ágazati összevetés - 2020 </vt:lpstr>
      <vt:lpstr>Angol nyelv középszint országos/iskolai - 2020</vt:lpstr>
      <vt:lpstr>PowerPoint bemutató</vt:lpstr>
      <vt:lpstr>Angol nyelv középszintű eredmények – 2020 (országos nappalis eredményekkel való összehasonlítás)</vt:lpstr>
      <vt:lpstr>Angol nyelv középszint, ágazati összevetés - 2020 </vt:lpstr>
      <vt:lpstr>Német nyelv középszint országos/iskolai - 2020</vt:lpstr>
      <vt:lpstr>PowerPoint bemutató</vt:lpstr>
      <vt:lpstr>Német nyelv középszintű eredmények</vt:lpstr>
      <vt:lpstr>Választott tantárgyak átlaga középszint - 2020</vt:lpstr>
      <vt:lpstr>Informatikai ismeretek középszint országos/iskolai - 2020</vt:lpstr>
      <vt:lpstr>PowerPoint bemutató</vt:lpstr>
      <vt:lpstr>Közgazdasági ismeretek középszint országos/iskolai - 2020</vt:lpstr>
      <vt:lpstr>PowerPoint bemutató</vt:lpstr>
      <vt:lpstr>Rendészeti és közszolgálati ismeretek középszint országos/iskolai - 2020</vt:lpstr>
      <vt:lpstr>PowerPoint bemutató</vt:lpstr>
      <vt:lpstr>   Emelt szintű ill. szintemelő vizsgák  </vt:lpstr>
      <vt:lpstr>Dicséretek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takecsne.gyori.erika</cp:lastModifiedBy>
  <cp:revision>625</cp:revision>
  <cp:lastPrinted>2013-08-26T13:17:33Z</cp:lastPrinted>
  <dcterms:created xsi:type="dcterms:W3CDTF">2009-08-25T22:30:43Z</dcterms:created>
  <dcterms:modified xsi:type="dcterms:W3CDTF">2020-10-21T13:16:24Z</dcterms:modified>
</cp:coreProperties>
</file>