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5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CD4CF2-5D42-4D6F-9B38-F780D38F1025}" type="datetimeFigureOut">
              <a:rPr lang="hu-HU" smtClean="0"/>
              <a:t>2016.11.10.</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C6C427-F60D-4467-A7B6-5D5161266E87}" type="slidenum">
              <a:rPr lang="hu-HU" smtClean="0"/>
              <a:t>‹#›</a:t>
            </a:fld>
            <a:endParaRPr lang="hu-H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normAutofit/>
          </a:bodyPr>
          <a:lstStyle/>
          <a:p>
            <a:endParaRPr lang="hu-HU" dirty="0"/>
          </a:p>
        </p:txBody>
      </p:sp>
      <p:sp>
        <p:nvSpPr>
          <p:cNvPr id="4" name="Dia számának helye 3"/>
          <p:cNvSpPr>
            <a:spLocks noGrp="1"/>
          </p:cNvSpPr>
          <p:nvPr>
            <p:ph type="sldNum" sz="quarter" idx="10"/>
          </p:nvPr>
        </p:nvSpPr>
        <p:spPr/>
        <p:txBody>
          <a:bodyPr/>
          <a:lstStyle/>
          <a:p>
            <a:fld id="{83C6C427-F60D-4467-A7B6-5D5161266E87}" type="slidenum">
              <a:rPr lang="hu-HU" smtClean="0"/>
              <a:t>5</a:t>
            </a:fld>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1DE48356-EFB4-4819-8353-6FB2ADA79254}" type="datetimeFigureOut">
              <a:rPr lang="hu-HU" smtClean="0"/>
              <a:t>2016.11.10.</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137BB02E-6C70-4D8B-A7FC-7CF4D5866450}" type="slidenum">
              <a:rPr lang="hu-HU" smtClean="0"/>
              <a:t>‹#›</a:t>
            </a:fld>
            <a:endParaRPr lang="hu-H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1DE48356-EFB4-4819-8353-6FB2ADA79254}" type="datetimeFigureOut">
              <a:rPr lang="hu-HU" smtClean="0"/>
              <a:t>2016.11.10.</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137BB02E-6C70-4D8B-A7FC-7CF4D5866450}" type="slidenum">
              <a:rPr lang="hu-HU" smtClean="0"/>
              <a:t>‹#›</a:t>
            </a:fld>
            <a:endParaRPr lang="hu-H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1DE48356-EFB4-4819-8353-6FB2ADA79254}" type="datetimeFigureOut">
              <a:rPr lang="hu-HU" smtClean="0"/>
              <a:t>2016.11.10.</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137BB02E-6C70-4D8B-A7FC-7CF4D5866450}" type="slidenum">
              <a:rPr lang="hu-HU" smtClean="0"/>
              <a:t>‹#›</a:t>
            </a:fld>
            <a:endParaRPr lang="hu-H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1DE48356-EFB4-4819-8353-6FB2ADA79254}" type="datetimeFigureOut">
              <a:rPr lang="hu-HU" smtClean="0"/>
              <a:t>2016.11.10.</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137BB02E-6C70-4D8B-A7FC-7CF4D5866450}" type="slidenum">
              <a:rPr lang="hu-HU" smtClean="0"/>
              <a:t>‹#›</a:t>
            </a:fld>
            <a:endParaRPr lang="hu-H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1DE48356-EFB4-4819-8353-6FB2ADA79254}" type="datetimeFigureOut">
              <a:rPr lang="hu-HU" smtClean="0"/>
              <a:t>2016.11.10.</a:t>
            </a:fld>
            <a:endParaRPr lang="hu-HU" dirty="0"/>
          </a:p>
        </p:txBody>
      </p:sp>
      <p:sp>
        <p:nvSpPr>
          <p:cNvPr id="5" name="Élőláb helye 4"/>
          <p:cNvSpPr>
            <a:spLocks noGrp="1"/>
          </p:cNvSpPr>
          <p:nvPr>
            <p:ph type="ftr" sz="quarter" idx="11"/>
          </p:nvPr>
        </p:nvSpPr>
        <p:spPr/>
        <p:txBody>
          <a:bodyPr/>
          <a:lstStyle/>
          <a:p>
            <a:endParaRPr lang="hu-HU" dirty="0"/>
          </a:p>
        </p:txBody>
      </p:sp>
      <p:sp>
        <p:nvSpPr>
          <p:cNvPr id="6" name="Dia számának helye 5"/>
          <p:cNvSpPr>
            <a:spLocks noGrp="1"/>
          </p:cNvSpPr>
          <p:nvPr>
            <p:ph type="sldNum" sz="quarter" idx="12"/>
          </p:nvPr>
        </p:nvSpPr>
        <p:spPr/>
        <p:txBody>
          <a:bodyPr/>
          <a:lstStyle/>
          <a:p>
            <a:fld id="{137BB02E-6C70-4D8B-A7FC-7CF4D5866450}" type="slidenum">
              <a:rPr lang="hu-HU" smtClean="0"/>
              <a:t>‹#›</a:t>
            </a:fld>
            <a:endParaRPr lang="hu-H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1DE48356-EFB4-4819-8353-6FB2ADA79254}" type="datetimeFigureOut">
              <a:rPr lang="hu-HU" smtClean="0"/>
              <a:t>2016.11.10.</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137BB02E-6C70-4D8B-A7FC-7CF4D5866450}" type="slidenum">
              <a:rPr lang="hu-HU" smtClean="0"/>
              <a:t>‹#›</a:t>
            </a:fld>
            <a:endParaRPr lang="hu-H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1DE48356-EFB4-4819-8353-6FB2ADA79254}" type="datetimeFigureOut">
              <a:rPr lang="hu-HU" smtClean="0"/>
              <a:t>2016.11.10.</a:t>
            </a:fld>
            <a:endParaRPr lang="hu-HU" dirty="0"/>
          </a:p>
        </p:txBody>
      </p:sp>
      <p:sp>
        <p:nvSpPr>
          <p:cNvPr id="8" name="Élőláb helye 7"/>
          <p:cNvSpPr>
            <a:spLocks noGrp="1"/>
          </p:cNvSpPr>
          <p:nvPr>
            <p:ph type="ftr" sz="quarter" idx="11"/>
          </p:nvPr>
        </p:nvSpPr>
        <p:spPr/>
        <p:txBody>
          <a:bodyPr/>
          <a:lstStyle/>
          <a:p>
            <a:endParaRPr lang="hu-HU" dirty="0"/>
          </a:p>
        </p:txBody>
      </p:sp>
      <p:sp>
        <p:nvSpPr>
          <p:cNvPr id="9" name="Dia számának helye 8"/>
          <p:cNvSpPr>
            <a:spLocks noGrp="1"/>
          </p:cNvSpPr>
          <p:nvPr>
            <p:ph type="sldNum" sz="quarter" idx="12"/>
          </p:nvPr>
        </p:nvSpPr>
        <p:spPr/>
        <p:txBody>
          <a:bodyPr/>
          <a:lstStyle/>
          <a:p>
            <a:fld id="{137BB02E-6C70-4D8B-A7FC-7CF4D5866450}" type="slidenum">
              <a:rPr lang="hu-HU" smtClean="0"/>
              <a:t>‹#›</a:t>
            </a:fld>
            <a:endParaRPr lang="hu-H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1DE48356-EFB4-4819-8353-6FB2ADA79254}" type="datetimeFigureOut">
              <a:rPr lang="hu-HU" smtClean="0"/>
              <a:t>2016.11.10.</a:t>
            </a:fld>
            <a:endParaRPr lang="hu-HU" dirty="0"/>
          </a:p>
        </p:txBody>
      </p:sp>
      <p:sp>
        <p:nvSpPr>
          <p:cNvPr id="4" name="Élőláb helye 3"/>
          <p:cNvSpPr>
            <a:spLocks noGrp="1"/>
          </p:cNvSpPr>
          <p:nvPr>
            <p:ph type="ftr" sz="quarter" idx="11"/>
          </p:nvPr>
        </p:nvSpPr>
        <p:spPr/>
        <p:txBody>
          <a:bodyPr/>
          <a:lstStyle/>
          <a:p>
            <a:endParaRPr lang="hu-HU" dirty="0"/>
          </a:p>
        </p:txBody>
      </p:sp>
      <p:sp>
        <p:nvSpPr>
          <p:cNvPr id="5" name="Dia számának helye 4"/>
          <p:cNvSpPr>
            <a:spLocks noGrp="1"/>
          </p:cNvSpPr>
          <p:nvPr>
            <p:ph type="sldNum" sz="quarter" idx="12"/>
          </p:nvPr>
        </p:nvSpPr>
        <p:spPr/>
        <p:txBody>
          <a:bodyPr/>
          <a:lstStyle/>
          <a:p>
            <a:fld id="{137BB02E-6C70-4D8B-A7FC-7CF4D5866450}" type="slidenum">
              <a:rPr lang="hu-HU" smtClean="0"/>
              <a:t>‹#›</a:t>
            </a:fld>
            <a:endParaRPr lang="hu-H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1DE48356-EFB4-4819-8353-6FB2ADA79254}" type="datetimeFigureOut">
              <a:rPr lang="hu-HU" smtClean="0"/>
              <a:t>2016.11.10.</a:t>
            </a:fld>
            <a:endParaRPr lang="hu-HU" dirty="0"/>
          </a:p>
        </p:txBody>
      </p:sp>
      <p:sp>
        <p:nvSpPr>
          <p:cNvPr id="3" name="Élőláb helye 2"/>
          <p:cNvSpPr>
            <a:spLocks noGrp="1"/>
          </p:cNvSpPr>
          <p:nvPr>
            <p:ph type="ftr" sz="quarter" idx="11"/>
          </p:nvPr>
        </p:nvSpPr>
        <p:spPr/>
        <p:txBody>
          <a:bodyPr/>
          <a:lstStyle/>
          <a:p>
            <a:endParaRPr lang="hu-HU" dirty="0"/>
          </a:p>
        </p:txBody>
      </p:sp>
      <p:sp>
        <p:nvSpPr>
          <p:cNvPr id="4" name="Dia számának helye 3"/>
          <p:cNvSpPr>
            <a:spLocks noGrp="1"/>
          </p:cNvSpPr>
          <p:nvPr>
            <p:ph type="sldNum" sz="quarter" idx="12"/>
          </p:nvPr>
        </p:nvSpPr>
        <p:spPr/>
        <p:txBody>
          <a:bodyPr/>
          <a:lstStyle/>
          <a:p>
            <a:fld id="{137BB02E-6C70-4D8B-A7FC-7CF4D5866450}" type="slidenum">
              <a:rPr lang="hu-HU" smtClean="0"/>
              <a:t>‹#›</a:t>
            </a:fld>
            <a:endParaRPr lang="hu-H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1DE48356-EFB4-4819-8353-6FB2ADA79254}" type="datetimeFigureOut">
              <a:rPr lang="hu-HU" smtClean="0"/>
              <a:t>2016.11.10.</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137BB02E-6C70-4D8B-A7FC-7CF4D5866450}" type="slidenum">
              <a:rPr lang="hu-HU" smtClean="0"/>
              <a:t>‹#›</a:t>
            </a:fld>
            <a:endParaRPr lang="hu-H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dirty="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1DE48356-EFB4-4819-8353-6FB2ADA79254}" type="datetimeFigureOut">
              <a:rPr lang="hu-HU" smtClean="0"/>
              <a:t>2016.11.10.</a:t>
            </a:fld>
            <a:endParaRPr lang="hu-HU" dirty="0"/>
          </a:p>
        </p:txBody>
      </p:sp>
      <p:sp>
        <p:nvSpPr>
          <p:cNvPr id="6" name="Élőláb helye 5"/>
          <p:cNvSpPr>
            <a:spLocks noGrp="1"/>
          </p:cNvSpPr>
          <p:nvPr>
            <p:ph type="ftr" sz="quarter" idx="11"/>
          </p:nvPr>
        </p:nvSpPr>
        <p:spPr/>
        <p:txBody>
          <a:bodyPr/>
          <a:lstStyle/>
          <a:p>
            <a:endParaRPr lang="hu-HU" dirty="0"/>
          </a:p>
        </p:txBody>
      </p:sp>
      <p:sp>
        <p:nvSpPr>
          <p:cNvPr id="7" name="Dia számának helye 6"/>
          <p:cNvSpPr>
            <a:spLocks noGrp="1"/>
          </p:cNvSpPr>
          <p:nvPr>
            <p:ph type="sldNum" sz="quarter" idx="12"/>
          </p:nvPr>
        </p:nvSpPr>
        <p:spPr/>
        <p:txBody>
          <a:bodyPr/>
          <a:lstStyle/>
          <a:p>
            <a:fld id="{137BB02E-6C70-4D8B-A7FC-7CF4D5866450}" type="slidenum">
              <a:rPr lang="hu-HU" smtClean="0"/>
              <a:t>‹#›</a:t>
            </a:fld>
            <a:endParaRPr lang="hu-H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E48356-EFB4-4819-8353-6FB2ADA79254}" type="datetimeFigureOut">
              <a:rPr lang="hu-HU" smtClean="0"/>
              <a:t>2016.11.10.</a:t>
            </a:fld>
            <a:endParaRPr lang="hu-HU" dirty="0"/>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dirty="0"/>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7BB02E-6C70-4D8B-A7FC-7CF4D5866450}" type="slidenum">
              <a:rPr lang="hu-HU" smtClean="0"/>
              <a:t>‹#›</a:t>
            </a:fld>
            <a:endParaRPr lang="hu-H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ctrTitle"/>
          </p:nvPr>
        </p:nvSpPr>
        <p:spPr/>
        <p:txBody>
          <a:bodyPr>
            <a:noAutofit/>
          </a:bodyPr>
          <a:lstStyle/>
          <a:p>
            <a:r>
              <a:rPr lang="hu-HU" sz="9600" cap="small" dirty="0" smtClean="0">
                <a:solidFill>
                  <a:schemeClr val="bg1"/>
                </a:solidFill>
                <a:latin typeface="Colonna MT" pitchFamily="82" charset="0"/>
              </a:rPr>
              <a:t>Spaceships</a:t>
            </a:r>
            <a:endParaRPr lang="hu-HU" sz="9600" cap="small" dirty="0">
              <a:solidFill>
                <a:schemeClr val="bg1"/>
              </a:solidFill>
              <a:latin typeface="Colonna MT" pitchFamily="82" charset="0"/>
            </a:endParaRPr>
          </a:p>
        </p:txBody>
      </p:sp>
      <p:sp>
        <p:nvSpPr>
          <p:cNvPr id="3" name="Alcím 2"/>
          <p:cNvSpPr>
            <a:spLocks noGrp="1"/>
          </p:cNvSpPr>
          <p:nvPr>
            <p:ph type="subTitle" idx="1"/>
          </p:nvPr>
        </p:nvSpPr>
        <p:spPr>
          <a:xfrm>
            <a:off x="0" y="5981700"/>
            <a:ext cx="6400800" cy="1752600"/>
          </a:xfrm>
        </p:spPr>
        <p:txBody>
          <a:bodyPr>
            <a:normAutofit/>
          </a:bodyPr>
          <a:lstStyle/>
          <a:p>
            <a:r>
              <a:rPr lang="hu-HU" sz="1900" b="1" dirty="0" err="1" smtClean="0">
                <a:solidFill>
                  <a:schemeClr val="bg1"/>
                </a:solidFill>
              </a:rPr>
              <a:t>Created</a:t>
            </a:r>
            <a:r>
              <a:rPr lang="hu-HU" sz="1900" b="1" dirty="0" smtClean="0">
                <a:solidFill>
                  <a:schemeClr val="bg1"/>
                </a:solidFill>
              </a:rPr>
              <a:t> </a:t>
            </a:r>
            <a:r>
              <a:rPr lang="hu-HU" sz="1900" b="1" dirty="0" err="1" smtClean="0">
                <a:solidFill>
                  <a:schemeClr val="bg1"/>
                </a:solidFill>
              </a:rPr>
              <a:t>by</a:t>
            </a:r>
            <a:r>
              <a:rPr lang="hu-HU" sz="1900" b="1" dirty="0" smtClean="0">
                <a:solidFill>
                  <a:schemeClr val="bg1"/>
                </a:solidFill>
              </a:rPr>
              <a:t>.: Tóth Viktória, Barabás Viktória, Szabó Flóra, Hegedűs Róbert, Katona Márk Csaba</a:t>
            </a:r>
            <a:r>
              <a:rPr lang="hu-HU" dirty="0" smtClean="0"/>
              <a:t/>
            </a:r>
            <a:br>
              <a:rPr lang="hu-HU" dirty="0" smtClean="0"/>
            </a:br>
            <a:endParaRPr lang="hu-HU"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9" presetClass="entr" presetSubtype="0" accel="10000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5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5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measeydesign.wordpress.com"/>
          <p:cNvPicPr>
            <a:picLocks noChangeAspect="1" noChangeArrowheads="1"/>
          </p:cNvPicPr>
          <p:nvPr/>
        </p:nvPicPr>
        <p:blipFill>
          <a:blip r:embed="rId2"/>
          <a:srcRect/>
          <a:stretch>
            <a:fillRect/>
          </a:stretch>
        </p:blipFill>
        <p:spPr bwMode="auto">
          <a:xfrm>
            <a:off x="0" y="0"/>
            <a:ext cx="6096000" cy="3429001"/>
          </a:xfrm>
          <a:prstGeom prst="rect">
            <a:avLst/>
          </a:prstGeom>
          <a:ln>
            <a:noFill/>
          </a:ln>
          <a:effectLst>
            <a:softEdge rad="112500"/>
          </a:effectLst>
        </p:spPr>
      </p:pic>
      <p:pic>
        <p:nvPicPr>
          <p:cNvPr id="21508" name="Picture 4" descr="Képtalálat a következ&amp;odblac;re: „District 9 Space ship”"/>
          <p:cNvPicPr>
            <a:picLocks noChangeAspect="1" noChangeArrowheads="1"/>
          </p:cNvPicPr>
          <p:nvPr/>
        </p:nvPicPr>
        <p:blipFill>
          <a:blip r:embed="rId3"/>
          <a:srcRect/>
          <a:stretch>
            <a:fillRect/>
          </a:stretch>
        </p:blipFill>
        <p:spPr bwMode="auto">
          <a:xfrm>
            <a:off x="4591050" y="3071810"/>
            <a:ext cx="4552950" cy="2562226"/>
          </a:xfrm>
          <a:prstGeom prst="rect">
            <a:avLst/>
          </a:prstGeom>
          <a:ln>
            <a:noFill/>
          </a:ln>
          <a:effectLst>
            <a:softEdge rad="112500"/>
          </a:effectLst>
        </p:spPr>
      </p:pic>
      <p:pic>
        <p:nvPicPr>
          <p:cNvPr id="21510" name="Picture 6" descr="Képtalálat a következ&amp;odblac;re: „District 9 Space ship”"/>
          <p:cNvPicPr>
            <a:picLocks noChangeAspect="1" noChangeArrowheads="1"/>
          </p:cNvPicPr>
          <p:nvPr/>
        </p:nvPicPr>
        <p:blipFill>
          <a:blip r:embed="rId4"/>
          <a:srcRect/>
          <a:stretch>
            <a:fillRect/>
          </a:stretch>
        </p:blipFill>
        <p:spPr bwMode="auto">
          <a:xfrm>
            <a:off x="0" y="3933824"/>
            <a:ext cx="4786314" cy="2924176"/>
          </a:xfrm>
          <a:prstGeom prst="rect">
            <a:avLst/>
          </a:prstGeom>
          <a:ln>
            <a:noFill/>
          </a:ln>
          <a:effectLst>
            <a:softEdge rad="112500"/>
          </a:effectLst>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2000"/>
                                        <p:tgtEl>
                                          <p:spTgt spid="21506"/>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21508"/>
                                        </p:tgtEl>
                                        <p:attrNameLst>
                                          <p:attrName>style.visibility</p:attrName>
                                        </p:attrNameLst>
                                      </p:cBhvr>
                                      <p:to>
                                        <p:strVal val="visible"/>
                                      </p:to>
                                    </p:set>
                                    <p:anim calcmode="lin" valueType="num">
                                      <p:cBhvr>
                                        <p:cTn id="12" dur="1000" fill="hold"/>
                                        <p:tgtEl>
                                          <p:spTgt spid="21508"/>
                                        </p:tgtEl>
                                        <p:attrNameLst>
                                          <p:attrName>ppt_x</p:attrName>
                                        </p:attrNameLst>
                                      </p:cBhvr>
                                      <p:tavLst>
                                        <p:tav tm="0">
                                          <p:val>
                                            <p:strVal val="#ppt_x-.2"/>
                                          </p:val>
                                        </p:tav>
                                        <p:tav tm="100000">
                                          <p:val>
                                            <p:strVal val="#ppt_x"/>
                                          </p:val>
                                        </p:tav>
                                      </p:tavLst>
                                    </p:anim>
                                    <p:anim calcmode="lin" valueType="num">
                                      <p:cBhvr>
                                        <p:cTn id="13" dur="1000" fill="hold"/>
                                        <p:tgtEl>
                                          <p:spTgt spid="2150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21508"/>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1510"/>
                                        </p:tgtEl>
                                        <p:attrNameLst>
                                          <p:attrName>style.visibility</p:attrName>
                                        </p:attrNameLst>
                                      </p:cBhvr>
                                      <p:to>
                                        <p:strVal val="visible"/>
                                      </p:to>
                                    </p:set>
                                    <p:animEffect transition="in" filter="randombar(horizontal)">
                                      <p:cBhvr>
                                        <p:cTn id="19"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artalom helye 2"/>
          <p:cNvSpPr>
            <a:spLocks noGrp="1"/>
          </p:cNvSpPr>
          <p:nvPr>
            <p:ph idx="1"/>
          </p:nvPr>
        </p:nvSpPr>
        <p:spPr>
          <a:xfrm>
            <a:off x="457200" y="571480"/>
            <a:ext cx="8229600" cy="5554683"/>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None/>
            </a:pPr>
            <a:r>
              <a:rPr lang="hu-HU" b="1" spc="50" dirty="0" smtClean="0">
                <a:ln w="11430"/>
                <a:solidFill>
                  <a:srgbClr val="FFFF00"/>
                </a:solidFill>
                <a:effectLst>
                  <a:outerShdw blurRad="76200" dist="50800" dir="5400000" algn="tl" rotWithShape="0">
                    <a:srgbClr val="000000">
                      <a:alpha val="65000"/>
                    </a:srgbClr>
                  </a:outerShdw>
                </a:effectLst>
              </a:rPr>
              <a:t>5. USCSS Prometheus</a:t>
            </a:r>
          </a:p>
          <a:p>
            <a:r>
              <a:rPr lang="en-US" b="1" spc="50" dirty="0">
                <a:ln w="11430"/>
                <a:solidFill>
                  <a:srgbClr val="FFFF00"/>
                </a:solidFill>
                <a:effectLst>
                  <a:outerShdw blurRad="76200" dist="50800" dir="5400000" algn="tl" rotWithShape="0">
                    <a:srgbClr val="000000">
                      <a:alpha val="65000"/>
                    </a:srgbClr>
                  </a:outerShdw>
                </a:effectLst>
              </a:rPr>
              <a:t>NX-59650 USCSS Prometheus was a Federation Prometheus star ship that served the Starfleet during the late 24th century. The ship boasted of multi-vector assault mode regenerative shields, holographic projectors on its deck and the title of the fastest ship in Starfleet.</a:t>
            </a:r>
            <a:endParaRPr lang="hu-HU" b="1" spc="50" dirty="0" smtClean="0">
              <a:ln w="11430"/>
              <a:solidFill>
                <a:srgbClr val="FFFF00"/>
              </a:solidFill>
              <a:effectLst>
                <a:outerShdw blurRad="76200" dist="50800" dir="5400000" algn="tl" rotWithShape="0">
                  <a:srgbClr val="000000">
                    <a:alpha val="65000"/>
                  </a:srgbClr>
                </a:outerShdw>
              </a:effectLst>
            </a:endParaRPr>
          </a:p>
          <a:p>
            <a:pPr>
              <a:buNone/>
            </a:pPr>
            <a:endParaRPr lang="hu-H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hu-H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buNone/>
            </a:pPr>
            <a:endParaRPr lang="hu-H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ipe(down)">
                                      <p:cBhvr>
                                        <p:cTn id="1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USCSS Prometheus"/>
          <p:cNvPicPr>
            <a:picLocks noChangeAspect="1" noChangeArrowheads="1"/>
          </p:cNvPicPr>
          <p:nvPr/>
        </p:nvPicPr>
        <p:blipFill>
          <a:blip r:embed="rId2"/>
          <a:srcRect/>
          <a:stretch>
            <a:fillRect/>
          </a:stretch>
        </p:blipFill>
        <p:spPr bwMode="auto">
          <a:xfrm>
            <a:off x="0" y="0"/>
            <a:ext cx="6096000" cy="2914650"/>
          </a:xfrm>
          <a:prstGeom prst="rect">
            <a:avLst/>
          </a:prstGeom>
          <a:ln>
            <a:noFill/>
          </a:ln>
          <a:effectLst>
            <a:softEdge rad="112500"/>
          </a:effectLst>
        </p:spPr>
      </p:pic>
      <p:pic>
        <p:nvPicPr>
          <p:cNvPr id="23556" name="Picture 4" descr="Képtalálat a következ&amp;odblac;re: „USCSS Prometheus”"/>
          <p:cNvPicPr>
            <a:picLocks noChangeAspect="1" noChangeArrowheads="1"/>
          </p:cNvPicPr>
          <p:nvPr/>
        </p:nvPicPr>
        <p:blipFill>
          <a:blip r:embed="rId3"/>
          <a:srcRect/>
          <a:stretch>
            <a:fillRect/>
          </a:stretch>
        </p:blipFill>
        <p:spPr bwMode="auto">
          <a:xfrm>
            <a:off x="4591050" y="2643182"/>
            <a:ext cx="4552950" cy="2276475"/>
          </a:xfrm>
          <a:prstGeom prst="rect">
            <a:avLst/>
          </a:prstGeom>
          <a:ln>
            <a:noFill/>
          </a:ln>
          <a:effectLst>
            <a:softEdge rad="112500"/>
          </a:effectLst>
        </p:spPr>
      </p:pic>
      <p:pic>
        <p:nvPicPr>
          <p:cNvPr id="23558" name="Picture 6" descr="Képtalálat a következ&amp;odblac;re: „USCSS Prometheus”"/>
          <p:cNvPicPr>
            <a:picLocks noChangeAspect="1" noChangeArrowheads="1"/>
          </p:cNvPicPr>
          <p:nvPr/>
        </p:nvPicPr>
        <p:blipFill>
          <a:blip r:embed="rId4" cstate="print"/>
          <a:srcRect/>
          <a:stretch>
            <a:fillRect/>
          </a:stretch>
        </p:blipFill>
        <p:spPr bwMode="auto">
          <a:xfrm>
            <a:off x="0" y="4000504"/>
            <a:ext cx="5213292" cy="2857496"/>
          </a:xfrm>
          <a:prstGeom prst="rect">
            <a:avLst/>
          </a:prstGeom>
          <a:ln>
            <a:noFill/>
          </a:ln>
          <a:effectLst>
            <a:softEdge rad="112500"/>
          </a:effec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Scale>
                                      <p:cBhvr>
                                        <p:cTn id="7" dur="1000" decel="50000" fill="hold">
                                          <p:stCondLst>
                                            <p:cond delay="0"/>
                                          </p:stCondLst>
                                        </p:cTn>
                                        <p:tgtEl>
                                          <p:spTgt spid="2355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23554"/>
                                        </p:tgtEl>
                                        <p:attrNameLst>
                                          <p:attrName>ppt_x</p:attrName>
                                          <p:attrName>ppt_y</p:attrName>
                                        </p:attrNameLst>
                                      </p:cBhvr>
                                    </p:animMotion>
                                    <p:animEffect transition="in" filter="fade">
                                      <p:cBhvr>
                                        <p:cTn id="9" dur="1000"/>
                                        <p:tgtEl>
                                          <p:spTgt spid="23554"/>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iterate type="lt">
                                    <p:tmPct val="5000"/>
                                  </p:iterate>
                                  <p:childTnLst>
                                    <p:set>
                                      <p:cBhvr>
                                        <p:cTn id="13" dur="1" fill="hold">
                                          <p:stCondLst>
                                            <p:cond delay="0"/>
                                          </p:stCondLst>
                                        </p:cTn>
                                        <p:tgtEl>
                                          <p:spTgt spid="23556"/>
                                        </p:tgtEl>
                                        <p:attrNameLst>
                                          <p:attrName>style.visibility</p:attrName>
                                        </p:attrNameLst>
                                      </p:cBhvr>
                                      <p:to>
                                        <p:strVal val="visible"/>
                                      </p:to>
                                    </p:set>
                                    <p:anim calcmode="lin" valueType="num">
                                      <p:cBhvr>
                                        <p:cTn id="14" dur="1000" fill="hold"/>
                                        <p:tgtEl>
                                          <p:spTgt spid="23556"/>
                                        </p:tgtEl>
                                        <p:attrNameLst>
                                          <p:attrName>ppt_w</p:attrName>
                                        </p:attrNameLst>
                                      </p:cBhvr>
                                      <p:tavLst>
                                        <p:tav tm="0">
                                          <p:val>
                                            <p:fltVal val="0"/>
                                          </p:val>
                                        </p:tav>
                                        <p:tav tm="100000">
                                          <p:val>
                                            <p:strVal val="#ppt_w"/>
                                          </p:val>
                                        </p:tav>
                                      </p:tavLst>
                                    </p:anim>
                                    <p:anim calcmode="lin" valueType="num">
                                      <p:cBhvr>
                                        <p:cTn id="15" dur="1000" fill="hold"/>
                                        <p:tgtEl>
                                          <p:spTgt spid="23556"/>
                                        </p:tgtEl>
                                        <p:attrNameLst>
                                          <p:attrName>ppt_h</p:attrName>
                                        </p:attrNameLst>
                                      </p:cBhvr>
                                      <p:tavLst>
                                        <p:tav tm="0">
                                          <p:val>
                                            <p:fltVal val="0"/>
                                          </p:val>
                                        </p:tav>
                                        <p:tav tm="100000">
                                          <p:val>
                                            <p:strVal val="#ppt_h"/>
                                          </p:val>
                                        </p:tav>
                                      </p:tavLst>
                                    </p:anim>
                                    <p:anim calcmode="lin" valueType="num">
                                      <p:cBhvr>
                                        <p:cTn id="16" dur="1000" fill="hold"/>
                                        <p:tgtEl>
                                          <p:spTgt spid="23556"/>
                                        </p:tgtEl>
                                        <p:attrNameLst>
                                          <p:attrName>style.rotation</p:attrName>
                                        </p:attrNameLst>
                                      </p:cBhvr>
                                      <p:tavLst>
                                        <p:tav tm="0">
                                          <p:val>
                                            <p:fltVal val="90"/>
                                          </p:val>
                                        </p:tav>
                                        <p:tav tm="100000">
                                          <p:val>
                                            <p:fltVal val="0"/>
                                          </p:val>
                                        </p:tav>
                                      </p:tavLst>
                                    </p:anim>
                                    <p:animEffect transition="in" filter="fade">
                                      <p:cBhvr>
                                        <p:cTn id="17" dur="1000"/>
                                        <p:tgtEl>
                                          <p:spTgt spid="23556"/>
                                        </p:tgtEl>
                                      </p:cBhvr>
                                    </p:animEffect>
                                  </p:childTnLst>
                                </p:cTn>
                              </p:par>
                            </p:childTnLst>
                          </p:cTn>
                        </p:par>
                      </p:childTnLst>
                    </p:cTn>
                  </p:par>
                  <p:par>
                    <p:cTn id="18" fill="hold">
                      <p:stCondLst>
                        <p:cond delay="indefinite"/>
                      </p:stCondLst>
                      <p:childTnLst>
                        <p:par>
                          <p:cTn id="19" fill="hold">
                            <p:stCondLst>
                              <p:cond delay="0"/>
                            </p:stCondLst>
                            <p:childTnLst>
                              <p:par>
                                <p:cTn id="20" presetID="43" presetClass="entr" presetSubtype="0" fill="hold" nodeType="clickEffect">
                                  <p:stCondLst>
                                    <p:cond delay="0"/>
                                  </p:stCondLst>
                                  <p:childTnLst>
                                    <p:set>
                                      <p:cBhvr>
                                        <p:cTn id="21" dur="1" fill="hold">
                                          <p:stCondLst>
                                            <p:cond delay="0"/>
                                          </p:stCondLst>
                                        </p:cTn>
                                        <p:tgtEl>
                                          <p:spTgt spid="23558"/>
                                        </p:tgtEl>
                                        <p:attrNameLst>
                                          <p:attrName>style.visibility</p:attrName>
                                        </p:attrNameLst>
                                      </p:cBhvr>
                                      <p:to>
                                        <p:strVal val="visible"/>
                                      </p:to>
                                    </p:set>
                                    <p:animEffect transition="in" filter="fade">
                                      <p:cBhvr>
                                        <p:cTn id="22" dur="100"/>
                                        <p:tgtEl>
                                          <p:spTgt spid="23558"/>
                                        </p:tgtEl>
                                      </p:cBhvr>
                                    </p:animEffect>
                                    <p:anim calcmode="lin" valueType="num">
                                      <p:cBhvr>
                                        <p:cTn id="23" dur="400" fill="hold"/>
                                        <p:tgtEl>
                                          <p:spTgt spid="23558"/>
                                        </p:tgtEl>
                                        <p:attrNameLst>
                                          <p:attrName>ppt_x</p:attrName>
                                        </p:attrNameLst>
                                      </p:cBhvr>
                                      <p:tavLst>
                                        <p:tav tm="0">
                                          <p:val>
                                            <p:strVal val="#ppt_x"/>
                                          </p:val>
                                        </p:tav>
                                        <p:tav tm="100000">
                                          <p:val>
                                            <p:strVal val="#ppt_x"/>
                                          </p:val>
                                        </p:tav>
                                      </p:tavLst>
                                    </p:anim>
                                    <p:anim calcmode="lin" valueType="num">
                                      <p:cBhvr>
                                        <p:cTn id="24" dur="400" fill="hold"/>
                                        <p:tgtEl>
                                          <p:spTgt spid="23558"/>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2355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2355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Képtalálat a következ&amp;odblac;re: „funny thank you memes”"/>
          <p:cNvPicPr>
            <a:picLocks noChangeAspect="1" noChangeArrowheads="1"/>
          </p:cNvPicPr>
          <p:nvPr/>
        </p:nvPicPr>
        <p:blipFill>
          <a:blip r:embed="rId2"/>
          <a:srcRect/>
          <a:stretch>
            <a:fillRect/>
          </a:stretch>
        </p:blipFill>
        <p:spPr bwMode="auto">
          <a:xfrm>
            <a:off x="2143108" y="3571876"/>
            <a:ext cx="4552950" cy="2686051"/>
          </a:xfrm>
          <a:prstGeom prst="rect">
            <a:avLst/>
          </a:prstGeom>
          <a:ln>
            <a:noFill/>
          </a:ln>
          <a:effectLst>
            <a:outerShdw blurRad="292100" dist="139700" dir="2700000" algn="tl" rotWithShape="0">
              <a:srgbClr val="333333">
                <a:alpha val="65000"/>
              </a:srgbClr>
            </a:outerShdw>
          </a:effectLst>
        </p:spPr>
      </p:pic>
      <p:sp>
        <p:nvSpPr>
          <p:cNvPr id="7" name="Cím 6"/>
          <p:cNvSpPr>
            <a:spLocks noGrp="1"/>
          </p:cNvSpPr>
          <p:nvPr>
            <p:ph type="title"/>
          </p:nvPr>
        </p:nvSpPr>
        <p:spPr>
          <a:xfrm>
            <a:off x="457200" y="274638"/>
            <a:ext cx="8229600" cy="2797172"/>
          </a:xfrm>
        </p:spPr>
        <p:txBody>
          <a:bodyPr/>
          <a:lstStyle/>
          <a:p>
            <a:r>
              <a:rPr lang="hu-H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Thank</a:t>
            </a:r>
            <a:r>
              <a:rPr lang="hu-H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hu-H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you</a:t>
            </a:r>
            <a:r>
              <a:rPr lang="hu-H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hu-H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for</a:t>
            </a:r>
            <a:r>
              <a:rPr lang="hu-H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hu-H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your</a:t>
            </a:r>
            <a:r>
              <a:rPr lang="hu-H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hu-H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attention</a:t>
            </a:r>
            <a:r>
              <a:rPr lang="hu-H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endParaRPr lang="hu-HU"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6626"/>
                                        </p:tgtEl>
                                        <p:attrNameLst>
                                          <p:attrName>style.visibility</p:attrName>
                                        </p:attrNameLst>
                                      </p:cBhvr>
                                      <p:to>
                                        <p:strVal val="visible"/>
                                      </p:to>
                                    </p:set>
                                    <p:animEffect transition="in" filter="randombar(horizontal)">
                                      <p:cBhvr>
                                        <p:cTn id="15"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r>
              <a:rPr lang="hu-HU"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fornian FB" pitchFamily="18" charset="0"/>
              </a:rPr>
              <a:t>About</a:t>
            </a:r>
            <a:r>
              <a:rPr lang="hu-HU"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fornian FB" pitchFamily="18" charset="0"/>
              </a:rPr>
              <a:t> </a:t>
            </a:r>
            <a:r>
              <a:rPr lang="hu-HU"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fornian FB" pitchFamily="18" charset="0"/>
              </a:rPr>
              <a:t>the</a:t>
            </a:r>
            <a:r>
              <a:rPr lang="hu-HU" sz="5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fornian FB" pitchFamily="18" charset="0"/>
              </a:rPr>
              <a:t> </a:t>
            </a:r>
            <a:r>
              <a:rPr lang="hu-HU" sz="5400" b="1" dirty="0" err="1"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fornian FB" pitchFamily="18" charset="0"/>
              </a:rPr>
              <a:t>spaceships</a:t>
            </a:r>
            <a:endParaRPr lang="hu-HU" sz="5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Californian FB" pitchFamily="18" charset="0"/>
            </a:endParaRPr>
          </a:p>
        </p:txBody>
      </p:sp>
      <p:sp>
        <p:nvSpPr>
          <p:cNvPr id="3" name="Tartalom helye 2"/>
          <p:cNvSpPr>
            <a:spLocks noGrp="1"/>
          </p:cNvSpPr>
          <p:nvPr>
            <p:ph idx="1"/>
          </p:nvPr>
        </p:nvSpPr>
        <p:spPr/>
        <p:txBody>
          <a:bodyPr>
            <a:normAutofit/>
          </a:bodyPr>
          <a:lstStyle/>
          <a:p>
            <a:r>
              <a:rPr lang="en-US"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We have always been fascinated with interstellar travel at light speeds. This fascination has spawned a host of engineering fantasy marvels called star ships reflecting the increasing desire to explore the unknown. </a:t>
            </a:r>
            <a:endParaRPr lang="hu-HU"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heckerboard(across)">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hu-H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Famous</a:t>
            </a:r>
            <a:r>
              <a:rPr lang="hu-H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hu-H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spaceships</a:t>
            </a:r>
            <a:endParaRPr lang="hu-H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Tartalom helye 2"/>
          <p:cNvSpPr>
            <a:spLocks noGrp="1"/>
          </p:cNvSpPr>
          <p:nvPr>
            <p:ph idx="1"/>
          </p:nvPr>
        </p:nvSpPr>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buNone/>
            </a:pPr>
            <a:r>
              <a:rPr lang="hu-H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1. Millennium Falcon</a:t>
            </a:r>
          </a:p>
          <a:p>
            <a:pPr>
              <a:buNone/>
            </a:pPr>
            <a:r>
              <a:rPr lang="en-US" sz="2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Captained by smuggler Han Solo, the Millennium Falcon was a highly modified light star ship popular because of its hamburger-inspired design. In the movie Star Wars, the sound it produced as it traveled through hyper space came from two tracks of the engine noise of its McDonnell Douglas DC-9. This star ship had concealed scanner-proof smuggling compartments as well as military-class weaponry.</a:t>
            </a:r>
            <a:endParaRPr lang="hu-HU" sz="2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800" decel="100000"/>
                                        <p:tgtEl>
                                          <p:spTgt spid="3">
                                            <p:txEl>
                                              <p:pRg st="0" end="0"/>
                                            </p:txEl>
                                          </p:spTgt>
                                        </p:tgtEl>
                                      </p:cBhvr>
                                    </p:animEffect>
                                    <p:anim calcmode="lin" valueType="num">
                                      <p:cBhvr>
                                        <p:cTn id="15"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par>
                                <p:cTn id="20" presetID="30" presetClass="entr" presetSubtype="0" fill="hold" nodeType="with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800" decel="100000"/>
                                        <p:tgtEl>
                                          <p:spTgt spid="3">
                                            <p:txEl>
                                              <p:pRg st="1" end="1"/>
                                            </p:txEl>
                                          </p:spTgt>
                                        </p:tgtEl>
                                      </p:cBhvr>
                                    </p:animEffect>
                                    <p:anim calcmode="lin" valueType="num">
                                      <p:cBhvr>
                                        <p:cTn id="23"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24"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5"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llennium Falcon"/>
          <p:cNvPicPr>
            <a:picLocks noChangeAspect="1" noChangeArrowheads="1"/>
          </p:cNvPicPr>
          <p:nvPr/>
        </p:nvPicPr>
        <p:blipFill>
          <a:blip r:embed="rId2"/>
          <a:srcRect/>
          <a:stretch>
            <a:fillRect/>
          </a:stretch>
        </p:blipFill>
        <p:spPr bwMode="auto">
          <a:xfrm>
            <a:off x="0" y="0"/>
            <a:ext cx="6096000" cy="3429001"/>
          </a:xfrm>
          <a:prstGeom prst="rect">
            <a:avLst/>
          </a:prstGeom>
          <a:ln>
            <a:noFill/>
          </a:ln>
          <a:effectLst>
            <a:softEdge rad="112500"/>
          </a:effectLst>
        </p:spPr>
      </p:pic>
      <p:pic>
        <p:nvPicPr>
          <p:cNvPr id="1028" name="Picture 4" descr="Képtalálat a következ&amp;odblac;re: „millennium falcon light speed”"/>
          <p:cNvPicPr>
            <a:picLocks noChangeAspect="1" noChangeArrowheads="1"/>
          </p:cNvPicPr>
          <p:nvPr/>
        </p:nvPicPr>
        <p:blipFill>
          <a:blip r:embed="rId3" cstate="print"/>
          <a:srcRect/>
          <a:stretch>
            <a:fillRect/>
          </a:stretch>
        </p:blipFill>
        <p:spPr bwMode="auto">
          <a:xfrm>
            <a:off x="4591050" y="3214686"/>
            <a:ext cx="4552950" cy="1933576"/>
          </a:xfrm>
          <a:prstGeom prst="rect">
            <a:avLst/>
          </a:prstGeom>
          <a:ln>
            <a:noFill/>
          </a:ln>
          <a:effectLst>
            <a:softEdge rad="112500"/>
          </a:effectLst>
        </p:spPr>
      </p:pic>
      <p:pic>
        <p:nvPicPr>
          <p:cNvPr id="1030" name="Picture 6" descr="Képtalálat a következ&amp;odblac;re: „Millennium Falcon”"/>
          <p:cNvPicPr>
            <a:picLocks noChangeAspect="1" noChangeArrowheads="1"/>
          </p:cNvPicPr>
          <p:nvPr/>
        </p:nvPicPr>
        <p:blipFill>
          <a:blip r:embed="rId4" cstate="print"/>
          <a:srcRect/>
          <a:stretch>
            <a:fillRect/>
          </a:stretch>
        </p:blipFill>
        <p:spPr bwMode="auto">
          <a:xfrm>
            <a:off x="0" y="4295774"/>
            <a:ext cx="5072066" cy="2562226"/>
          </a:xfrm>
          <a:prstGeom prst="rect">
            <a:avLst/>
          </a:prstGeom>
          <a:ln>
            <a:noFill/>
          </a:ln>
          <a:effectLst>
            <a:softEdge rad="112500"/>
          </a:effec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5" presetClass="entr" presetSubtype="0" fill="hold" nodeType="clickEffect">
                                  <p:stCondLst>
                                    <p:cond delay="0"/>
                                  </p:stCondLst>
                                  <p:childTnLst>
                                    <p:set>
                                      <p:cBhvr>
                                        <p:cTn id="13" dur="1" fill="hold">
                                          <p:stCondLst>
                                            <p:cond delay="0"/>
                                          </p:stCondLst>
                                        </p:cTn>
                                        <p:tgtEl>
                                          <p:spTgt spid="1028"/>
                                        </p:tgtEl>
                                        <p:attrNameLst>
                                          <p:attrName>style.visibility</p:attrName>
                                        </p:attrNameLst>
                                      </p:cBhvr>
                                      <p:to>
                                        <p:strVal val="visible"/>
                                      </p:to>
                                    </p:set>
                                    <p:anim calcmode="lin" valueType="num">
                                      <p:cBhvr>
                                        <p:cTn id="14" dur="500" decel="50000" fill="hold">
                                          <p:stCondLst>
                                            <p:cond delay="0"/>
                                          </p:stCondLst>
                                        </p:cTn>
                                        <p:tgtEl>
                                          <p:spTgt spid="1028"/>
                                        </p:tgtEl>
                                        <p:attrNameLst>
                                          <p:attrName>style.rotation</p:attrName>
                                        </p:attrNameLst>
                                      </p:cBhvr>
                                      <p:tavLst>
                                        <p:tav tm="0">
                                          <p:val>
                                            <p:fltVal val="-90"/>
                                          </p:val>
                                        </p:tav>
                                        <p:tav tm="100000">
                                          <p:val>
                                            <p:fltVal val="0"/>
                                          </p:val>
                                        </p:tav>
                                      </p:tavLst>
                                    </p:anim>
                                    <p:anim calcmode="lin" valueType="num">
                                      <p:cBhvr>
                                        <p:cTn id="15" dur="500" decel="50000" fill="hold">
                                          <p:stCondLst>
                                            <p:cond delay="0"/>
                                          </p:stCondLst>
                                        </p:cTn>
                                        <p:tgtEl>
                                          <p:spTgt spid="1028"/>
                                        </p:tgtEl>
                                        <p:attrNameLst>
                                          <p:attrName>ppt_w</p:attrName>
                                        </p:attrNameLst>
                                      </p:cBhvr>
                                      <p:tavLst>
                                        <p:tav tm="0">
                                          <p:val>
                                            <p:strVal val="#ppt_w"/>
                                          </p:val>
                                        </p:tav>
                                        <p:tav tm="100000">
                                          <p:val>
                                            <p:strVal val="#ppt_w*.05"/>
                                          </p:val>
                                        </p:tav>
                                      </p:tavLst>
                                    </p:anim>
                                    <p:anim calcmode="lin" valueType="num">
                                      <p:cBhvr>
                                        <p:cTn id="16" dur="500" accel="50000" fill="hold">
                                          <p:stCondLst>
                                            <p:cond delay="500"/>
                                          </p:stCondLst>
                                        </p:cTn>
                                        <p:tgtEl>
                                          <p:spTgt spid="1028"/>
                                        </p:tgtEl>
                                        <p:attrNameLst>
                                          <p:attrName>ppt_w</p:attrName>
                                        </p:attrNameLst>
                                      </p:cBhvr>
                                      <p:tavLst>
                                        <p:tav tm="0">
                                          <p:val>
                                            <p:strVal val="#ppt_w*.05"/>
                                          </p:val>
                                        </p:tav>
                                        <p:tav tm="100000">
                                          <p:val>
                                            <p:strVal val="#ppt_w"/>
                                          </p:val>
                                        </p:tav>
                                      </p:tavLst>
                                    </p:anim>
                                    <p:anim calcmode="lin" valueType="num">
                                      <p:cBhvr>
                                        <p:cTn id="17" dur="1000" fill="hold"/>
                                        <p:tgtEl>
                                          <p:spTgt spid="1028"/>
                                        </p:tgtEl>
                                        <p:attrNameLst>
                                          <p:attrName>ppt_h</p:attrName>
                                        </p:attrNameLst>
                                      </p:cBhvr>
                                      <p:tavLst>
                                        <p:tav tm="0">
                                          <p:val>
                                            <p:strVal val="#ppt_h"/>
                                          </p:val>
                                        </p:tav>
                                        <p:tav tm="100000">
                                          <p:val>
                                            <p:strVal val="#ppt_h"/>
                                          </p:val>
                                        </p:tav>
                                      </p:tavLst>
                                    </p:anim>
                                    <p:anim calcmode="lin" valueType="num">
                                      <p:cBhvr>
                                        <p:cTn id="18" dur="500" decel="50000" fill="hold">
                                          <p:stCondLst>
                                            <p:cond delay="0"/>
                                          </p:stCondLst>
                                        </p:cTn>
                                        <p:tgtEl>
                                          <p:spTgt spid="1028"/>
                                        </p:tgtEl>
                                        <p:attrNameLst>
                                          <p:attrName>ppt_x</p:attrName>
                                        </p:attrNameLst>
                                      </p:cBhvr>
                                      <p:tavLst>
                                        <p:tav tm="0">
                                          <p:val>
                                            <p:strVal val="#ppt_x+.4"/>
                                          </p:val>
                                        </p:tav>
                                        <p:tav tm="100000">
                                          <p:val>
                                            <p:strVal val="#ppt_x"/>
                                          </p:val>
                                        </p:tav>
                                      </p:tavLst>
                                    </p:anim>
                                    <p:anim calcmode="lin" valueType="num">
                                      <p:cBhvr>
                                        <p:cTn id="19" dur="500" decel="50000" fill="hold">
                                          <p:stCondLst>
                                            <p:cond delay="0"/>
                                          </p:stCondLst>
                                        </p:cTn>
                                        <p:tgtEl>
                                          <p:spTgt spid="1028"/>
                                        </p:tgtEl>
                                        <p:attrNameLst>
                                          <p:attrName>ppt_y</p:attrName>
                                        </p:attrNameLst>
                                      </p:cBhvr>
                                      <p:tavLst>
                                        <p:tav tm="0">
                                          <p:val>
                                            <p:strVal val="#ppt_y-.2"/>
                                          </p:val>
                                        </p:tav>
                                        <p:tav tm="100000">
                                          <p:val>
                                            <p:strVal val="#ppt_y+.1"/>
                                          </p:val>
                                        </p:tav>
                                      </p:tavLst>
                                    </p:anim>
                                    <p:anim calcmode="lin" valueType="num">
                                      <p:cBhvr>
                                        <p:cTn id="20" dur="500" accel="50000" fill="hold">
                                          <p:stCondLst>
                                            <p:cond delay="500"/>
                                          </p:stCondLst>
                                        </p:cTn>
                                        <p:tgtEl>
                                          <p:spTgt spid="1028"/>
                                        </p:tgtEl>
                                        <p:attrNameLst>
                                          <p:attrName>ppt_y</p:attrName>
                                        </p:attrNameLst>
                                      </p:cBhvr>
                                      <p:tavLst>
                                        <p:tav tm="0">
                                          <p:val>
                                            <p:strVal val="#ppt_y+.1"/>
                                          </p:val>
                                        </p:tav>
                                        <p:tav tm="100000">
                                          <p:val>
                                            <p:strVal val="#ppt_y"/>
                                          </p:val>
                                        </p:tav>
                                      </p:tavLst>
                                    </p:anim>
                                    <p:animEffect transition="in" filter="fade">
                                      <p:cBhvr>
                                        <p:cTn id="21" dur="1000" decel="50000">
                                          <p:stCondLst>
                                            <p:cond delay="0"/>
                                          </p:stCondLst>
                                        </p:cTn>
                                        <p:tgtEl>
                                          <p:spTgt spid="1028"/>
                                        </p:tgtEl>
                                      </p:cBhvr>
                                    </p:animEffect>
                                  </p:childTnLst>
                                </p:cTn>
                              </p:par>
                            </p:childTnLst>
                          </p:cTn>
                        </p:par>
                      </p:childTnLst>
                    </p:cTn>
                  </p:par>
                  <p:par>
                    <p:cTn id="22" fill="hold">
                      <p:stCondLst>
                        <p:cond delay="indefinite"/>
                      </p:stCondLst>
                      <p:childTnLst>
                        <p:par>
                          <p:cTn id="23" fill="hold">
                            <p:stCondLst>
                              <p:cond delay="0"/>
                            </p:stCondLst>
                            <p:childTnLst>
                              <p:par>
                                <p:cTn id="24" presetID="51" presetClass="entr" presetSubtype="0" fill="hold" nodeType="clickEffect">
                                  <p:stCondLst>
                                    <p:cond delay="0"/>
                                  </p:stCondLst>
                                  <p:childTnLst>
                                    <p:set>
                                      <p:cBhvr>
                                        <p:cTn id="25" dur="1" fill="hold">
                                          <p:stCondLst>
                                            <p:cond delay="0"/>
                                          </p:stCondLst>
                                        </p:cTn>
                                        <p:tgtEl>
                                          <p:spTgt spid="1030"/>
                                        </p:tgtEl>
                                        <p:attrNameLst>
                                          <p:attrName>style.visibility</p:attrName>
                                        </p:attrNameLst>
                                      </p:cBhvr>
                                      <p:to>
                                        <p:strVal val="visible"/>
                                      </p:to>
                                    </p:set>
                                    <p:animEffect transition="in" filter="fade">
                                      <p:cBhvr>
                                        <p:cTn id="26" dur="770" decel="100000"/>
                                        <p:tgtEl>
                                          <p:spTgt spid="1030"/>
                                        </p:tgtEl>
                                      </p:cBhvr>
                                    </p:animEffect>
                                    <p:animScale>
                                      <p:cBhvr>
                                        <p:cTn id="27" dur="770" decel="100000"/>
                                        <p:tgtEl>
                                          <p:spTgt spid="1030"/>
                                        </p:tgtEl>
                                      </p:cBhvr>
                                      <p:from x="10000" y="10000"/>
                                      <p:to x="200000" y="450000"/>
                                    </p:animScale>
                                    <p:animScale>
                                      <p:cBhvr>
                                        <p:cTn id="28" dur="1230" accel="100000" fill="hold">
                                          <p:stCondLst>
                                            <p:cond delay="770"/>
                                          </p:stCondLst>
                                        </p:cTn>
                                        <p:tgtEl>
                                          <p:spTgt spid="1030"/>
                                        </p:tgtEl>
                                      </p:cBhvr>
                                      <p:from x="200000" y="450000"/>
                                      <p:to x="100000" y="100000"/>
                                    </p:animScale>
                                    <p:set>
                                      <p:cBhvr>
                                        <p:cTn id="29" dur="770" fill="hold"/>
                                        <p:tgtEl>
                                          <p:spTgt spid="1030"/>
                                        </p:tgtEl>
                                        <p:attrNameLst>
                                          <p:attrName>ppt_x</p:attrName>
                                        </p:attrNameLst>
                                      </p:cBhvr>
                                      <p:to>
                                        <p:strVal val="(0.5)"/>
                                      </p:to>
                                    </p:set>
                                    <p:anim from="(0.5)" to="(#ppt_x)" calcmode="lin" valueType="num">
                                      <p:cBhvr>
                                        <p:cTn id="30" dur="1230" accel="100000" fill="hold">
                                          <p:stCondLst>
                                            <p:cond delay="770"/>
                                          </p:stCondLst>
                                        </p:cTn>
                                        <p:tgtEl>
                                          <p:spTgt spid="1030"/>
                                        </p:tgtEl>
                                        <p:attrNameLst>
                                          <p:attrName>ppt_x</p:attrName>
                                        </p:attrNameLst>
                                      </p:cBhvr>
                                    </p:anim>
                                    <p:set>
                                      <p:cBhvr>
                                        <p:cTn id="31" dur="770" fill="hold"/>
                                        <p:tgtEl>
                                          <p:spTgt spid="1030"/>
                                        </p:tgtEl>
                                        <p:attrNameLst>
                                          <p:attrName>ppt_y</p:attrName>
                                        </p:attrNameLst>
                                      </p:cBhvr>
                                      <p:to>
                                        <p:strVal val="(#ppt_y+0.4)"/>
                                      </p:to>
                                    </p:set>
                                    <p:anim from="(#ppt_y+0.4)" to="(#ppt_y)" calcmode="lin" valueType="num">
                                      <p:cBhvr>
                                        <p:cTn id="32" dur="1230" accel="100000" fill="hold">
                                          <p:stCondLst>
                                            <p:cond delay="770"/>
                                          </p:stCondLst>
                                        </p:cTn>
                                        <p:tgtEl>
                                          <p:spTgt spid="1030"/>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ím 3"/>
          <p:cNvSpPr>
            <a:spLocks noGrp="1"/>
          </p:cNvSpPr>
          <p:nvPr>
            <p:ph idx="1"/>
          </p:nvPr>
        </p:nvSpPr>
        <p:spPr>
          <a:xfrm>
            <a:off x="457200" y="428625"/>
            <a:ext cx="8229600" cy="5697538"/>
          </a:xfrm>
        </p:spPr>
        <p:txBody>
          <a:bodyPr>
            <a:scene3d>
              <a:camera prst="orthographicFront"/>
              <a:lightRig rig="glow" dir="tl">
                <a:rot lat="0" lon="0" rev="5400000"/>
              </a:lightRig>
            </a:scene3d>
            <a:sp3d contourW="12700">
              <a:bevelT w="25400" h="25400"/>
              <a:contourClr>
                <a:schemeClr val="accent6">
                  <a:shade val="73000"/>
                </a:schemeClr>
              </a:contourClr>
            </a:sp3d>
          </a:bodyPr>
          <a:lstStyle/>
          <a:p>
            <a:pPr>
              <a:buNone/>
            </a:pPr>
            <a:r>
              <a:rPr lang="hu-H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2. Andromeda </a:t>
            </a:r>
            <a:r>
              <a:rPr lang="hu-HU" b="1" dirty="0" err="1"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Ascendant</a:t>
            </a:r>
            <a:endParaRPr lang="hu-H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endParaRPr lang="hu-HU"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a:p>
            <a:r>
              <a:rPr lang="en-US"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The </a:t>
            </a: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Andromeda Ascendant came into being in the Newport News Orbital Shipyards in 9768. It was the tenth star ship under the Glorious Heritage class and was captained by Dylan Hunt. This space craft had an artificial intelligence and appeared as avatar </a:t>
            </a:r>
            <a:r>
              <a:rPr lang="en-US" b="1" dirty="0" err="1">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Rommie</a:t>
            </a:r>
            <a:r>
              <a:rPr lang="en-US"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 a three-dimensional holographic projection and as a two-dimensional monitor.</a:t>
            </a:r>
            <a:endParaRPr lang="hu-HU"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5">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5">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 calcmode="lin" valueType="num">
                                      <p:cBhvr>
                                        <p:cTn id="16" dur="500" decel="50000" fill="hold">
                                          <p:stCondLst>
                                            <p:cond delay="0"/>
                                          </p:stCondLst>
                                        </p:cTn>
                                        <p:tgtEl>
                                          <p:spTgt spid="5">
                                            <p:txEl>
                                              <p:pRg st="2" end="2"/>
                                            </p:txEl>
                                          </p:spTgt>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5">
                                            <p:txEl>
                                              <p:pRg st="2" end="2"/>
                                            </p:txEl>
                                          </p:spTgt>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5">
                                            <p:txEl>
                                              <p:pRg st="2" end="2"/>
                                            </p:txEl>
                                          </p:spTgt>
                                        </p:tgtEl>
                                        <p:attrNameLst>
                                          <p:attrName>ppt_w</p:attrName>
                                        </p:attrNameLst>
                                      </p:cBhvr>
                                      <p:tavLst>
                                        <p:tav tm="0">
                                          <p:val>
                                            <p:strVal val="#ppt_w*.05"/>
                                          </p:val>
                                        </p:tav>
                                        <p:tav tm="100000">
                                          <p:val>
                                            <p:strVal val="#ppt_w"/>
                                          </p:val>
                                        </p:tav>
                                      </p:tavLst>
                                    </p:anim>
                                    <p:anim calcmode="lin" valueType="num">
                                      <p:cBhvr>
                                        <p:cTn id="19" dur="1000" fill="hold"/>
                                        <p:tgtEl>
                                          <p:spTgt spid="5">
                                            <p:txEl>
                                              <p:pRg st="2" end="2"/>
                                            </p:txEl>
                                          </p:spTgt>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5">
                                            <p:txEl>
                                              <p:pRg st="2" end="2"/>
                                            </p:txEl>
                                          </p:spTgt>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5">
                                            <p:txEl>
                                              <p:pRg st="2" end="2"/>
                                            </p:txEl>
                                          </p:spTgt>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5">
                                            <p:txEl>
                                              <p:pRg st="2" end="2"/>
                                            </p:txEl>
                                          </p:spTgt>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Képtalálat a következ&amp;odblac;re: „Andromeda Ascendant”"/>
          <p:cNvPicPr>
            <a:picLocks noChangeAspect="1" noChangeArrowheads="1"/>
          </p:cNvPicPr>
          <p:nvPr/>
        </p:nvPicPr>
        <p:blipFill>
          <a:blip r:embed="rId2"/>
          <a:srcRect/>
          <a:stretch>
            <a:fillRect/>
          </a:stretch>
        </p:blipFill>
        <p:spPr bwMode="auto">
          <a:xfrm>
            <a:off x="0" y="0"/>
            <a:ext cx="5917189" cy="3429000"/>
          </a:xfrm>
          <a:prstGeom prst="rect">
            <a:avLst/>
          </a:prstGeom>
          <a:ln>
            <a:noFill/>
          </a:ln>
          <a:effectLst>
            <a:softEdge rad="112500"/>
          </a:effectLst>
        </p:spPr>
      </p:pic>
      <p:pic>
        <p:nvPicPr>
          <p:cNvPr id="17412" name="Picture 4" descr="Képtalálat a következ&amp;odblac;re: „Andromeda Ascendant light speed”"/>
          <p:cNvPicPr>
            <a:picLocks noChangeAspect="1" noChangeArrowheads="1"/>
          </p:cNvPicPr>
          <p:nvPr/>
        </p:nvPicPr>
        <p:blipFill>
          <a:blip r:embed="rId3"/>
          <a:srcRect/>
          <a:stretch>
            <a:fillRect/>
          </a:stretch>
        </p:blipFill>
        <p:spPr bwMode="auto">
          <a:xfrm>
            <a:off x="4591050" y="3143248"/>
            <a:ext cx="4552950" cy="2505076"/>
          </a:xfrm>
          <a:prstGeom prst="rect">
            <a:avLst/>
          </a:prstGeom>
          <a:ln>
            <a:noFill/>
          </a:ln>
          <a:effectLst>
            <a:softEdge rad="112500"/>
          </a:effectLst>
        </p:spPr>
      </p:pic>
      <p:pic>
        <p:nvPicPr>
          <p:cNvPr id="17414" name="Picture 6" descr="Képtalálat a következ&amp;odblac;re: „Andromeda Ascendant”"/>
          <p:cNvPicPr>
            <a:picLocks noChangeAspect="1" noChangeArrowheads="1"/>
          </p:cNvPicPr>
          <p:nvPr/>
        </p:nvPicPr>
        <p:blipFill>
          <a:blip r:embed="rId4" cstate="print"/>
          <a:srcRect/>
          <a:stretch>
            <a:fillRect/>
          </a:stretch>
        </p:blipFill>
        <p:spPr bwMode="auto">
          <a:xfrm>
            <a:off x="0" y="4214818"/>
            <a:ext cx="4786314" cy="2643182"/>
          </a:xfrm>
          <a:prstGeom prst="rect">
            <a:avLst/>
          </a:prstGeom>
          <a:ln>
            <a:noFill/>
          </a:ln>
          <a:effectLst>
            <a:softEdge rad="112500"/>
          </a:effectLst>
        </p:spPr>
      </p:pic>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17410"/>
                                        </p:tgtEl>
                                        <p:attrNameLst>
                                          <p:attrName>style.visibility</p:attrName>
                                        </p:attrNameLst>
                                      </p:cBhvr>
                                      <p:to>
                                        <p:strVal val="visible"/>
                                      </p:to>
                                    </p:set>
                                    <p:anim to="" calcmode="lin" valueType="num">
                                      <p:cBhvr>
                                        <p:cTn id="7" dur="1" fill="hold"/>
                                        <p:tgtEl>
                                          <p:spTgt spid="1741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17412"/>
                                        </p:tgtEl>
                                        <p:attrNameLst>
                                          <p:attrName>style.visibility</p:attrName>
                                        </p:attrNameLst>
                                      </p:cBhvr>
                                      <p:to>
                                        <p:strVal val="visible"/>
                                      </p:to>
                                    </p:set>
                                    <p:anim calcmode="lin" valueType="num">
                                      <p:cBhvr>
                                        <p:cTn id="12" dur="1000" fill="hold"/>
                                        <p:tgtEl>
                                          <p:spTgt spid="17412"/>
                                        </p:tgtEl>
                                        <p:attrNameLst>
                                          <p:attrName>ppt_w</p:attrName>
                                        </p:attrNameLst>
                                      </p:cBhvr>
                                      <p:tavLst>
                                        <p:tav tm="0">
                                          <p:val>
                                            <p:strVal val="#ppt_w*0.70"/>
                                          </p:val>
                                        </p:tav>
                                        <p:tav tm="100000">
                                          <p:val>
                                            <p:strVal val="#ppt_w"/>
                                          </p:val>
                                        </p:tav>
                                      </p:tavLst>
                                    </p:anim>
                                    <p:anim calcmode="lin" valueType="num">
                                      <p:cBhvr>
                                        <p:cTn id="13" dur="1000" fill="hold"/>
                                        <p:tgtEl>
                                          <p:spTgt spid="17412"/>
                                        </p:tgtEl>
                                        <p:attrNameLst>
                                          <p:attrName>ppt_h</p:attrName>
                                        </p:attrNameLst>
                                      </p:cBhvr>
                                      <p:tavLst>
                                        <p:tav tm="0">
                                          <p:val>
                                            <p:strVal val="#ppt_h"/>
                                          </p:val>
                                        </p:tav>
                                        <p:tav tm="100000">
                                          <p:val>
                                            <p:strVal val="#ppt_h"/>
                                          </p:val>
                                        </p:tav>
                                      </p:tavLst>
                                    </p:anim>
                                    <p:animEffect transition="in" filter="fade">
                                      <p:cBhvr>
                                        <p:cTn id="14" dur="1000"/>
                                        <p:tgtEl>
                                          <p:spTgt spid="17412"/>
                                        </p:tgtEl>
                                      </p:cBhvr>
                                    </p:animEffect>
                                  </p:childTnLst>
                                </p:cTn>
                              </p:par>
                            </p:childTnLst>
                          </p:cTn>
                        </p:par>
                      </p:childTnLst>
                    </p:cTn>
                  </p:par>
                  <p:par>
                    <p:cTn id="15" fill="hold">
                      <p:stCondLst>
                        <p:cond delay="indefinite"/>
                      </p:stCondLst>
                      <p:childTnLst>
                        <p:par>
                          <p:cTn id="16" fill="hold">
                            <p:stCondLst>
                              <p:cond delay="0"/>
                            </p:stCondLst>
                            <p:childTnLst>
                              <p:par>
                                <p:cTn id="17" presetID="49" presetClass="entr" presetSubtype="0" decel="100000" fill="hold" nodeType="clickEffect">
                                  <p:stCondLst>
                                    <p:cond delay="0"/>
                                  </p:stCondLst>
                                  <p:childTnLst>
                                    <p:set>
                                      <p:cBhvr>
                                        <p:cTn id="18" dur="1" fill="hold">
                                          <p:stCondLst>
                                            <p:cond delay="0"/>
                                          </p:stCondLst>
                                        </p:cTn>
                                        <p:tgtEl>
                                          <p:spTgt spid="17414"/>
                                        </p:tgtEl>
                                        <p:attrNameLst>
                                          <p:attrName>style.visibility</p:attrName>
                                        </p:attrNameLst>
                                      </p:cBhvr>
                                      <p:to>
                                        <p:strVal val="visible"/>
                                      </p:to>
                                    </p:set>
                                    <p:anim calcmode="lin" valueType="num">
                                      <p:cBhvr>
                                        <p:cTn id="19" dur="500" fill="hold"/>
                                        <p:tgtEl>
                                          <p:spTgt spid="17414"/>
                                        </p:tgtEl>
                                        <p:attrNameLst>
                                          <p:attrName>ppt_w</p:attrName>
                                        </p:attrNameLst>
                                      </p:cBhvr>
                                      <p:tavLst>
                                        <p:tav tm="0">
                                          <p:val>
                                            <p:fltVal val="0"/>
                                          </p:val>
                                        </p:tav>
                                        <p:tav tm="100000">
                                          <p:val>
                                            <p:strVal val="#ppt_w"/>
                                          </p:val>
                                        </p:tav>
                                      </p:tavLst>
                                    </p:anim>
                                    <p:anim calcmode="lin" valueType="num">
                                      <p:cBhvr>
                                        <p:cTn id="20" dur="500" fill="hold"/>
                                        <p:tgtEl>
                                          <p:spTgt spid="17414"/>
                                        </p:tgtEl>
                                        <p:attrNameLst>
                                          <p:attrName>ppt_h</p:attrName>
                                        </p:attrNameLst>
                                      </p:cBhvr>
                                      <p:tavLst>
                                        <p:tav tm="0">
                                          <p:val>
                                            <p:fltVal val="0"/>
                                          </p:val>
                                        </p:tav>
                                        <p:tav tm="100000">
                                          <p:val>
                                            <p:strVal val="#ppt_h"/>
                                          </p:val>
                                        </p:tav>
                                      </p:tavLst>
                                    </p:anim>
                                    <p:anim calcmode="lin" valueType="num">
                                      <p:cBhvr>
                                        <p:cTn id="21" dur="500" fill="hold"/>
                                        <p:tgtEl>
                                          <p:spTgt spid="17414"/>
                                        </p:tgtEl>
                                        <p:attrNameLst>
                                          <p:attrName>style.rotation</p:attrName>
                                        </p:attrNameLst>
                                      </p:cBhvr>
                                      <p:tavLst>
                                        <p:tav tm="0">
                                          <p:val>
                                            <p:fltVal val="360"/>
                                          </p:val>
                                        </p:tav>
                                        <p:tav tm="100000">
                                          <p:val>
                                            <p:fltVal val="0"/>
                                          </p:val>
                                        </p:tav>
                                      </p:tavLst>
                                    </p:anim>
                                    <p:animEffect transition="in" filter="fade">
                                      <p:cBhvr>
                                        <p:cTn id="22" dur="500"/>
                                        <p:tgtEl>
                                          <p:spTgt spid="174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idx="1"/>
          </p:nvPr>
        </p:nvSpPr>
        <p:spPr>
          <a:xfrm>
            <a:off x="457200" y="357188"/>
            <a:ext cx="8229600" cy="5768975"/>
          </a:xfrm>
        </p:spPr>
        <p:txBody>
          <a:bodyPr>
            <a:scene3d>
              <a:camera prst="orthographicFront"/>
              <a:lightRig rig="balanced" dir="t">
                <a:rot lat="0" lon="0" rev="2100000"/>
              </a:lightRig>
            </a:scene3d>
            <a:sp3d extrusionH="57150" prstMaterial="metal">
              <a:bevelT w="38100" h="25400"/>
              <a:contourClr>
                <a:schemeClr val="bg2"/>
              </a:contourClr>
            </a:sp3d>
          </a:bodyPr>
          <a:lstStyle/>
          <a:p>
            <a:pPr>
              <a:buNone/>
            </a:pPr>
            <a:r>
              <a:rPr lang="hu-HU" b="1" dirty="0" smtClean="0">
                <a:ln w="50800"/>
                <a:solidFill>
                  <a:schemeClr val="bg1">
                    <a:shade val="50000"/>
                  </a:schemeClr>
                </a:solidFill>
              </a:rPr>
              <a:t>3. USS </a:t>
            </a:r>
            <a:r>
              <a:rPr lang="hu-HU" b="1" dirty="0" err="1" smtClean="0">
                <a:ln w="50800"/>
                <a:solidFill>
                  <a:schemeClr val="bg1">
                    <a:shade val="50000"/>
                  </a:schemeClr>
                </a:solidFill>
              </a:rPr>
              <a:t>Enterprise</a:t>
            </a:r>
            <a:endParaRPr lang="hu-HU" b="1" dirty="0" smtClean="0">
              <a:ln w="50800"/>
              <a:solidFill>
                <a:schemeClr val="bg1">
                  <a:shade val="50000"/>
                </a:schemeClr>
              </a:solidFill>
            </a:endParaRPr>
          </a:p>
          <a:p>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The USS Enterprise served the Starfleet in the mid-24th century and was the fifth star ship under the Federation that bore the name Enterprise. It served as the Federation flagship and was built at Utopia </a:t>
            </a:r>
            <a:r>
              <a:rPr lang="en-US" dirty="0" err="1">
                <a:ln w="18415" cmpd="sng">
                  <a:solidFill>
                    <a:srgbClr val="FFFFFF"/>
                  </a:solidFill>
                  <a:prstDash val="solid"/>
                </a:ln>
                <a:solidFill>
                  <a:srgbClr val="FFFFFF"/>
                </a:solidFill>
                <a:effectLst>
                  <a:outerShdw blurRad="63500" dir="3600000" algn="tl" rotWithShape="0">
                    <a:srgbClr val="000000">
                      <a:alpha val="70000"/>
                    </a:srgbClr>
                  </a:outerShdw>
                </a:effectLst>
              </a:rPr>
              <a:t>Planitia</a:t>
            </a: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Fleet Yards, which orbited planet Mars in the Sol System</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r>
              <a:rPr lang="hu-H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hu-H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This</a:t>
            </a:r>
            <a:r>
              <a:rPr lang="hu-H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hu-H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spaceship</a:t>
            </a:r>
            <a:r>
              <a:rPr lang="hu-H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hu-H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can</a:t>
            </a:r>
            <a:r>
              <a:rPr lang="hu-H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be </a:t>
            </a:r>
            <a:r>
              <a:rPr lang="hu-H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found</a:t>
            </a:r>
            <a:r>
              <a:rPr lang="hu-H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hu-H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in</a:t>
            </a:r>
            <a:r>
              <a:rPr lang="hu-H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hu-H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the</a:t>
            </a:r>
            <a:r>
              <a:rPr lang="hu-H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Star </a:t>
            </a:r>
            <a:r>
              <a:rPr lang="hu-HU"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Trek</a:t>
            </a:r>
            <a:r>
              <a:rPr lang="hu-H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t>
            </a:r>
          </a:p>
          <a:p>
            <a:endParaRPr lang="hu-HU" b="1" dirty="0">
              <a:ln w="50800"/>
              <a:solidFill>
                <a:schemeClr val="bg1">
                  <a:shade val="50000"/>
                </a:schemeClr>
              </a:solidFill>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4">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0" presetClass="entr" presetSubtype="0" fill="hold" nodeType="clickEffect">
                                  <p:stCondLst>
                                    <p:cond delay="0"/>
                                  </p:stCondLst>
                                  <p:iterate type="lt">
                                    <p:tmPct val="10000"/>
                                  </p:iterate>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1000"/>
                                        <p:tgtEl>
                                          <p:spTgt spid="4">
                                            <p:txEl>
                                              <p:pRg st="1" end="1"/>
                                            </p:txEl>
                                          </p:spTgt>
                                        </p:tgtEl>
                                      </p:cBhvr>
                                    </p:animEffect>
                                    <p:anim calcmode="lin" valueType="num">
                                      <p:cBhvr>
                                        <p:cTn id="16" dur="1000" fill="hold"/>
                                        <p:tgtEl>
                                          <p:spTgt spid="4">
                                            <p:txEl>
                                              <p:pRg st="1" end="1"/>
                                            </p:txEl>
                                          </p:spTgt>
                                        </p:tgtEl>
                                        <p:attrNameLst>
                                          <p:attrName>ppt_x</p:attrName>
                                        </p:attrNameLst>
                                      </p:cBhvr>
                                      <p:tavLst>
                                        <p:tav tm="0">
                                          <p:val>
                                            <p:strVal val="#ppt_x-.1"/>
                                          </p:val>
                                        </p:tav>
                                        <p:tav tm="100000">
                                          <p:val>
                                            <p:strVal val="#ppt_x"/>
                                          </p:val>
                                        </p:tav>
                                      </p:tavLst>
                                    </p:anim>
                                    <p:anim calcmode="lin" valueType="num">
                                      <p:cBhvr>
                                        <p:cTn id="17" dur="1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USS Enterprise"/>
          <p:cNvPicPr>
            <a:picLocks noChangeAspect="1" noChangeArrowheads="1"/>
          </p:cNvPicPr>
          <p:nvPr/>
        </p:nvPicPr>
        <p:blipFill>
          <a:blip r:embed="rId2"/>
          <a:srcRect/>
          <a:stretch>
            <a:fillRect/>
          </a:stretch>
        </p:blipFill>
        <p:spPr bwMode="auto">
          <a:xfrm>
            <a:off x="0" y="0"/>
            <a:ext cx="6096000" cy="3429001"/>
          </a:xfrm>
          <a:prstGeom prst="rect">
            <a:avLst/>
          </a:prstGeom>
          <a:ln>
            <a:noFill/>
          </a:ln>
          <a:effectLst>
            <a:softEdge rad="112500"/>
          </a:effectLst>
        </p:spPr>
      </p:pic>
      <p:pic>
        <p:nvPicPr>
          <p:cNvPr id="19460" name="Picture 4" descr="Képtalálat a következ&amp;odblac;re: „USS Enterprise”"/>
          <p:cNvPicPr>
            <a:picLocks noChangeAspect="1" noChangeArrowheads="1"/>
          </p:cNvPicPr>
          <p:nvPr/>
        </p:nvPicPr>
        <p:blipFill>
          <a:blip r:embed="rId3"/>
          <a:srcRect/>
          <a:stretch>
            <a:fillRect/>
          </a:stretch>
        </p:blipFill>
        <p:spPr bwMode="auto">
          <a:xfrm>
            <a:off x="4591050" y="3143248"/>
            <a:ext cx="4552950" cy="1971676"/>
          </a:xfrm>
          <a:prstGeom prst="rect">
            <a:avLst/>
          </a:prstGeom>
          <a:ln>
            <a:noFill/>
          </a:ln>
          <a:effectLst>
            <a:softEdge rad="112500"/>
          </a:effectLst>
        </p:spPr>
      </p:pic>
      <p:pic>
        <p:nvPicPr>
          <p:cNvPr id="19462" name="Picture 6" descr="Képtalálat a következ&amp;odblac;re: „USS Enterprise”"/>
          <p:cNvPicPr>
            <a:picLocks noChangeAspect="1" noChangeArrowheads="1"/>
          </p:cNvPicPr>
          <p:nvPr/>
        </p:nvPicPr>
        <p:blipFill>
          <a:blip r:embed="rId4"/>
          <a:srcRect/>
          <a:stretch>
            <a:fillRect/>
          </a:stretch>
        </p:blipFill>
        <p:spPr bwMode="auto">
          <a:xfrm>
            <a:off x="-1" y="4643447"/>
            <a:ext cx="5319377" cy="2214554"/>
          </a:xfrm>
          <a:prstGeom prst="rect">
            <a:avLst/>
          </a:prstGeom>
          <a:ln>
            <a:noFill/>
          </a:ln>
          <a:effectLst>
            <a:softEdge rad="112500"/>
          </a:effectLst>
        </p:spPr>
      </p:pic>
    </p:spTree>
  </p:cSld>
  <p:clrMapOvr>
    <a:masterClrMapping/>
  </p:clrMapOvr>
  <p:transition>
    <p:wheel spokes="3"/>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500" decel="50000" fill="hold">
                                          <p:stCondLst>
                                            <p:cond delay="0"/>
                                          </p:stCondLst>
                                        </p:cTn>
                                        <p:tgtEl>
                                          <p:spTgt spid="1945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945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9458"/>
                                        </p:tgtEl>
                                        <p:attrNameLst>
                                          <p:attrName>ppt_w</p:attrName>
                                        </p:attrNameLst>
                                      </p:cBhvr>
                                      <p:tavLst>
                                        <p:tav tm="0">
                                          <p:val>
                                            <p:strVal val="#ppt_w*.05"/>
                                          </p:val>
                                        </p:tav>
                                        <p:tav tm="100000">
                                          <p:val>
                                            <p:strVal val="#ppt_w"/>
                                          </p:val>
                                        </p:tav>
                                      </p:tavLst>
                                    </p:anim>
                                    <p:anim calcmode="lin" valueType="num">
                                      <p:cBhvr>
                                        <p:cTn id="10" dur="1000" fill="hold"/>
                                        <p:tgtEl>
                                          <p:spTgt spid="1945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945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945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945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9458"/>
                                        </p:tgtEl>
                                      </p:cBhvr>
                                    </p:animEffec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nodeType="clickEffect">
                                  <p:stCondLst>
                                    <p:cond delay="0"/>
                                  </p:stCondLst>
                                  <p:childTnLst>
                                    <p:set>
                                      <p:cBhvr>
                                        <p:cTn id="18" dur="1" fill="hold">
                                          <p:stCondLst>
                                            <p:cond delay="0"/>
                                          </p:stCondLst>
                                        </p:cTn>
                                        <p:tgtEl>
                                          <p:spTgt spid="19460"/>
                                        </p:tgtEl>
                                        <p:attrNameLst>
                                          <p:attrName>style.visibility</p:attrName>
                                        </p:attrNameLst>
                                      </p:cBhvr>
                                      <p:to>
                                        <p:strVal val="visible"/>
                                      </p:to>
                                    </p:set>
                                    <p:anim calcmode="lin" valueType="num">
                                      <p:cBhvr>
                                        <p:cTn id="19" dur="1000" fill="hold"/>
                                        <p:tgtEl>
                                          <p:spTgt spid="19460"/>
                                        </p:tgtEl>
                                        <p:attrNameLst>
                                          <p:attrName>ppt_w</p:attrName>
                                        </p:attrNameLst>
                                      </p:cBhvr>
                                      <p:tavLst>
                                        <p:tav tm="0">
                                          <p:val>
                                            <p:fltVal val="0"/>
                                          </p:val>
                                        </p:tav>
                                        <p:tav tm="100000">
                                          <p:val>
                                            <p:strVal val="#ppt_w"/>
                                          </p:val>
                                        </p:tav>
                                      </p:tavLst>
                                    </p:anim>
                                    <p:anim calcmode="lin" valueType="num">
                                      <p:cBhvr>
                                        <p:cTn id="20" dur="1000" fill="hold"/>
                                        <p:tgtEl>
                                          <p:spTgt spid="19460"/>
                                        </p:tgtEl>
                                        <p:attrNameLst>
                                          <p:attrName>ppt_h</p:attrName>
                                        </p:attrNameLst>
                                      </p:cBhvr>
                                      <p:tavLst>
                                        <p:tav tm="0">
                                          <p:val>
                                            <p:fltVal val="0"/>
                                          </p:val>
                                        </p:tav>
                                        <p:tav tm="100000">
                                          <p:val>
                                            <p:strVal val="#ppt_h"/>
                                          </p:val>
                                        </p:tav>
                                      </p:tavLst>
                                    </p:anim>
                                    <p:anim calcmode="lin" valueType="num">
                                      <p:cBhvr>
                                        <p:cTn id="21" dur="1000" fill="hold"/>
                                        <p:tgtEl>
                                          <p:spTgt spid="19460"/>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1946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3" fill="hold">
                      <p:stCondLst>
                        <p:cond delay="indefinite"/>
                      </p:stCondLst>
                      <p:childTnLst>
                        <p:par>
                          <p:cTn id="24" fill="hold">
                            <p:stCondLst>
                              <p:cond delay="0"/>
                            </p:stCondLst>
                            <p:childTnLst>
                              <p:par>
                                <p:cTn id="25" presetID="34" presetClass="entr" presetSubtype="0" fill="hold" nodeType="clickEffect">
                                  <p:stCondLst>
                                    <p:cond delay="0"/>
                                  </p:stCondLst>
                                  <p:childTnLst>
                                    <p:set>
                                      <p:cBhvr>
                                        <p:cTn id="26" dur="1" fill="hold">
                                          <p:stCondLst>
                                            <p:cond delay="0"/>
                                          </p:stCondLst>
                                        </p:cTn>
                                        <p:tgtEl>
                                          <p:spTgt spid="19462"/>
                                        </p:tgtEl>
                                        <p:attrNameLst>
                                          <p:attrName>style.visibility</p:attrName>
                                        </p:attrNameLst>
                                      </p:cBhvr>
                                      <p:to>
                                        <p:strVal val="visible"/>
                                      </p:to>
                                    </p:set>
                                    <p:anim from="(-#ppt_w/2)" to="(#ppt_x)" calcmode="lin" valueType="num">
                                      <p:cBhvr>
                                        <p:cTn id="27" dur="600" fill="hold">
                                          <p:stCondLst>
                                            <p:cond delay="0"/>
                                          </p:stCondLst>
                                        </p:cTn>
                                        <p:tgtEl>
                                          <p:spTgt spid="19462"/>
                                        </p:tgtEl>
                                        <p:attrNameLst>
                                          <p:attrName>ppt_x</p:attrName>
                                        </p:attrNameLst>
                                      </p:cBhvr>
                                    </p:anim>
                                    <p:anim from="0" to="-1.0" calcmode="lin" valueType="num">
                                      <p:cBhvr>
                                        <p:cTn id="28" dur="200" decel="50000" autoRev="1" fill="hold">
                                          <p:stCondLst>
                                            <p:cond delay="600"/>
                                          </p:stCondLst>
                                        </p:cTn>
                                        <p:tgtEl>
                                          <p:spTgt spid="19462"/>
                                        </p:tgtEl>
                                        <p:attrNameLst>
                                          <p:attrName>xshear</p:attrName>
                                        </p:attrNameLst>
                                      </p:cBhvr>
                                    </p:anim>
                                    <p:animScale>
                                      <p:cBhvr>
                                        <p:cTn id="29" dur="200" decel="100000" autoRev="1" fill="hold">
                                          <p:stCondLst>
                                            <p:cond delay="600"/>
                                          </p:stCondLst>
                                        </p:cTn>
                                        <p:tgtEl>
                                          <p:spTgt spid="19462"/>
                                        </p:tgtEl>
                                      </p:cBhvr>
                                      <p:from x="100000" y="100000"/>
                                      <p:to x="80000" y="100000"/>
                                    </p:animScale>
                                    <p:anim by="(#ppt_h/3+#ppt_w*0.1)" calcmode="lin" valueType="num">
                                      <p:cBhvr additive="sum">
                                        <p:cTn id="30" dur="200" decel="100000" autoRev="1" fill="hold">
                                          <p:stCondLst>
                                            <p:cond delay="600"/>
                                          </p:stCondLst>
                                        </p:cTn>
                                        <p:tgtEl>
                                          <p:spTgt spid="19462"/>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1"/>
          <p:cNvSpPr>
            <a:spLocks noGrp="1"/>
          </p:cNvSpPr>
          <p:nvPr>
            <p:ph idx="1"/>
          </p:nvPr>
        </p:nvSpPr>
        <p:spPr>
          <a:xfrm>
            <a:off x="457200" y="428625"/>
            <a:ext cx="8229600" cy="5697538"/>
          </a:xfrm>
        </p:spPr>
        <p:txBody>
          <a:bodyPr>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buNone/>
            </a:pPr>
            <a:r>
              <a:rPr lang="hu-HU"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4</a:t>
            </a:r>
            <a:r>
              <a:rPr lang="hu-HU"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hu-HU"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District</a:t>
            </a:r>
            <a:r>
              <a:rPr lang="hu-HU"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9 </a:t>
            </a:r>
            <a:r>
              <a:rPr lang="hu-HU"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Space</a:t>
            </a:r>
            <a:r>
              <a:rPr lang="hu-HU"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a:t>
            </a:r>
            <a:r>
              <a:rPr lang="hu-HU" b="1" dirty="0" err="1"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ship</a:t>
            </a:r>
            <a:endParaRPr lang="hu-HU"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r>
              <a:rPr lang="en-US"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Not much is known about this massive piece of alien technology other than the fact that it was used as an interplanetary travel device that somehow rendezvoused to earth (and the fact that it’s very…very loud). The ship is central to the story of the acclaimed District 9 movie.</a:t>
            </a:r>
            <a:endParaRPr lang="hu-HU"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a:p>
            <a:pPr>
              <a:buNone/>
            </a:pPr>
            <a:endParaRPr lang="hu-HU" b="1" dirty="0">
              <a:ln/>
              <a:solidFill>
                <a:schemeClr val="accent3"/>
              </a:solidFill>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strVal val="#ppt_w*2.5"/>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ppt_h*0.01"/>
                                          </p:val>
                                        </p:tav>
                                        <p:tav tm="100000">
                                          <p:val>
                                            <p:strVal val="#ppt_h"/>
                                          </p:val>
                                        </p:tav>
                                      </p:tavLst>
                                    </p:anim>
                                    <p:anim calcmode="lin" valueType="num">
                                      <p:cBhvr>
                                        <p:cTn id="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0" dur="500" fill="hold"/>
                                        <p:tgtEl>
                                          <p:spTgt spid="4">
                                            <p:txEl>
                                              <p:pRg st="0" end="0"/>
                                            </p:txEl>
                                          </p:spTgt>
                                        </p:tgtEl>
                                        <p:attrNameLst>
                                          <p:attrName>ppt_y</p:attrName>
                                        </p:attrNameLst>
                                      </p:cBhvr>
                                      <p:tavLst>
                                        <p:tav tm="0">
                                          <p:val>
                                            <p:strVal val="#ppt_h+1"/>
                                          </p:val>
                                        </p:tav>
                                        <p:tav tm="100000">
                                          <p:val>
                                            <p:strVal val="#ppt_y"/>
                                          </p:val>
                                        </p:tav>
                                      </p:tavLst>
                                    </p:anim>
                                    <p:animEffect transition="in" filter="fade">
                                      <p:cBhvr>
                                        <p:cTn id="11" dur="500"/>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 presetClass="entr" presetSubtype="16" fill="hold"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box(in)">
                                      <p:cBhvr>
                                        <p:cTn id="16"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365</Words>
  <Application>Microsoft Office PowerPoint</Application>
  <PresentationFormat>Diavetítés a képernyőre (4:3 oldalarány)</PresentationFormat>
  <Paragraphs>19</Paragraphs>
  <Slides>13</Slides>
  <Notes>1</Notes>
  <HiddenSlides>0</HiddenSlides>
  <MMClips>0</MMClips>
  <ScaleCrop>false</ScaleCrop>
  <HeadingPairs>
    <vt:vector size="4" baseType="variant">
      <vt:variant>
        <vt:lpstr>Téma</vt:lpstr>
      </vt:variant>
      <vt:variant>
        <vt:i4>1</vt:i4>
      </vt:variant>
      <vt:variant>
        <vt:lpstr>Diacímek</vt:lpstr>
      </vt:variant>
      <vt:variant>
        <vt:i4>13</vt:i4>
      </vt:variant>
    </vt:vector>
  </HeadingPairs>
  <TitlesOfParts>
    <vt:vector size="14" baseType="lpstr">
      <vt:lpstr>Office-téma</vt:lpstr>
      <vt:lpstr>Spaceships</vt:lpstr>
      <vt:lpstr>About the spaceships</vt:lpstr>
      <vt:lpstr>Famous spaceships</vt:lpstr>
      <vt:lpstr>4. dia</vt:lpstr>
      <vt:lpstr>5. dia</vt:lpstr>
      <vt:lpstr>6. dia</vt:lpstr>
      <vt:lpstr>7. dia</vt:lpstr>
      <vt:lpstr>8. dia</vt:lpstr>
      <vt:lpstr>9. dia</vt:lpstr>
      <vt:lpstr>10. dia</vt:lpstr>
      <vt:lpstr>11. dia</vt:lpstr>
      <vt:lpstr>12. dia</vt:lpstr>
      <vt:lpstr>Thank you for your attention!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Spaceships</dc:title>
  <dc:creator>Tóth Lajos</dc:creator>
  <cp:lastModifiedBy>Tóth Lajos</cp:lastModifiedBy>
  <cp:revision>10</cp:revision>
  <dcterms:created xsi:type="dcterms:W3CDTF">2016-11-10T15:02:05Z</dcterms:created>
  <dcterms:modified xsi:type="dcterms:W3CDTF">2016-11-10T16:41:29Z</dcterms:modified>
</cp:coreProperties>
</file>