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02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8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2395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3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4235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340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219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9882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07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831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540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103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41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97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35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234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22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52B22C-786F-4755-9182-7882A888E6B4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BA7E-A896-4F1B-861E-05C2C55F65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613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54955" y="1277982"/>
            <a:ext cx="8825658" cy="3329581"/>
          </a:xfrm>
        </p:spPr>
        <p:txBody>
          <a:bodyPr/>
          <a:lstStyle/>
          <a:p>
            <a:r>
              <a:rPr lang="hu-HU" dirty="0" smtClean="0"/>
              <a:t>Egészség és sport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0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Anaerob </a:t>
            </a:r>
            <a:r>
              <a:rPr lang="hu-HU" dirty="0" err="1"/>
              <a:t>laktacid</a:t>
            </a:r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/>
              <a:t>Az energia nyerés döntően oxigén jelenléte nélkül zajlik (ADP)</a:t>
            </a:r>
          </a:p>
          <a:p>
            <a:r>
              <a:rPr lang="hu-HU" sz="2600" dirty="0"/>
              <a:t>A szervezet olyan mértékű terhelést kap, hogy nincs ideje tökéletesen elégetni a Foszfátot</a:t>
            </a:r>
          </a:p>
          <a:p>
            <a:r>
              <a:rPr lang="hu-HU" sz="2600" dirty="0"/>
              <a:t>Mellék termék (tejsav)</a:t>
            </a:r>
          </a:p>
          <a:p>
            <a:r>
              <a:rPr lang="hu-HU" sz="2600" dirty="0"/>
              <a:t>Cukor égetésével nyeri az energiát </a:t>
            </a:r>
          </a:p>
          <a:p>
            <a:r>
              <a:rPr lang="hu-HU" sz="2600" dirty="0" err="1"/>
              <a:t>Aciklikus</a:t>
            </a:r>
            <a:r>
              <a:rPr lang="hu-HU" sz="2600" dirty="0"/>
              <a:t> sportágak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51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Pulzusszám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600" dirty="0" smtClean="0"/>
              <a:t>Ütőér kitapintása nyakon vagy csuklón, 15-20 mp </a:t>
            </a:r>
            <a:r>
              <a:rPr lang="hu-HU" sz="2600" dirty="0" err="1" smtClean="0"/>
              <a:t>ig</a:t>
            </a:r>
            <a:endParaRPr lang="hu-HU" sz="2600" dirty="0" smtClean="0"/>
          </a:p>
          <a:p>
            <a:r>
              <a:rPr lang="hu-HU" sz="2600" dirty="0" smtClean="0"/>
              <a:t>Nőknél 78 ütés/perc</a:t>
            </a:r>
          </a:p>
          <a:p>
            <a:r>
              <a:rPr lang="hu-HU" sz="2600" dirty="0" smtClean="0"/>
              <a:t>Férfiaknál 72 ütés/perc</a:t>
            </a:r>
          </a:p>
          <a:p>
            <a:r>
              <a:rPr lang="hu-HU" sz="2600" dirty="0" smtClean="0"/>
              <a:t>Sportolóknál 60 &gt; , Sportszív</a:t>
            </a:r>
          </a:p>
          <a:p>
            <a:r>
              <a:rPr lang="hu-HU" sz="2600" dirty="0" err="1" smtClean="0"/>
              <a:t>Karvonen</a:t>
            </a:r>
            <a:r>
              <a:rPr lang="hu-HU" sz="2600" dirty="0" smtClean="0"/>
              <a:t> módszer</a:t>
            </a:r>
          </a:p>
          <a:p>
            <a:pPr marL="457200" lvl="1" indent="0">
              <a:buNone/>
            </a:pPr>
            <a:r>
              <a:rPr lang="hu-HU" sz="3200" dirty="0"/>
              <a:t>MAXIMÁLIS PULZUS = 220 ─ ÉLETKOR</a:t>
            </a:r>
          </a:p>
          <a:p>
            <a:pPr marL="457200" lvl="1" indent="0">
              <a:buNone/>
            </a:pPr>
            <a:r>
              <a:rPr lang="hu-HU" sz="2600" dirty="0" smtClean="0"/>
              <a:t>ffi.: </a:t>
            </a:r>
            <a:r>
              <a:rPr lang="hu-HU" sz="2600" dirty="0"/>
              <a:t>220 ─ ÉLETKOR = MAXIMÁLIS </a:t>
            </a:r>
            <a:r>
              <a:rPr lang="hu-HU" sz="2600" dirty="0" smtClean="0"/>
              <a:t>PULZUS</a:t>
            </a:r>
          </a:p>
          <a:p>
            <a:pPr marL="457200" lvl="1" indent="0">
              <a:buNone/>
            </a:pPr>
            <a:r>
              <a:rPr lang="hu-HU" sz="2600" dirty="0" smtClean="0"/>
              <a:t>Nők.: 226 </a:t>
            </a:r>
            <a:r>
              <a:rPr lang="hu-HU" sz="2600" dirty="0"/>
              <a:t>─ ÉLETKOR = MAXIMÁLIS PULZUS</a:t>
            </a:r>
          </a:p>
        </p:txBody>
      </p:sp>
    </p:spTree>
    <p:extLst>
      <p:ext uri="{BB962C8B-B14F-4D97-AF65-F5344CB8AC3E}">
        <p14:creationId xmlns:p14="http://schemas.microsoft.com/office/powerpoint/2010/main" val="112724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Pulzusszám II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 dirty="0" err="1"/>
              <a:t>Kallio</a:t>
            </a:r>
            <a:r>
              <a:rPr lang="hu-HU" sz="2600" dirty="0"/>
              <a:t> és </a:t>
            </a:r>
            <a:r>
              <a:rPr lang="hu-HU" sz="2600" dirty="0" err="1"/>
              <a:t>Seppanen</a:t>
            </a:r>
            <a:r>
              <a:rPr lang="hu-HU" sz="2600" dirty="0"/>
              <a:t> </a:t>
            </a:r>
            <a:endParaRPr lang="hu-HU" sz="2600" dirty="0" smtClean="0"/>
          </a:p>
          <a:p>
            <a:pPr lvl="1"/>
            <a:r>
              <a:rPr lang="hu-HU" sz="2600" dirty="0"/>
              <a:t>205 ─ 1/2 ÉLETKOR = MAXIMÁLIS </a:t>
            </a:r>
            <a:r>
              <a:rPr lang="hu-HU" sz="2600" dirty="0" smtClean="0"/>
              <a:t>PULZUS</a:t>
            </a:r>
          </a:p>
          <a:p>
            <a:pPr marL="457200" lvl="1" indent="0">
              <a:buNone/>
            </a:pPr>
            <a:r>
              <a:rPr lang="hu-HU" sz="2600" dirty="0" smtClean="0"/>
              <a:t>Edzett szervezetnél</a:t>
            </a:r>
            <a:endParaRPr lang="hu-HU" sz="2600" dirty="0"/>
          </a:p>
          <a:p>
            <a:pPr lvl="1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84885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intenzitási</a:t>
            </a:r>
            <a:r>
              <a:rPr lang="hu-HU" b="1" dirty="0"/>
              <a:t> </a:t>
            </a:r>
            <a:r>
              <a:rPr lang="hu-HU" b="1" i="1" dirty="0" smtClean="0"/>
              <a:t>zónák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4658" y="1438963"/>
            <a:ext cx="9286176" cy="4282567"/>
          </a:xfrm>
        </p:spPr>
        <p:txBody>
          <a:bodyPr>
            <a:normAutofit/>
          </a:bodyPr>
          <a:lstStyle/>
          <a:p>
            <a:endParaRPr lang="hu-HU" i="1" dirty="0" smtClean="0"/>
          </a:p>
          <a:p>
            <a:pPr marL="0" indent="0">
              <a:buNone/>
            </a:pPr>
            <a:endParaRPr lang="hu-HU" i="1" dirty="0"/>
          </a:p>
          <a:p>
            <a:r>
              <a:rPr lang="hu-HU" sz="2600" i="1" dirty="0" smtClean="0"/>
              <a:t>50-60</a:t>
            </a:r>
            <a:r>
              <a:rPr lang="hu-HU" sz="2600" i="1" dirty="0"/>
              <a:t>%-</a:t>
            </a:r>
            <a:r>
              <a:rPr lang="hu-HU" sz="2600" i="1" dirty="0" err="1"/>
              <a:t>os</a:t>
            </a:r>
            <a:r>
              <a:rPr lang="hu-HU" sz="2600" i="1" dirty="0"/>
              <a:t> edzéspulzus:	 nagyon </a:t>
            </a:r>
            <a:r>
              <a:rPr lang="hu-HU" sz="2600" i="1" dirty="0" smtClean="0"/>
              <a:t>könnyű</a:t>
            </a:r>
          </a:p>
          <a:p>
            <a:pPr marL="0" lvl="1"/>
            <a:r>
              <a:rPr lang="hu-HU" sz="2600" i="1" dirty="0" smtClean="0"/>
              <a:t>60-70%-</a:t>
            </a:r>
            <a:r>
              <a:rPr lang="hu-HU" sz="2600" i="1" dirty="0" err="1" smtClean="0"/>
              <a:t>os</a:t>
            </a:r>
            <a:r>
              <a:rPr lang="hu-HU" sz="2600" i="1" dirty="0" smtClean="0"/>
              <a:t> edzéspulzus</a:t>
            </a:r>
            <a:r>
              <a:rPr lang="hu-HU" sz="2600" dirty="0" smtClean="0"/>
              <a:t>:	</a:t>
            </a:r>
            <a:r>
              <a:rPr lang="hu-HU" sz="2600" i="1" dirty="0" smtClean="0"/>
              <a:t>könnyű</a:t>
            </a:r>
          </a:p>
          <a:p>
            <a:pPr marL="0" lvl="1"/>
            <a:r>
              <a:rPr lang="hu-HU" sz="2600" i="1" dirty="0" smtClean="0"/>
              <a:t>70-80</a:t>
            </a:r>
            <a:r>
              <a:rPr lang="hu-HU" sz="2600" i="1" dirty="0"/>
              <a:t>%-</a:t>
            </a:r>
            <a:r>
              <a:rPr lang="hu-HU" sz="2600" i="1" dirty="0" err="1"/>
              <a:t>os</a:t>
            </a:r>
            <a:r>
              <a:rPr lang="hu-HU" sz="2600" i="1" dirty="0"/>
              <a:t> edzéspulzus</a:t>
            </a:r>
            <a:r>
              <a:rPr lang="hu-HU" sz="2600" dirty="0"/>
              <a:t>:	</a:t>
            </a:r>
            <a:r>
              <a:rPr lang="hu-HU" sz="2600" i="1" dirty="0"/>
              <a:t>közepes intenzitás /</a:t>
            </a:r>
            <a:r>
              <a:rPr lang="hu-HU" sz="2600" i="1" dirty="0" err="1" smtClean="0"/>
              <a:t>stady-state</a:t>
            </a:r>
            <a:endParaRPr lang="hu-HU" sz="2600" i="1" dirty="0" smtClean="0"/>
          </a:p>
          <a:p>
            <a:pPr marL="0" lvl="1"/>
            <a:r>
              <a:rPr lang="hu-HU" sz="2600" i="1" dirty="0"/>
              <a:t>80-90%-</a:t>
            </a:r>
            <a:r>
              <a:rPr lang="hu-HU" sz="2600" i="1" dirty="0" err="1"/>
              <a:t>os</a:t>
            </a:r>
            <a:r>
              <a:rPr lang="hu-HU" sz="2600" i="1" dirty="0"/>
              <a:t> edzéspulzus</a:t>
            </a:r>
            <a:r>
              <a:rPr lang="hu-HU" sz="2600" dirty="0"/>
              <a:t>:</a:t>
            </a:r>
            <a:r>
              <a:rPr lang="hu-HU" sz="2600" i="1" dirty="0"/>
              <a:t>	kemény anaerob küszöb</a:t>
            </a:r>
            <a:endParaRPr lang="hu-HU" sz="2600" i="1" dirty="0" smtClean="0"/>
          </a:p>
          <a:p>
            <a:pPr marL="0" lvl="1"/>
            <a:r>
              <a:rPr lang="hu-HU" sz="2600" i="1" dirty="0"/>
              <a:t>90-100%-</a:t>
            </a:r>
            <a:r>
              <a:rPr lang="hu-HU" sz="2600" i="1" dirty="0" err="1"/>
              <a:t>os</a:t>
            </a:r>
            <a:r>
              <a:rPr lang="hu-HU" sz="2600" i="1" dirty="0"/>
              <a:t> edzéspulzus</a:t>
            </a:r>
            <a:r>
              <a:rPr lang="hu-HU" sz="2600" dirty="0"/>
              <a:t>:	 </a:t>
            </a:r>
            <a:r>
              <a:rPr lang="hu-HU" sz="2600" i="1" dirty="0"/>
              <a:t>nagyon kemény (maximális erőkifejtés</a:t>
            </a:r>
            <a:endParaRPr lang="hu-HU" sz="2600" i="1" dirty="0" smtClean="0"/>
          </a:p>
          <a:p>
            <a:pPr marL="0" indent="0">
              <a:buNone/>
            </a:pPr>
            <a:endParaRPr lang="hu-HU" sz="2600" dirty="0"/>
          </a:p>
          <a:p>
            <a:pPr marL="457200" lvl="1" indent="0">
              <a:buNone/>
            </a:pPr>
            <a:endParaRPr lang="hu-HU" sz="2600" dirty="0" smtClean="0"/>
          </a:p>
        </p:txBody>
      </p:sp>
    </p:spTree>
    <p:extLst>
      <p:ext uri="{BB962C8B-B14F-4D97-AF65-F5344CB8AC3E}">
        <p14:creationId xmlns:p14="http://schemas.microsoft.com/office/powerpoint/2010/main" val="111408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Munkapulzus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4293" y="1700221"/>
            <a:ext cx="8946541" cy="4195481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MUNKAPULZUS=MAXIMÁLIS PULZUS-NYUGALMI </a:t>
            </a:r>
            <a:r>
              <a:rPr lang="hu-HU" sz="2800" b="1" dirty="0"/>
              <a:t>PULZUS </a:t>
            </a:r>
            <a:endParaRPr lang="hu-HU" sz="2800" b="1" dirty="0" smtClean="0"/>
          </a:p>
          <a:p>
            <a:r>
              <a:rPr lang="hu-HU" sz="2800" b="1" dirty="0" smtClean="0"/>
              <a:t>ERDZÉSPULZUS=MUNKAPULZUS </a:t>
            </a:r>
            <a:r>
              <a:rPr lang="hu-HU" sz="2800" b="1" dirty="0"/>
              <a:t>X INTENZITÁSI ZÓNA</a:t>
            </a:r>
            <a:r>
              <a:rPr lang="hu-HU" sz="2800" b="1" dirty="0" smtClean="0"/>
              <a:t>)+NYUGALMI </a:t>
            </a:r>
            <a:r>
              <a:rPr lang="hu-HU" sz="2800" b="1" dirty="0"/>
              <a:t>PULZUS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43029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Edzéspulzus példák: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3" y="2364376"/>
            <a:ext cx="9882550" cy="3206927"/>
          </a:xfrm>
        </p:spPr>
      </p:pic>
    </p:spTree>
    <p:extLst>
      <p:ext uri="{BB962C8B-B14F-4D97-AF65-F5344CB8AC3E}">
        <p14:creationId xmlns:p14="http://schemas.microsoft.com/office/powerpoint/2010/main" val="204134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Saját maximális pulzusszám kiszámolása</a:t>
            </a:r>
          </a:p>
          <a:p>
            <a:r>
              <a:rPr lang="hu-HU" sz="2800" dirty="0" smtClean="0"/>
              <a:t>Nyugalmi pulzusszámot feljegyezni</a:t>
            </a:r>
          </a:p>
          <a:p>
            <a:r>
              <a:rPr lang="hu-HU" sz="2800" dirty="0" smtClean="0"/>
              <a:t>Edzés pulzust kiszámolni 60, 70, és 80% -</a:t>
            </a:r>
            <a:r>
              <a:rPr lang="hu-HU" sz="2800" dirty="0" err="1" smtClean="0"/>
              <a:t>os</a:t>
            </a:r>
            <a:r>
              <a:rPr lang="hu-HU" sz="2800" dirty="0" smtClean="0"/>
              <a:t> terheléshez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98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Kompenzációs szintek</a:t>
            </a:r>
          </a:p>
        </p:txBody>
      </p:sp>
      <p:pic>
        <p:nvPicPr>
          <p:cNvPr id="4" name="Tartalom helye 3" descr="Kompenzációs szinte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8881" y="2026511"/>
            <a:ext cx="6112063" cy="4482779"/>
          </a:xfrm>
        </p:spPr>
      </p:pic>
    </p:spTree>
    <p:extLst>
      <p:ext uri="{BB962C8B-B14F-4D97-AF65-F5344CB8AC3E}">
        <p14:creationId xmlns:p14="http://schemas.microsoft.com/office/powerpoint/2010/main" val="4046069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Kompenzációs szintek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sz="2600" dirty="0"/>
              <a:t>1. szint a sportoló akarati bevitel nélkül is tudja a kívánt teljesítményt elérni</a:t>
            </a:r>
          </a:p>
          <a:p>
            <a:pPr>
              <a:buFontTx/>
              <a:buChar char="-"/>
            </a:pPr>
            <a:r>
              <a:rPr lang="hu-HU" sz="2600" dirty="0"/>
              <a:t>2. szint a sportolónak erős akarati bevitelre van szüksége, hogy tartsa a kívánt teljesítményt</a:t>
            </a:r>
          </a:p>
          <a:p>
            <a:pPr>
              <a:buFontTx/>
              <a:buChar char="-"/>
            </a:pPr>
            <a:r>
              <a:rPr lang="hu-HU" sz="2600" dirty="0"/>
              <a:t>3. szint a sportoló akarati bevitellel sem tudja tartani teljesítményét</a:t>
            </a:r>
          </a:p>
          <a:p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18884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Edzés módszerek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524922"/>
          </a:xfrm>
        </p:spPr>
        <p:txBody>
          <a:bodyPr>
            <a:normAutofit/>
          </a:bodyPr>
          <a:lstStyle/>
          <a:p>
            <a:r>
              <a:rPr lang="hu-HU" sz="2600" dirty="0"/>
              <a:t>Ízületek, kötő- és támasz szövetek edzésének módszere</a:t>
            </a:r>
          </a:p>
          <a:p>
            <a:r>
              <a:rPr lang="hu-HU" sz="2600" dirty="0"/>
              <a:t>Maratoni edzésmódszer</a:t>
            </a:r>
          </a:p>
          <a:p>
            <a:r>
              <a:rPr lang="hu-HU" sz="2600" dirty="0" err="1"/>
              <a:t>Fartlek</a:t>
            </a:r>
            <a:r>
              <a:rPr lang="hu-HU" sz="2600" dirty="0"/>
              <a:t> edzésmódszer</a:t>
            </a:r>
          </a:p>
          <a:p>
            <a:r>
              <a:rPr lang="hu-HU" sz="2600" dirty="0"/>
              <a:t>Intervallum edzésmódszer</a:t>
            </a:r>
          </a:p>
          <a:p>
            <a:r>
              <a:rPr lang="hu-HU" sz="2600" dirty="0"/>
              <a:t>Piramis vagy mandula </a:t>
            </a:r>
          </a:p>
          <a:p>
            <a:r>
              <a:rPr lang="hu-HU" sz="2600" dirty="0"/>
              <a:t>Vágta edzésmódszer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329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Egészség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 dirty="0"/>
              <a:t>WHO szerint „Az egészség a teljes testi, lelki és szociális jólét állapota, és nem csupán a betegség vagy fogyatékosság hiánya”</a:t>
            </a:r>
          </a:p>
          <a:p>
            <a:endParaRPr lang="hu-HU" sz="2600" dirty="0" smtClean="0"/>
          </a:p>
          <a:p>
            <a:r>
              <a:rPr lang="hu-HU" sz="2600" dirty="0"/>
              <a:t>„A test nem tud oda eljutni ahová az elme nem juttatja el.” </a:t>
            </a:r>
          </a:p>
          <a:p>
            <a:endParaRPr lang="hu-HU" sz="2600" dirty="0"/>
          </a:p>
          <a:p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0046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8779" cy="4282568"/>
          </a:xfrm>
        </p:spPr>
        <p:txBody>
          <a:bodyPr>
            <a:normAutofit/>
          </a:bodyPr>
          <a:lstStyle/>
          <a:p>
            <a:r>
              <a:rPr lang="hu-HU" sz="2600" dirty="0"/>
              <a:t>Tág és szűkkörnyezetünk</a:t>
            </a:r>
          </a:p>
          <a:p>
            <a:r>
              <a:rPr lang="hu-HU" sz="2600" dirty="0"/>
              <a:t>Társadalom berendezkedése </a:t>
            </a:r>
          </a:p>
          <a:p>
            <a:r>
              <a:rPr lang="hu-HU" sz="2600" dirty="0"/>
              <a:t>Szociális érzékenysége</a:t>
            </a:r>
          </a:p>
          <a:p>
            <a:r>
              <a:rPr lang="hu-HU" sz="2600" dirty="0"/>
              <a:t>Továbbá személyi kapcsolataink </a:t>
            </a:r>
          </a:p>
          <a:p>
            <a:r>
              <a:rPr lang="hu-HU" sz="2600" dirty="0"/>
              <a:t>Öröklött tulajdonságaink</a:t>
            </a:r>
          </a:p>
          <a:p>
            <a:r>
              <a:rPr lang="hu-HU" sz="2600" dirty="0"/>
              <a:t>Környezeti ártalmak kerülése</a:t>
            </a:r>
          </a:p>
          <a:p>
            <a:r>
              <a:rPr lang="hu-HU" sz="2600" dirty="0"/>
              <a:t>Egészségkárosító hatásokat csökkentése</a:t>
            </a:r>
          </a:p>
          <a:p>
            <a:endParaRPr lang="hu-HU" sz="26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Egészséget meghatározó tényezők: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04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Sport és az egészség összhangja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 dirty="0"/>
              <a:t>Az Egészségügyi Világszervezet (WHO) szerint felnőtteknek 30 perc, gyerekeknek 60 perc mozgás szükséges naponta</a:t>
            </a:r>
          </a:p>
          <a:p>
            <a:pPr>
              <a:buNone/>
            </a:pPr>
            <a:endParaRPr lang="hu-HU" sz="2600" dirty="0"/>
          </a:p>
          <a:p>
            <a:r>
              <a:rPr lang="hu-HU" sz="2600" dirty="0"/>
              <a:t>„A motiváció elindít a megszokás mozgásban tart”</a:t>
            </a:r>
          </a:p>
          <a:p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5321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Sportolás felnőttkorban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/>
              <a:t>Elsődleges szempont a fittség megőrzése</a:t>
            </a:r>
          </a:p>
          <a:p>
            <a:endParaRPr lang="hu-HU" sz="2600" dirty="0"/>
          </a:p>
          <a:p>
            <a:r>
              <a:rPr lang="hu-HU" sz="2600" dirty="0"/>
              <a:t>Kialakulnak az alkati viszonyok </a:t>
            </a:r>
          </a:p>
          <a:p>
            <a:endParaRPr lang="hu-HU" sz="2600" dirty="0"/>
          </a:p>
          <a:p>
            <a:r>
              <a:rPr lang="hu-HU" sz="2600" dirty="0"/>
              <a:t>Sérülések elkerülése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4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b="1" dirty="0" err="1"/>
              <a:t>Kondícionális</a:t>
            </a:r>
            <a:r>
              <a:rPr lang="hu-HU" sz="4400" b="1" dirty="0"/>
              <a:t> képességek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/>
              <a:t>Erő </a:t>
            </a:r>
          </a:p>
          <a:p>
            <a:r>
              <a:rPr lang="hu-HU" sz="2600" dirty="0"/>
              <a:t>Gyorsaság </a:t>
            </a:r>
          </a:p>
          <a:p>
            <a:r>
              <a:rPr lang="hu-HU" sz="2600" dirty="0"/>
              <a:t>Állóképesség </a:t>
            </a:r>
          </a:p>
          <a:p>
            <a:r>
              <a:rPr lang="hu-HU" sz="2600" dirty="0"/>
              <a:t>Ízületi mozgékonyság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45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Kondícionális</a:t>
            </a:r>
            <a:r>
              <a:rPr lang="hu-HU" b="1" dirty="0"/>
              <a:t> képességek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/>
              <a:t>Fejlesztési lehetőségek szenzitív időszakai:</a:t>
            </a:r>
          </a:p>
          <a:p>
            <a:pPr lvl="1"/>
            <a:r>
              <a:rPr lang="hu-HU" sz="2600" dirty="0"/>
              <a:t>Ízületi mozgékonyság 8 éves korig</a:t>
            </a:r>
          </a:p>
          <a:p>
            <a:pPr lvl="1"/>
            <a:r>
              <a:rPr lang="hu-HU" sz="2600" dirty="0"/>
              <a:t>Gyorsaság 12 éves korig </a:t>
            </a:r>
          </a:p>
          <a:p>
            <a:pPr lvl="1"/>
            <a:r>
              <a:rPr lang="hu-HU" sz="2600" dirty="0"/>
              <a:t>Állóképesség 16 éves korig </a:t>
            </a:r>
          </a:p>
          <a:p>
            <a:pPr lvl="1"/>
            <a:r>
              <a:rPr lang="hu-HU" sz="2600" dirty="0"/>
              <a:t>Erő 19-23 éves korig </a:t>
            </a:r>
          </a:p>
          <a:p>
            <a:pPr lvl="1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44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Energianyerési formák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/>
              <a:t>Aerob </a:t>
            </a:r>
          </a:p>
          <a:p>
            <a:r>
              <a:rPr lang="hu-HU" sz="2600" dirty="0"/>
              <a:t>Anaerob </a:t>
            </a:r>
            <a:r>
              <a:rPr lang="hu-HU" sz="2600" dirty="0" err="1"/>
              <a:t>laktacid</a:t>
            </a:r>
            <a:r>
              <a:rPr lang="hu-HU" sz="2600" dirty="0"/>
              <a:t> </a:t>
            </a:r>
            <a:endParaRPr lang="hu-HU" sz="2600" dirty="0" smtClean="0"/>
          </a:p>
          <a:p>
            <a:r>
              <a:rPr lang="hu-HU" sz="2600" dirty="0" smtClean="0"/>
              <a:t>Anaerob </a:t>
            </a:r>
            <a:r>
              <a:rPr lang="hu-HU" sz="2600" dirty="0" err="1" smtClean="0"/>
              <a:t>alaktacid</a:t>
            </a:r>
            <a:endParaRPr lang="hu-HU" sz="2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55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Aerob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/>
              <a:t>Oxigén jelenlétében zajló (ATP) </a:t>
            </a:r>
          </a:p>
          <a:p>
            <a:r>
              <a:rPr lang="hu-HU" sz="2600" dirty="0" err="1"/>
              <a:t>Steady</a:t>
            </a:r>
            <a:r>
              <a:rPr lang="hu-HU" sz="2600" dirty="0"/>
              <a:t> </a:t>
            </a:r>
            <a:r>
              <a:rPr lang="hu-HU" sz="2600" dirty="0" err="1"/>
              <a:t>state</a:t>
            </a:r>
            <a:r>
              <a:rPr lang="hu-HU" sz="2600" dirty="0"/>
              <a:t> állapot </a:t>
            </a:r>
          </a:p>
          <a:p>
            <a:r>
              <a:rPr lang="hu-HU" sz="2600" dirty="0"/>
              <a:t>A szervezet nem kap akkora intenzitású terhelést, hogy a foszfátot ne tudná tökéletesen elégetni </a:t>
            </a:r>
          </a:p>
          <a:p>
            <a:r>
              <a:rPr lang="hu-HU" sz="2600" dirty="0"/>
              <a:t>Zsír égetéssel nyeri az energiát </a:t>
            </a:r>
          </a:p>
          <a:p>
            <a:r>
              <a:rPr lang="hu-HU" sz="2600" dirty="0"/>
              <a:t>Ciklikus sportágak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695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280</TotalTime>
  <Words>352</Words>
  <Application>Microsoft Office PowerPoint</Application>
  <PresentationFormat>Szélesvásznú</PresentationFormat>
  <Paragraphs>91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Egészség és sport </vt:lpstr>
      <vt:lpstr>Egészség meghatározása</vt:lpstr>
      <vt:lpstr>Egészséget meghatározó tényezők:</vt:lpstr>
      <vt:lpstr>Sport és az egészség összhangja</vt:lpstr>
      <vt:lpstr>Sportolás felnőttkorban </vt:lpstr>
      <vt:lpstr>Kondícionális képességek</vt:lpstr>
      <vt:lpstr>Kondícionális képességek</vt:lpstr>
      <vt:lpstr>Energianyerési formák</vt:lpstr>
      <vt:lpstr>Aerob </vt:lpstr>
      <vt:lpstr>Anaerob laktacid </vt:lpstr>
      <vt:lpstr>Pulzusszám</vt:lpstr>
      <vt:lpstr>Pulzusszám II </vt:lpstr>
      <vt:lpstr>intenzitási zónák</vt:lpstr>
      <vt:lpstr>Munkapulzus </vt:lpstr>
      <vt:lpstr>Edzéspulzus példák:</vt:lpstr>
      <vt:lpstr>Házi Feladat </vt:lpstr>
      <vt:lpstr>Kompenzációs szintek</vt:lpstr>
      <vt:lpstr>Kompenzációs szintek</vt:lpstr>
      <vt:lpstr>Edzés módszerek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Egészség és sport</dc:title>
  <dc:creator>Ungi Tamás</dc:creator>
  <cp:lastModifiedBy>Kisné Rácz Hajnalka</cp:lastModifiedBy>
  <cp:revision>16</cp:revision>
  <dcterms:created xsi:type="dcterms:W3CDTF">2017-11-05T11:07:01Z</dcterms:created>
  <dcterms:modified xsi:type="dcterms:W3CDTF">2017-12-14T15:44:55Z</dcterms:modified>
</cp:coreProperties>
</file>