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71" r:id="rId10"/>
    <p:sldId id="263" r:id="rId11"/>
    <p:sldId id="265" r:id="rId12"/>
    <p:sldId id="266" r:id="rId13"/>
    <p:sldId id="267" r:id="rId14"/>
    <p:sldId id="268" r:id="rId15"/>
    <p:sldId id="270"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smtClean="0"/>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smtClean="0"/>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smtClean="0"/>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42A54C80-263E-416B-A8E0-580EDEADCBDC}"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petvetdata.h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europetnet.co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maok@t-online.h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petvetdata.h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ctr"/>
            <a:r>
              <a:rPr lang="hu-HU" sz="9600" smtClean="0">
                <a:solidFill>
                  <a:schemeClr val="accent2">
                    <a:lumMod val="75000"/>
                  </a:schemeClr>
                </a:solidFill>
                <a:latin typeface="Times New Roman" panose="02020603050405020304" pitchFamily="18" charset="0"/>
                <a:cs typeface="Times New Roman" panose="02020603050405020304" pitchFamily="18" charset="0"/>
              </a:rPr>
              <a:t>Kutyachip  </a:t>
            </a:r>
            <a:r>
              <a:rPr lang="hu-HU" sz="6000" dirty="0" smtClean="0">
                <a:solidFill>
                  <a:schemeClr val="accent2">
                    <a:lumMod val="75000"/>
                  </a:schemeClr>
                </a:solidFill>
                <a:latin typeface="Times New Roman" panose="02020603050405020304" pitchFamily="18" charset="0"/>
                <a:cs typeface="Times New Roman" panose="02020603050405020304" pitchFamily="18" charset="0"/>
              </a:rPr>
              <a:t>Felelős állattartás</a:t>
            </a:r>
            <a:endParaRPr lang="hu-HU" sz="60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2079673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13151" y="501041"/>
            <a:ext cx="8830850" cy="5345438"/>
          </a:xfrm>
          <a:prstGeom prst="rect">
            <a:avLst/>
          </a:prstGeom>
        </p:spPr>
        <p:txBody>
          <a:bodyPr wrap="square">
            <a:spAutoFit/>
          </a:bodyPr>
          <a:lstStyle/>
          <a:p>
            <a:pPr algn="r">
              <a:lnSpc>
                <a:spcPct val="107000"/>
              </a:lnSpc>
              <a:spcBef>
                <a:spcPts val="1200"/>
              </a:spcBef>
              <a:spcAft>
                <a:spcPts val="0"/>
              </a:spcAft>
            </a:pP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ADATBÁZISOK</a:t>
            </a:r>
          </a:p>
          <a:p>
            <a:pPr algn="r">
              <a:lnSpc>
                <a:spcPct val="107000"/>
              </a:lnSpc>
              <a:spcBef>
                <a:spcPts val="1200"/>
              </a:spcBef>
              <a:spcAft>
                <a:spcPts val="0"/>
              </a:spcAft>
            </a:pPr>
            <a:endParaRPr lang="hu-H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Az alapszituáció az, hogy a </a:t>
            </a:r>
            <a:r>
              <a:rPr lang="hu-HU" sz="2000" dirty="0" err="1">
                <a:latin typeface="Times New Roman" panose="02020603050405020304" pitchFamily="18" charset="0"/>
                <a:ea typeface="Times New Roman" panose="02020603050405020304" pitchFamily="18" charset="0"/>
              </a:rPr>
              <a:t>mikrochipben</a:t>
            </a:r>
            <a:r>
              <a:rPr lang="hu-HU" sz="2000" dirty="0">
                <a:latin typeface="Times New Roman" panose="02020603050405020304" pitchFamily="18" charset="0"/>
                <a:ea typeface="Times New Roman" panose="02020603050405020304" pitchFamily="18" charset="0"/>
              </a:rPr>
              <a:t> a 15 számon kívül semmilyen más adat nem </a:t>
            </a:r>
            <a:r>
              <a:rPr lang="hu-HU" sz="2000" dirty="0" smtClean="0">
                <a:latin typeface="Times New Roman" panose="02020603050405020304" pitchFamily="18" charset="0"/>
                <a:ea typeface="Times New Roman" panose="02020603050405020304" pitchFamily="18" charset="0"/>
              </a:rPr>
              <a:t>található! A </a:t>
            </a:r>
            <a:r>
              <a:rPr lang="hu-HU" sz="2000" dirty="0">
                <a:latin typeface="Times New Roman" panose="02020603050405020304" pitchFamily="18" charset="0"/>
                <a:ea typeface="Times New Roman" panose="02020603050405020304" pitchFamily="18" charset="0"/>
              </a:rPr>
              <a:t>mikrochip így csak egy drága </a:t>
            </a:r>
            <a:r>
              <a:rPr lang="hu-HU" sz="2000" dirty="0" err="1">
                <a:latin typeface="Times New Roman" panose="02020603050405020304" pitchFamily="18" charset="0"/>
                <a:ea typeface="Times New Roman" panose="02020603050405020304" pitchFamily="18" charset="0"/>
              </a:rPr>
              <a:t>pírszing</a:t>
            </a:r>
            <a:r>
              <a:rPr lang="hu-HU" sz="2000" dirty="0">
                <a:latin typeface="Times New Roman" panose="02020603050405020304" pitchFamily="18" charset="0"/>
                <a:ea typeface="Times New Roman" panose="02020603050405020304" pitchFamily="18" charset="0"/>
              </a:rPr>
              <a:t> lenne az állatokban, ha nem lennének adatbázisok, amelyekben a chipben tárolt 15 jegyű számhoz hozzárendelik az állat és a tulajdonos adatait, és ahol ezek az adatok hozzáférhetőek. Szerencsésebb országokban egyetlen, központi, online adatbázis létezik, de vannak országok, ahol több (akár 8-10) is működik egymás mellett.</a:t>
            </a:r>
          </a:p>
          <a:p>
            <a:pPr algn="just" fontAlgn="t">
              <a:spcAft>
                <a:spcPts val="0"/>
              </a:spcAft>
            </a:pPr>
            <a:r>
              <a:rPr lang="hu-HU" sz="2000" dirty="0">
                <a:latin typeface="Times New Roman" panose="02020603050405020304" pitchFamily="18" charset="0"/>
                <a:ea typeface="Times New Roman" panose="02020603050405020304" pitchFamily="18" charset="0"/>
              </a:rPr>
              <a:t>Az elmúlt évtizedben behelyezett </a:t>
            </a:r>
            <a:r>
              <a:rPr lang="hu-HU" sz="2000" dirty="0" err="1">
                <a:latin typeface="Times New Roman" panose="02020603050405020304" pitchFamily="18" charset="0"/>
                <a:ea typeface="Times New Roman" panose="02020603050405020304" pitchFamily="18" charset="0"/>
              </a:rPr>
              <a:t>mikrochipek</a:t>
            </a:r>
            <a:r>
              <a:rPr lang="hu-HU" sz="2000" dirty="0">
                <a:latin typeface="Times New Roman" panose="02020603050405020304" pitchFamily="18" charset="0"/>
                <a:ea typeface="Times New Roman" panose="02020603050405020304" pitchFamily="18" charset="0"/>
              </a:rPr>
              <a:t> legtöbbjét - főleg a ’90-es években- a gyártók és forgalmazók felkérésére az Országos Állategészségügyi Intézetben regisztrálták, ahol egy mai szemmel nézve kezdetlegesnek nevezhető rendszerben kezelték az oda beérkezett adatokat. Ennek nagy hátránya volt (és ma is az), hogy onnan adatokat csak eléggé körülményesen és hosszadalmasan lehetett megkapni, valamint nem volt biztosított az időközben megváltozott adatok megfelelő módosítása. Ténykérdés, hogy a </a:t>
            </a:r>
            <a:r>
              <a:rPr lang="hu-HU" sz="2000" dirty="0" err="1">
                <a:latin typeface="Times New Roman" panose="02020603050405020304" pitchFamily="18" charset="0"/>
                <a:ea typeface="Times New Roman" panose="02020603050405020304" pitchFamily="18" charset="0"/>
              </a:rPr>
              <a:t>mikrochipes</a:t>
            </a:r>
            <a:r>
              <a:rPr lang="hu-HU" sz="2000" dirty="0">
                <a:latin typeface="Times New Roman" panose="02020603050405020304" pitchFamily="18" charset="0"/>
                <a:ea typeface="Times New Roman" panose="02020603050405020304" pitchFamily="18" charset="0"/>
              </a:rPr>
              <a:t> megjelölés hazai elterjedését ez a nehézkes és bürokratikus hozzáférés is jelentősen hátráltatta.</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622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63879" y="1014609"/>
            <a:ext cx="8480121" cy="5016758"/>
          </a:xfrm>
          <a:prstGeom prst="rect">
            <a:avLst/>
          </a:prstGeom>
        </p:spPr>
        <p:txBody>
          <a:bodyPr wrap="square">
            <a:spAutoFit/>
          </a:bodyPr>
          <a:lstStyle/>
          <a:p>
            <a:pPr algn="just" fontAlgn="t">
              <a:spcAft>
                <a:spcPts val="0"/>
              </a:spcAft>
            </a:pPr>
            <a:r>
              <a:rPr lang="hu-HU" sz="2000" dirty="0">
                <a:latin typeface="Times New Roman" panose="02020603050405020304" pitchFamily="18" charset="0"/>
                <a:ea typeface="Times New Roman" panose="02020603050405020304" pitchFamily="18" charset="0"/>
              </a:rPr>
              <a:t>Ezen a helyzeten sokat segített a Magyar Állatorvosi Kamara 2005-ben létrehozott PETVETDATA adatbázisa, amely ma az egyetlen jelentős, </a:t>
            </a:r>
            <a:r>
              <a:rPr lang="hu-HU" sz="2000" dirty="0" err="1">
                <a:latin typeface="Times New Roman" panose="02020603050405020304" pitchFamily="18" charset="0"/>
                <a:ea typeface="Times New Roman" panose="02020603050405020304" pitchFamily="18" charset="0"/>
              </a:rPr>
              <a:t>interenetes</a:t>
            </a:r>
            <a:r>
              <a:rPr lang="hu-HU" sz="2000" dirty="0">
                <a:latin typeface="Times New Roman" panose="02020603050405020304" pitchFamily="18" charset="0"/>
                <a:ea typeface="Times New Roman" panose="02020603050405020304" pitchFamily="18" charset="0"/>
              </a:rPr>
              <a:t> úton bármikor elérhető rendszer, amelyben ma már a hazai </a:t>
            </a:r>
            <a:r>
              <a:rPr lang="hu-HU" sz="2000" dirty="0" err="1">
                <a:latin typeface="Times New Roman" panose="02020603050405020304" pitchFamily="18" charset="0"/>
                <a:ea typeface="Times New Roman" panose="02020603050405020304" pitchFamily="18" charset="0"/>
              </a:rPr>
              <a:t>mikrochipes</a:t>
            </a:r>
            <a:r>
              <a:rPr lang="hu-HU" sz="2000" dirty="0">
                <a:latin typeface="Times New Roman" panose="02020603050405020304" pitchFamily="18" charset="0"/>
                <a:ea typeface="Times New Roman" panose="02020603050405020304" pitchFamily="18" charset="0"/>
              </a:rPr>
              <a:t> regisztrációk döntő többsége megtalálható. Az itt regisztrált állatok száma napról napra folyamatosan növekszik. (A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adatbázisban </a:t>
            </a:r>
            <a:r>
              <a:rPr lang="hu-HU" sz="2000" dirty="0" smtClean="0">
                <a:latin typeface="Times New Roman" panose="02020603050405020304" pitchFamily="18" charset="0"/>
                <a:ea typeface="Times New Roman" panose="02020603050405020304" pitchFamily="18" charset="0"/>
              </a:rPr>
              <a:t>jelenleg </a:t>
            </a:r>
            <a:r>
              <a:rPr lang="hu-HU" sz="2000" dirty="0">
                <a:latin typeface="Times New Roman" panose="02020603050405020304" pitchFamily="18" charset="0"/>
                <a:ea typeface="Times New Roman" panose="02020603050405020304" pitchFamily="18" charset="0"/>
              </a:rPr>
              <a:t>több millió </a:t>
            </a:r>
            <a:r>
              <a:rPr lang="hu-HU" sz="2000" dirty="0" smtClean="0">
                <a:latin typeface="Times New Roman" panose="02020603050405020304" pitchFamily="18" charset="0"/>
                <a:ea typeface="Times New Roman" panose="02020603050405020304" pitchFamily="18" charset="0"/>
              </a:rPr>
              <a:t>chip / állat </a:t>
            </a:r>
            <a:r>
              <a:rPr lang="hu-HU" sz="2000" dirty="0">
                <a:latin typeface="Times New Roman" panose="02020603050405020304" pitchFamily="18" charset="0"/>
                <a:ea typeface="Times New Roman" panose="02020603050405020304" pitchFamily="18" charset="0"/>
              </a:rPr>
              <a:t>adatai vannak regisztrálva.)</a:t>
            </a:r>
          </a:p>
          <a:p>
            <a:pPr algn="just" fontAlgn="t">
              <a:spcAft>
                <a:spcPts val="0"/>
              </a:spcAft>
            </a:pPr>
            <a:r>
              <a:rPr lang="hu-HU" sz="2000" dirty="0">
                <a:latin typeface="Times New Roman" panose="02020603050405020304" pitchFamily="18" charset="0"/>
                <a:ea typeface="Times New Roman" panose="02020603050405020304" pitchFamily="18" charset="0"/>
              </a:rPr>
              <a:t>Az Állatvédelmi törvény módosítása után, 2012. január 1-től minden kutyába behelyezett </a:t>
            </a:r>
            <a:r>
              <a:rPr lang="hu-HU" sz="2000" dirty="0" err="1">
                <a:latin typeface="Times New Roman" panose="02020603050405020304" pitchFamily="18" charset="0"/>
                <a:ea typeface="Times New Roman" panose="02020603050405020304" pitchFamily="18" charset="0"/>
              </a:rPr>
              <a:t>mikrochipet</a:t>
            </a:r>
            <a:r>
              <a:rPr lang="hu-HU" sz="2000" dirty="0">
                <a:latin typeface="Times New Roman" panose="02020603050405020304" pitchFamily="18" charset="0"/>
                <a:ea typeface="Times New Roman" panose="02020603050405020304" pitchFamily="18" charset="0"/>
              </a:rPr>
              <a:t> regisztrálni kell az országos állami adatbázisban. Ez az országos állami eb adatbázis (Ebregiszter).</a:t>
            </a:r>
          </a:p>
          <a:p>
            <a:pPr algn="just" fontAlgn="t">
              <a:spcAft>
                <a:spcPts val="0"/>
              </a:spcAft>
            </a:pPr>
            <a:r>
              <a:rPr lang="hu-HU" sz="2000" dirty="0">
                <a:latin typeface="Times New Roman" panose="02020603050405020304" pitchFamily="18" charset="0"/>
                <a:ea typeface="Times New Roman" panose="02020603050405020304" pitchFamily="18" charset="0"/>
              </a:rPr>
              <a:t>A Kamarának a Nemzeti Élelmiszerlánc-biztonsági Hivatallal (NÉBIH) megkötött megállapodása értelmében a felhasználó, adatrögzítő állatorvosok a </a:t>
            </a:r>
            <a:r>
              <a:rPr lang="hu-HU" sz="2000" dirty="0" err="1">
                <a:latin typeface="Times New Roman" panose="02020603050405020304" pitchFamily="18" charset="0"/>
                <a:ea typeface="Times New Roman" panose="02020603050405020304" pitchFamily="18" charset="0"/>
              </a:rPr>
              <a:t>transzponderrel</a:t>
            </a:r>
            <a:r>
              <a:rPr lang="hu-HU" sz="2000" dirty="0">
                <a:latin typeface="Times New Roman" panose="02020603050405020304" pitchFamily="18" charset="0"/>
                <a:ea typeface="Times New Roman" panose="02020603050405020304" pitchFamily="18" charset="0"/>
              </a:rPr>
              <a:t> egyedileg megjelölt ebek törvény által előírt adatait továbbra is a Kamara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rendszerén keresztül viszik be a rendszerbe, vagyis továbbra is a már megszokott (néhány adatmezővel kibővült) felületet használják. A rendszerbe bevitt adatok egy közös szerverre kerülnek, és mind 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rendszer, mind az állami Ebregiszter ezt a közös adatbázist használja.  </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0541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27134" y="1014609"/>
            <a:ext cx="8116865" cy="5104154"/>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PETVETDATA</a:t>
            </a:r>
            <a:endParaRPr lang="hu-H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fontAlgn="t">
              <a:spcAft>
                <a:spcPts val="0"/>
              </a:spcAft>
            </a:pPr>
            <a:r>
              <a:rPr lang="hu-HU" sz="2000" dirty="0">
                <a:latin typeface="Times New Roman" panose="02020603050405020304" pitchFamily="18" charset="0"/>
                <a:ea typeface="Times New Roman" panose="02020603050405020304" pitchFamily="18" charset="0"/>
              </a:rPr>
              <a:t>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és a chip regisztráció</a:t>
            </a:r>
          </a:p>
          <a:p>
            <a:pPr algn="just" fontAlgn="t">
              <a:spcAft>
                <a:spcPts val="0"/>
              </a:spcAft>
            </a:pPr>
            <a:r>
              <a:rPr lang="hu-HU" sz="2000" dirty="0">
                <a:latin typeface="Times New Roman" panose="02020603050405020304" pitchFamily="18" charset="0"/>
                <a:ea typeface="Times New Roman" panose="02020603050405020304" pitchFamily="18" charset="0"/>
              </a:rPr>
              <a:t>A Magyar Állatorvosi Kamara kialakította a saját internetes adatbázisát, a PETVETDATA-t, melyhez bizonyos azonosítókkal minden praktizálásra jogosult állatorvos hozzáférhet (egy regisztráció után). Ezt az adatbázist 2005-ben eredetileg az Európai Uniós Állatútlevelek nyilvántartásra hoztuk létre, és tartalmazza az állat egyedi azonosítóit -mikrochip vagy tetoválás-, fő jellemzőit, az útlevél kiadásához szükséges veszettség elleni oltások adatait, valamint az állattulajdonos adatait. Tökéletesen megfelel tehát a </a:t>
            </a:r>
            <a:r>
              <a:rPr lang="hu-HU" sz="2000" dirty="0" err="1">
                <a:latin typeface="Times New Roman" panose="02020603050405020304" pitchFamily="18" charset="0"/>
                <a:ea typeface="Times New Roman" panose="02020603050405020304" pitchFamily="18" charset="0"/>
              </a:rPr>
              <a:t>mikrochipek</a:t>
            </a:r>
            <a:r>
              <a:rPr lang="hu-HU" sz="2000" dirty="0">
                <a:latin typeface="Times New Roman" panose="02020603050405020304" pitchFamily="18" charset="0"/>
                <a:ea typeface="Times New Roman" panose="02020603050405020304" pitchFamily="18" charset="0"/>
              </a:rPr>
              <a:t> nyilvántartására is! Nagy előnye, hogy itthon ez ma a legnagyobb online elérhető adatbázis! Azzal, hogy csak az állatorvosok férnek hozzá, biztosított az adatvédelem, de biztosított az is, hogy szükség esetén, belátható időn belül információt kérjenek, kérdezzenek le, hisz ezt az állatorvos bármely Internet kapcsolattal rendelkező számítógépről vagy ún. "okos eszközről" lekérdezheti, nem csak rendelési időben, és nem csak a rendelőjéből. </a:t>
            </a:r>
            <a:r>
              <a:rPr lang="hu-HU" sz="2000" dirty="0" smtClean="0">
                <a:latin typeface="Times New Roman" panose="02020603050405020304" pitchFamily="18" charset="0"/>
                <a:ea typeface="Times New Roman" panose="02020603050405020304" pitchFamily="18" charset="0"/>
              </a:rPr>
              <a:t>(Ez </a:t>
            </a:r>
            <a:r>
              <a:rPr lang="hu-HU" sz="2000" dirty="0">
                <a:latin typeface="Times New Roman" panose="02020603050405020304" pitchFamily="18" charset="0"/>
                <a:ea typeface="Times New Roman" panose="02020603050405020304" pitchFamily="18" charset="0"/>
              </a:rPr>
              <a:t>akár egy erre alkalmas mobiltelefonról is kivitelezhető!)</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6691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76405" y="889348"/>
            <a:ext cx="8467596" cy="5078313"/>
          </a:xfrm>
          <a:prstGeom prst="rect">
            <a:avLst/>
          </a:prstGeom>
        </p:spPr>
        <p:txBody>
          <a:bodyPr wrap="square">
            <a:spAutoFit/>
          </a:bodyPr>
          <a:lstStyle/>
          <a:p>
            <a:pPr algn="just" fontAlgn="t">
              <a:spcAft>
                <a:spcPts val="0"/>
              </a:spcAft>
            </a:pPr>
            <a:r>
              <a:rPr lang="hu-HU" dirty="0">
                <a:latin typeface="Times New Roman" panose="02020603050405020304" pitchFamily="18" charset="0"/>
                <a:ea typeface="Times New Roman" panose="02020603050405020304" pitchFamily="18" charset="0"/>
              </a:rPr>
              <a:t>A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rendszert az Állatorvosi Kamara folyamatosan fejleszti. Nyilvános, bárki számára elérhető keresőjében leellenőrizhető, hogy a korábban chipezett állata regisztrálva van-e a rendszerben?</a:t>
            </a:r>
          </a:p>
          <a:p>
            <a:pPr algn="just" fontAlgn="t">
              <a:spcAft>
                <a:spcPts val="0"/>
              </a:spcAft>
            </a:pPr>
            <a:r>
              <a:rPr lang="hu-HU" dirty="0">
                <a:latin typeface="Times New Roman" panose="02020603050405020304" pitchFamily="18" charset="0"/>
                <a:ea typeface="Times New Roman" panose="02020603050405020304" pitchFamily="18" charset="0"/>
              </a:rPr>
              <a:t>Fontos információ: a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adatbázis, bár tartalmazza a regisztrált tulajdonosi adatokat, NEM "tulajdoni lap", NEM tulajdonjogi igazolás!   Az itt feltüntetett adatok senkit nem jogosítanak fel egy-egy állat tulajdonosi viszonyainak igazolására, vagy a tulajdonjog bizonyítására.  </a:t>
            </a:r>
          </a:p>
          <a:p>
            <a:pPr algn="just" fontAlgn="t">
              <a:spcAft>
                <a:spcPts val="0"/>
              </a:spcAft>
            </a:pPr>
            <a:r>
              <a:rPr lang="hu-HU" dirty="0">
                <a:latin typeface="Times New Roman" panose="02020603050405020304" pitchFamily="18" charset="0"/>
                <a:ea typeface="Times New Roman" panose="02020603050405020304" pitchFamily="18" charset="0"/>
              </a:rPr>
              <a:t>(A regisztráció során a bejegyzésre kerülő adatokat az állatorvosok a regisztrációt kérő állattulajdonos bemondása és írásos nyilatkozata alapján rögzítik, és nem jogosultak az adatok valódiságának ellenőrzésére. A MÁOK "mikrochip szabályzata" szerint minden állatorvosnak kötelessége azonban "</a:t>
            </a:r>
            <a:r>
              <a:rPr lang="hu-HU" dirty="0" err="1">
                <a:latin typeface="Times New Roman" panose="02020603050405020304" pitchFamily="18" charset="0"/>
                <a:ea typeface="Times New Roman" panose="02020603050405020304" pitchFamily="18" charset="0"/>
              </a:rPr>
              <a:t>életszerűen</a:t>
            </a:r>
            <a:r>
              <a:rPr lang="hu-HU" dirty="0">
                <a:latin typeface="Times New Roman" panose="02020603050405020304" pitchFamily="18" charset="0"/>
                <a:ea typeface="Times New Roman" panose="02020603050405020304" pitchFamily="18" charset="0"/>
              </a:rPr>
              <a:t>" eljárni, és ha kétsége van az adatok valódiságát illetően, a regisztrációt megtagadhatja.)</a:t>
            </a:r>
          </a:p>
          <a:p>
            <a:pPr algn="just" fontAlgn="t">
              <a:spcAft>
                <a:spcPts val="0"/>
              </a:spcAft>
            </a:pPr>
            <a:r>
              <a:rPr lang="hu-HU" dirty="0">
                <a:latin typeface="Times New Roman" panose="02020603050405020304" pitchFamily="18" charset="0"/>
                <a:ea typeface="Times New Roman" panose="02020603050405020304" pitchFamily="18" charset="0"/>
              </a:rPr>
              <a:t>A MÁOK és a Nemzeti Élelmiszerlánc-biztonsági Hivatal között 2012. őszén létrejött megállapodás értelmében az Állatvédelmi törvényben rögzített ún. állami eb adatbázis alapját a MÁOK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rendszere képezi. Az állatorvosok változatlanul a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rendszerbe viszik be az adatokat, amelyek folyamatosan kerülnek az állami szerverre. Kutyák esetében a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regisztrációs díj 2013. február 8-tól eltörlésre került. </a:t>
            </a:r>
          </a:p>
          <a:p>
            <a:pPr algn="just" fontAlgn="t">
              <a:spcAft>
                <a:spcPts val="0"/>
              </a:spcAft>
            </a:pPr>
            <a:r>
              <a:rPr lang="hu-HU" dirty="0">
                <a:latin typeface="Times New Roman" panose="02020603050405020304" pitchFamily="18" charset="0"/>
                <a:ea typeface="Times New Roman" panose="02020603050405020304" pitchFamily="18" charset="0"/>
              </a:rPr>
              <a:t>A </a:t>
            </a:r>
            <a:r>
              <a:rPr lang="hu-HU" dirty="0" err="1">
                <a:latin typeface="Times New Roman" panose="02020603050405020304" pitchFamily="18" charset="0"/>
                <a:ea typeface="Times New Roman" panose="02020603050405020304" pitchFamily="18" charset="0"/>
              </a:rPr>
              <a:t>petvetdata</a:t>
            </a:r>
            <a:r>
              <a:rPr lang="hu-HU" dirty="0">
                <a:latin typeface="Times New Roman" panose="02020603050405020304" pitchFamily="18" charset="0"/>
                <a:ea typeface="Times New Roman" panose="02020603050405020304" pitchFamily="18" charset="0"/>
              </a:rPr>
              <a:t> weboldalt itt érhető el: </a:t>
            </a:r>
            <a:r>
              <a:rPr lang="hu-HU" u="sng" dirty="0">
                <a:solidFill>
                  <a:srgbClr val="0000FF"/>
                </a:solidFill>
                <a:latin typeface="Times New Roman" panose="02020603050405020304" pitchFamily="18" charset="0"/>
                <a:ea typeface="Times New Roman" panose="02020603050405020304" pitchFamily="18" charset="0"/>
                <a:hlinkClick r:id="rId2"/>
              </a:rPr>
              <a:t>petvetdata.hu</a:t>
            </a:r>
            <a:endParaRPr lang="hu-H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4903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50937" y="676405"/>
            <a:ext cx="8693063" cy="5488554"/>
          </a:xfrm>
          <a:prstGeom prst="rect">
            <a:avLst/>
          </a:prstGeom>
        </p:spPr>
        <p:txBody>
          <a:bodyPr wrap="square">
            <a:spAutoFit/>
          </a:bodyPr>
          <a:lstStyle/>
          <a:p>
            <a:pPr algn="r">
              <a:lnSpc>
                <a:spcPct val="107000"/>
              </a:lnSpc>
              <a:spcBef>
                <a:spcPts val="1200"/>
              </a:spcBef>
              <a:spcAft>
                <a:spcPts val="0"/>
              </a:spcAft>
            </a:pP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EUROPETNET</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fontAlgn="t">
              <a:spcAft>
                <a:spcPts val="0"/>
              </a:spcAft>
            </a:pPr>
            <a:r>
              <a:rPr lang="hu-HU" sz="2000" dirty="0">
                <a:latin typeface="Times New Roman" panose="02020603050405020304" pitchFamily="18" charset="0"/>
                <a:ea typeface="Times New Roman" panose="02020603050405020304" pitchFamily="18" charset="0"/>
              </a:rPr>
              <a:t>Mi is az </a:t>
            </a:r>
            <a:r>
              <a:rPr lang="hu-HU" sz="2000" dirty="0" err="1">
                <a:latin typeface="Times New Roman" panose="02020603050405020304" pitchFamily="18" charset="0"/>
                <a:ea typeface="Times New Roman" panose="02020603050405020304" pitchFamily="18" charset="0"/>
              </a:rPr>
              <a:t>Europetnet</a:t>
            </a:r>
            <a:r>
              <a:rPr lang="hu-HU" sz="2000" dirty="0">
                <a:latin typeface="Times New Roman" panose="02020603050405020304" pitchFamily="18" charset="0"/>
                <a:ea typeface="Times New Roman" panose="02020603050405020304" pitchFamily="18" charset="0"/>
              </a:rPr>
              <a:t>, és hogyan használható?</a:t>
            </a:r>
          </a:p>
          <a:p>
            <a:pPr algn="just" fontAlgn="t">
              <a:spcAft>
                <a:spcPts val="0"/>
              </a:spcAft>
            </a:pPr>
            <a:r>
              <a:rPr lang="hu-HU" sz="2000" dirty="0">
                <a:latin typeface="Times New Roman" panose="02020603050405020304" pitchFamily="18" charset="0"/>
                <a:ea typeface="Times New Roman" panose="02020603050405020304" pitchFamily="18" charset="0"/>
              </a:rPr>
              <a:t>Az </a:t>
            </a:r>
            <a:r>
              <a:rPr lang="hu-HU" sz="2000" dirty="0" err="1">
                <a:latin typeface="Times New Roman" panose="02020603050405020304" pitchFamily="18" charset="0"/>
                <a:ea typeface="Times New Roman" panose="02020603050405020304" pitchFamily="18" charset="0"/>
              </a:rPr>
              <a:t>Europetnet</a:t>
            </a:r>
            <a:r>
              <a:rPr lang="hu-HU" sz="2000" dirty="0">
                <a:latin typeface="Times New Roman" panose="02020603050405020304" pitchFamily="18" charset="0"/>
                <a:ea typeface="Times New Roman" panose="02020603050405020304" pitchFamily="18" charset="0"/>
              </a:rPr>
              <a:t> az EU egyes tagországainak, pontosabban a chip regisztrációval foglalkozó adatbázisoknak (sajnos még nem mindnek) a közös mikrochip adatbázisa, amely a </a:t>
            </a:r>
            <a:r>
              <a:rPr lang="hu-HU" sz="2000" dirty="0">
                <a:latin typeface="Times New Roman" panose="02020603050405020304" pitchFamily="18" charset="0"/>
                <a:ea typeface="Times New Roman" panose="02020603050405020304" pitchFamily="18" charset="0"/>
                <a:hlinkClick r:id="rId2"/>
              </a:rPr>
              <a:t>www.europetnet.com</a:t>
            </a:r>
            <a:r>
              <a:rPr lang="hu-HU" sz="2000" dirty="0">
                <a:latin typeface="Times New Roman" panose="02020603050405020304" pitchFamily="18" charset="0"/>
                <a:ea typeface="Times New Roman" panose="02020603050405020304" pitchFamily="18" charset="0"/>
              </a:rPr>
              <a:t> címen érhető el.</a:t>
            </a:r>
          </a:p>
          <a:p>
            <a:pPr algn="just" fontAlgn="t">
              <a:spcAft>
                <a:spcPts val="0"/>
              </a:spcAft>
            </a:pPr>
            <a:r>
              <a:rPr lang="hu-HU" sz="2000" dirty="0">
                <a:latin typeface="Times New Roman" panose="02020603050405020304" pitchFamily="18" charset="0"/>
                <a:ea typeface="Times New Roman" panose="02020603050405020304" pitchFamily="18" charset="0"/>
              </a:rPr>
              <a:t>Ebbe a rendszerbe azonban közvetlenül nem lehet regisztrálni a mikrochip számokat, mert azok a rendszerhez csatlakozott adatbázist működtető szervezetek adatbázisaiból kerülnek átküldésre időszakonként. Ha ebben a rendszerben keresünk egy mikrochip számot, csak azt fogjuk megtudni (ha benne van a rendszerben), hogy melyik tagországban regisztrálták, ill. melyik adatbázisban található meg. Ilyenkor megjelennek azok a telefonszámok, email címek, ahol tovább lehet érdeklődni. Így a tulajdonos adatait a rendszerből közvetlenül biztosan nem fogjuk megtudni, csak akkor, ha a megadott kapcsolatok segítségével jutunk további információkhoz! Ha egy állat több országban is regisztrálásra kerül, mindig a legutolsó regisztrációs hely szerinti információ jelenik meg. És még valami: az </a:t>
            </a:r>
            <a:r>
              <a:rPr lang="hu-HU" sz="2000" dirty="0" err="1">
                <a:latin typeface="Times New Roman" panose="02020603050405020304" pitchFamily="18" charset="0"/>
                <a:ea typeface="Times New Roman" panose="02020603050405020304" pitchFamily="18" charset="0"/>
              </a:rPr>
              <a:t>Europetnet</a:t>
            </a:r>
            <a:r>
              <a:rPr lang="hu-HU" sz="2000" dirty="0">
                <a:latin typeface="Times New Roman" panose="02020603050405020304" pitchFamily="18" charset="0"/>
                <a:ea typeface="Times New Roman" panose="02020603050405020304" pitchFamily="18" charset="0"/>
              </a:rPr>
              <a:t> használatához feltétlenül tudnunk kell egy kicsit angolul....</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7210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27134" y="751344"/>
            <a:ext cx="8116866" cy="5324535"/>
          </a:xfrm>
          <a:prstGeom prst="rect">
            <a:avLst/>
          </a:prstGeom>
        </p:spPr>
        <p:txBody>
          <a:bodyPr wrap="square">
            <a:spAutoFit/>
          </a:bodyPr>
          <a:lstStyle/>
          <a:p>
            <a:pPr algn="just" fontAlgn="t">
              <a:spcAft>
                <a:spcPts val="0"/>
              </a:spcAft>
            </a:pPr>
            <a:r>
              <a:rPr lang="hu-HU" sz="2000" dirty="0">
                <a:latin typeface="Times New Roman" panose="02020603050405020304" pitchFamily="18" charset="0"/>
                <a:ea typeface="Times New Roman" panose="02020603050405020304" pitchFamily="18" charset="0"/>
              </a:rPr>
              <a:t>Ez a rendszer Magyarországról akkor nyújthat segítséget egy megtalált, és </a:t>
            </a:r>
            <a:r>
              <a:rPr lang="hu-HU" sz="2000" dirty="0" err="1">
                <a:latin typeface="Times New Roman" panose="02020603050405020304" pitchFamily="18" charset="0"/>
                <a:ea typeface="Times New Roman" panose="02020603050405020304" pitchFamily="18" charset="0"/>
              </a:rPr>
              <a:t>mikrochippel</a:t>
            </a:r>
            <a:r>
              <a:rPr lang="hu-HU" sz="2000" dirty="0">
                <a:latin typeface="Times New Roman" panose="02020603050405020304" pitchFamily="18" charset="0"/>
                <a:ea typeface="Times New Roman" panose="02020603050405020304" pitchFamily="18" charset="0"/>
              </a:rPr>
              <a:t> megjelölt állat gazdájának felkutatásában, ha a behelyezett mikrochip vélhetőleg külföldön került behelyezésre és regisztrálásra. További előnye akkor használható ki, ha a </a:t>
            </a:r>
            <a:r>
              <a:rPr lang="hu-HU" sz="2000" dirty="0" err="1">
                <a:latin typeface="Times New Roman" panose="02020603050405020304" pitchFamily="18" charset="0"/>
                <a:ea typeface="Times New Roman" panose="02020603050405020304" pitchFamily="18" charset="0"/>
              </a:rPr>
              <a:t>petvetdataban</a:t>
            </a:r>
            <a:r>
              <a:rPr lang="hu-HU" sz="2000" dirty="0">
                <a:latin typeface="Times New Roman" panose="02020603050405020304" pitchFamily="18" charset="0"/>
                <a:ea typeface="Times New Roman" panose="02020603050405020304" pitchFamily="18" charset="0"/>
              </a:rPr>
              <a:t> regisztrált állat valahol külföldön veszik el, mert ilyenkor a megtalálók könnyebben találhatják meg a magyarországi tulajdonosát.</a:t>
            </a:r>
          </a:p>
          <a:p>
            <a:pPr algn="just" fontAlgn="t">
              <a:spcAft>
                <a:spcPts val="0"/>
              </a:spcAft>
            </a:pPr>
            <a:r>
              <a:rPr lang="hu-HU" sz="2000" dirty="0">
                <a:latin typeface="Times New Roman" panose="02020603050405020304" pitchFamily="18" charset="0"/>
                <a:ea typeface="Times New Roman" panose="02020603050405020304" pitchFamily="18" charset="0"/>
              </a:rPr>
              <a:t>A MÁOK PETVETDATA rendszere tagja az </a:t>
            </a:r>
            <a:r>
              <a:rPr lang="hu-HU" sz="2000" dirty="0" err="1">
                <a:latin typeface="Times New Roman" panose="02020603050405020304" pitchFamily="18" charset="0"/>
                <a:ea typeface="Times New Roman" panose="02020603050405020304" pitchFamily="18" charset="0"/>
              </a:rPr>
              <a:t>Europetnet-nek</a:t>
            </a:r>
            <a:r>
              <a:rPr lang="hu-HU" sz="2000" dirty="0">
                <a:latin typeface="Times New Roman" panose="02020603050405020304" pitchFamily="18" charset="0"/>
                <a:ea typeface="Times New Roman" panose="02020603050405020304" pitchFamily="18" charset="0"/>
              </a:rPr>
              <a:t>, és oda mi rendszeresen (hetente) átküldi a náluk regisztrált chipek számait. Időnként mégis kaphat olyan információkat, hogy a </a:t>
            </a:r>
            <a:r>
              <a:rPr lang="hu-HU" sz="2000" dirty="0" err="1">
                <a:latin typeface="Times New Roman" panose="02020603050405020304" pitchFamily="18" charset="0"/>
                <a:ea typeface="Times New Roman" panose="02020603050405020304" pitchFamily="18" charset="0"/>
              </a:rPr>
              <a:t>Petvetdata-ban</a:t>
            </a:r>
            <a:r>
              <a:rPr lang="hu-HU" sz="2000" dirty="0">
                <a:latin typeface="Times New Roman" panose="02020603050405020304" pitchFamily="18" charset="0"/>
                <a:ea typeface="Times New Roman" panose="02020603050405020304" pitchFamily="18" charset="0"/>
              </a:rPr>
              <a:t> benne lévő chipszám mégsem található meg az </a:t>
            </a:r>
            <a:r>
              <a:rPr lang="hu-HU" sz="2000" dirty="0" err="1">
                <a:latin typeface="Times New Roman" panose="02020603050405020304" pitchFamily="18" charset="0"/>
                <a:ea typeface="Times New Roman" panose="02020603050405020304" pitchFamily="18" charset="0"/>
              </a:rPr>
              <a:t>Europetnet</a:t>
            </a:r>
            <a:r>
              <a:rPr lang="hu-HU" sz="2000" dirty="0">
                <a:latin typeface="Times New Roman" panose="02020603050405020304" pitchFamily="18" charset="0"/>
                <a:ea typeface="Times New Roman" panose="02020603050405020304" pitchFamily="18" charset="0"/>
              </a:rPr>
              <a:t> keresőjével. Ennek gyakorlatilag minden esetben az adatküldés során bekövetkező technikai jellegű hiba az oka. Segíteni csak úgy tudnak, ha a kérdéses chipszámot újra elküldik az </a:t>
            </a:r>
            <a:r>
              <a:rPr lang="hu-HU" sz="2000" dirty="0" err="1">
                <a:latin typeface="Times New Roman" panose="02020603050405020304" pitchFamily="18" charset="0"/>
                <a:ea typeface="Times New Roman" panose="02020603050405020304" pitchFamily="18" charset="0"/>
              </a:rPr>
              <a:t>Europetnethez</a:t>
            </a:r>
            <a:r>
              <a:rPr lang="hu-HU" sz="2000" dirty="0">
                <a:latin typeface="Times New Roman" panose="02020603050405020304" pitchFamily="18" charset="0"/>
                <a:ea typeface="Times New Roman" panose="02020603050405020304" pitchFamily="18" charset="0"/>
              </a:rPr>
              <a:t>. azonban ezt csak akkor tudják megtenni, ha tudomást szereznek az esetről.</a:t>
            </a:r>
          </a:p>
          <a:p>
            <a:pPr algn="just" fontAlgn="t">
              <a:spcAft>
                <a:spcPts val="0"/>
              </a:spcAft>
            </a:pPr>
            <a:r>
              <a:rPr lang="hu-HU" sz="2000" dirty="0">
                <a:latin typeface="Times New Roman" panose="02020603050405020304" pitchFamily="18" charset="0"/>
                <a:ea typeface="Times New Roman" panose="02020603050405020304" pitchFamily="18" charset="0"/>
              </a:rPr>
              <a:t>A mikrochip szám elküldésével jelezhető ( </a:t>
            </a:r>
            <a:r>
              <a:rPr lang="hu-HU" sz="2000" u="sng" dirty="0">
                <a:solidFill>
                  <a:srgbClr val="0000FF"/>
                </a:solidFill>
                <a:latin typeface="Times New Roman" panose="02020603050405020304" pitchFamily="18" charset="0"/>
                <a:ea typeface="Times New Roman" panose="02020603050405020304" pitchFamily="18" charset="0"/>
                <a:hlinkClick r:id="rId2"/>
              </a:rPr>
              <a:t>maok@t-online.hu </a:t>
            </a:r>
            <a:r>
              <a:rPr lang="hu-HU" sz="2000" dirty="0">
                <a:latin typeface="Times New Roman" panose="02020603050405020304" pitchFamily="18" charset="0"/>
                <a:ea typeface="Times New Roman" panose="02020603050405020304" pitchFamily="18" charset="0"/>
              </a:rPr>
              <a:t>) , ha az adott szám 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a:t>
            </a:r>
            <a:r>
              <a:rPr lang="hu-HU" sz="2000" dirty="0" err="1">
                <a:latin typeface="Times New Roman" panose="02020603050405020304" pitchFamily="18" charset="0"/>
                <a:ea typeface="Times New Roman" panose="02020603050405020304" pitchFamily="18" charset="0"/>
              </a:rPr>
              <a:t>redszerben</a:t>
            </a:r>
            <a:r>
              <a:rPr lang="hu-HU" sz="2000" dirty="0">
                <a:latin typeface="Times New Roman" panose="02020603050405020304" pitchFamily="18" charset="0"/>
                <a:ea typeface="Times New Roman" panose="02020603050405020304" pitchFamily="18" charset="0"/>
              </a:rPr>
              <a:t> benne van, de az </a:t>
            </a:r>
            <a:r>
              <a:rPr lang="hu-HU" sz="2000" dirty="0" err="1">
                <a:latin typeface="Times New Roman" panose="02020603050405020304" pitchFamily="18" charset="0"/>
                <a:ea typeface="Times New Roman" panose="02020603050405020304" pitchFamily="18" charset="0"/>
              </a:rPr>
              <a:t>Europetnet</a:t>
            </a:r>
            <a:r>
              <a:rPr lang="hu-HU" sz="2000" dirty="0">
                <a:latin typeface="Times New Roman" panose="02020603050405020304" pitchFamily="18" charset="0"/>
                <a:ea typeface="Times New Roman" panose="02020603050405020304" pitchFamily="18" charset="0"/>
              </a:rPr>
              <a:t> keresője mégsem találja azt!</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2877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26093" y="613775"/>
            <a:ext cx="8617908" cy="6027484"/>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NYILVÁNOS KERESÉS</a:t>
            </a:r>
            <a:endParaRPr lang="hu-H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2006. októberében a MÁOK lehetővé tette, hogy a </a:t>
            </a:r>
            <a:r>
              <a:rPr lang="hu-HU" sz="2000" dirty="0" err="1">
                <a:latin typeface="Times New Roman" panose="02020603050405020304" pitchFamily="18" charset="0"/>
                <a:ea typeface="Times New Roman" panose="02020603050405020304" pitchFamily="18" charset="0"/>
              </a:rPr>
              <a:t>Petvetdata</a:t>
            </a:r>
            <a:r>
              <a:rPr lang="hu-HU" sz="2000" dirty="0">
                <a:latin typeface="Times New Roman" panose="02020603050405020304" pitchFamily="18" charset="0"/>
                <a:ea typeface="Times New Roman" panose="02020603050405020304" pitchFamily="18" charset="0"/>
              </a:rPr>
              <a:t> adatbázisban bárki ellenőrizhesse, hogy a </a:t>
            </a:r>
            <a:r>
              <a:rPr lang="hu-HU" sz="2000" dirty="0" err="1">
                <a:latin typeface="Times New Roman" panose="02020603050405020304" pitchFamily="18" charset="0"/>
                <a:ea typeface="Times New Roman" panose="02020603050405020304" pitchFamily="18" charset="0"/>
              </a:rPr>
              <a:t>mikrochippel</a:t>
            </a:r>
            <a:r>
              <a:rPr lang="hu-HU" sz="2000" dirty="0">
                <a:latin typeface="Times New Roman" panose="02020603050405020304" pitchFamily="18" charset="0"/>
                <a:ea typeface="Times New Roman" panose="02020603050405020304" pitchFamily="18" charset="0"/>
              </a:rPr>
              <a:t> megjelölt állata szerepel-e abban? Ehhez nem kell mást tennie, minthogy felkeresse a </a:t>
            </a:r>
            <a:r>
              <a:rPr lang="hu-HU" sz="2000" dirty="0">
                <a:latin typeface="Times New Roman" panose="02020603050405020304" pitchFamily="18" charset="0"/>
                <a:ea typeface="Times New Roman" panose="02020603050405020304" pitchFamily="18" charset="0"/>
                <a:hlinkClick r:id="rId2"/>
              </a:rPr>
              <a:t>www.petvetdata.hu</a:t>
            </a:r>
            <a:r>
              <a:rPr lang="hu-HU" sz="2000" dirty="0">
                <a:latin typeface="Times New Roman" panose="02020603050405020304" pitchFamily="18" charset="0"/>
                <a:ea typeface="Times New Roman" panose="02020603050405020304" pitchFamily="18" charset="0"/>
              </a:rPr>
              <a:t> címet, és ott beüsse a keresett mikrochip vagy útlevél számot.</a:t>
            </a:r>
          </a:p>
          <a:p>
            <a:pPr algn="just" fontAlgn="t">
              <a:spcAft>
                <a:spcPts val="0"/>
              </a:spcAft>
            </a:pPr>
            <a:r>
              <a:rPr lang="hu-HU" sz="2000" dirty="0">
                <a:latin typeface="Times New Roman" panose="02020603050405020304" pitchFamily="18" charset="0"/>
                <a:ea typeface="Times New Roman" panose="02020603050405020304" pitchFamily="18" charset="0"/>
              </a:rPr>
              <a:t>Ha a chipszám beírása és a keresés gomb megnyomása után nem jelenik meg a kutya chipszáma, neve, akkor biztos lehet abban, hogy ez a szám még nem szerepel a rendszerben.</a:t>
            </a:r>
          </a:p>
          <a:p>
            <a:pPr algn="just" fontAlgn="t">
              <a:spcAft>
                <a:spcPts val="0"/>
              </a:spcAft>
            </a:pPr>
            <a:r>
              <a:rPr lang="hu-HU" sz="2000" dirty="0">
                <a:latin typeface="Times New Roman" panose="02020603050405020304" pitchFamily="18" charset="0"/>
                <a:ea typeface="Times New Roman" panose="02020603050405020304" pitchFamily="18" charset="0"/>
              </a:rPr>
              <a:t>Ha a keresés eredményes, megjelennek az állat legfontosabb adatai. Ezekből azonban még csak abban lehetünk biztosak, hogy a keresett mikrochip regisztrálva van. (Adatvédelmi okok miatt a kezelt személyes adatok nem tehetők közszemlére!)</a:t>
            </a:r>
          </a:p>
          <a:p>
            <a:pPr algn="just" fontAlgn="t">
              <a:spcAft>
                <a:spcPts val="0"/>
              </a:spcAft>
            </a:pPr>
            <a:r>
              <a:rPr lang="hu-HU" sz="2000" dirty="0">
                <a:latin typeface="Times New Roman" panose="02020603050405020304" pitchFamily="18" charset="0"/>
                <a:ea typeface="Times New Roman" panose="02020603050405020304" pitchFamily="18" charset="0"/>
              </a:rPr>
              <a:t>Azt, hogy milyen adatok szerepelnek a háttértárban, csak úgy tudjuk meg, ha felkeresünk egy olyan állatorvost, aki rendelkezik a rendszerbe való belépési jogosultsággal (a legtöbb kisállatpraxist folytató magánállatorvos ilyen).</a:t>
            </a:r>
          </a:p>
          <a:p>
            <a:pPr algn="just" fontAlgn="t">
              <a:spcAft>
                <a:spcPts val="0"/>
              </a:spcAft>
            </a:pPr>
            <a:r>
              <a:rPr lang="hu-HU" sz="2000" dirty="0">
                <a:latin typeface="Times New Roman" panose="02020603050405020304" pitchFamily="18" charset="0"/>
                <a:ea typeface="Times New Roman" panose="02020603050405020304" pitchFamily="18" charset="0"/>
              </a:rPr>
              <a:t>Amennyiben a regisztráció során megadott adatainkban bármilyen változás áll be (különösen a telefonos vagy e-mail elérhetőségben), azt célszerű ugyanezen a módon mielőbb </a:t>
            </a:r>
            <a:r>
              <a:rPr lang="hu-HU" sz="2000" dirty="0" err="1">
                <a:latin typeface="Times New Roman" panose="02020603050405020304" pitchFamily="18" charset="0"/>
                <a:ea typeface="Times New Roman" panose="02020603050405020304" pitchFamily="18" charset="0"/>
              </a:rPr>
              <a:t>módosíttatni</a:t>
            </a:r>
            <a:r>
              <a:rPr lang="hu-HU" sz="2000" dirty="0">
                <a:latin typeface="Times New Roman" panose="02020603050405020304" pitchFamily="18" charset="0"/>
                <a:ea typeface="Times New Roman" panose="02020603050405020304" pitchFamily="18" charset="0"/>
              </a:rPr>
              <a:t> a rendszerben!</a:t>
            </a:r>
          </a:p>
          <a:p>
            <a:pPr algn="just" fontAlgn="t">
              <a:spcAft>
                <a:spcPts val="0"/>
              </a:spcAft>
            </a:pPr>
            <a:r>
              <a:rPr lang="hu-HU" sz="2000" dirty="0">
                <a:latin typeface="Times New Roman" panose="02020603050405020304" pitchFamily="18" charset="0"/>
                <a:ea typeface="Times New Roman" panose="02020603050405020304" pitchFamily="18" charset="0"/>
              </a:rPr>
              <a:t> </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0157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864296" y="1628384"/>
            <a:ext cx="8279704" cy="4114331"/>
          </a:xfrm>
          <a:prstGeom prst="rect">
            <a:avLst/>
          </a:prstGeom>
        </p:spPr>
        <p:txBody>
          <a:bodyPr wrap="square">
            <a:spAutoFit/>
          </a:bodyPr>
          <a:lstStyle/>
          <a:p>
            <a:pPr algn="r">
              <a:lnSpc>
                <a:spcPct val="107000"/>
              </a:lnSpc>
              <a:spcBef>
                <a:spcPts val="1200"/>
              </a:spcBef>
              <a:spcAft>
                <a:spcPts val="0"/>
              </a:spcAft>
            </a:pP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ELŐZMÉNYEK</a:t>
            </a:r>
          </a:p>
          <a:p>
            <a:pPr>
              <a:lnSpc>
                <a:spcPct val="107000"/>
              </a:lnSpc>
              <a:spcBef>
                <a:spcPts val="1200"/>
              </a:spcBef>
              <a:spcAft>
                <a:spcPts val="0"/>
              </a:spcAft>
            </a:pPr>
            <a:endParaRPr lang="hu-HU" sz="2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Az állatok egyedi azonosítása sok szempontból fontos dolog volt régen is, és az ma is. Haszonállatoknál a gazdák már évszázadok óta használnak valamilyen eljárást arra, hogy a saját állataikat megjelöljék. Ebből a célból legtöbbször tüzes vassal bélyegezték meg azokat, vagy az elmúlt évszázadban például sok állat fülébe bilétát raktak. A kedvtelésből tartott állatok egyedi azonosítása azonban sokáig csak a fajtatiszta kutyák kiváltsága volt. A fajtatiszta kutyákat a tenyésztő szervezetek tetoválási szám alapján regisztrálták. A keverék kutyák azonban semmiféle azonosítóval nem rendelkeztek, így ha például külföldre utaztak a gazdival, akkor a hatósági állatorvosi igazolásban egy hozzávetőleges leírással azonosította a kutyát.</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9728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39036" y="313151"/>
            <a:ext cx="8580328" cy="4257448"/>
          </a:xfrm>
          <a:prstGeom prst="rect">
            <a:avLst/>
          </a:prstGeom>
        </p:spPr>
        <p:txBody>
          <a:bodyPr wrap="square">
            <a:spAutoFit/>
          </a:bodyPr>
          <a:lstStyle/>
          <a:p>
            <a:pPr algn="r">
              <a:lnSpc>
                <a:spcPct val="107000"/>
              </a:lnSpc>
              <a:spcBef>
                <a:spcPts val="1200"/>
              </a:spcBef>
              <a:spcAft>
                <a:spcPts val="0"/>
              </a:spcAft>
            </a:pP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AZONOSÍTÁS-MIKROCHIP</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 mikrochip feltalálása az, ami a XXI. Század elején alapjaiban megváltoztatja az állatok egyedi azonosításának rendszerét. A mikrochip adta lehetőség azonban önmagában semmit nem ér, annak használatát szorgalmazni szükséges, vagy kötelezővé kell azt tenni, főleg azért, mert bár </a:t>
            </a:r>
            <a:r>
              <a:rPr lang="hu-HU" sz="2000" dirty="0" err="1">
                <a:latin typeface="Times New Roman" panose="02020603050405020304" pitchFamily="18" charset="0"/>
                <a:ea typeface="Times New Roman" panose="02020603050405020304" pitchFamily="18" charset="0"/>
              </a:rPr>
              <a:t>mikrochipeket</a:t>
            </a:r>
            <a:r>
              <a:rPr lang="hu-HU" sz="2000" dirty="0">
                <a:latin typeface="Times New Roman" panose="02020603050405020304" pitchFamily="18" charset="0"/>
                <a:ea typeface="Times New Roman" panose="02020603050405020304" pitchFamily="18" charset="0"/>
              </a:rPr>
              <a:t> már több mint 20 éve használnak szerte a világon, elterjedésük eddig korlátozott volt csak. Ezt a folyamatot Európában felgyorsította az Európai Unió, amely két területen teszi kötelezővé a mikrochip használatát: az állatok utaztatásánál, és a tenyésztésben. A türelmi időben egyedi azonosítóként elfogadták még a jól olvasható tetoválást, de annak hiányában már most is csak </a:t>
            </a:r>
            <a:r>
              <a:rPr lang="hu-HU" sz="2000" dirty="0" err="1">
                <a:latin typeface="Times New Roman" panose="02020603050405020304" pitchFamily="18" charset="0"/>
                <a:ea typeface="Times New Roman" panose="02020603050405020304" pitchFamily="18" charset="0"/>
              </a:rPr>
              <a:t>mikrochipet</a:t>
            </a:r>
            <a:r>
              <a:rPr lang="hu-HU" sz="2000" dirty="0">
                <a:latin typeface="Times New Roman" panose="02020603050405020304" pitchFamily="18" charset="0"/>
                <a:ea typeface="Times New Roman" panose="02020603050405020304" pitchFamily="18" charset="0"/>
              </a:rPr>
              <a:t> lehet alkalmazni.  </a:t>
            </a:r>
          </a:p>
          <a:p>
            <a:pPr algn="just" fontAlgn="t">
              <a:spcAft>
                <a:spcPts val="0"/>
              </a:spcAft>
            </a:pPr>
            <a:r>
              <a:rPr lang="hu-HU" sz="2000" dirty="0">
                <a:latin typeface="Times New Roman" panose="02020603050405020304" pitchFamily="18" charset="0"/>
                <a:ea typeface="Times New Roman" panose="02020603050405020304" pitchFamily="18" charset="0"/>
              </a:rPr>
              <a:t>Európában egységesen az </a:t>
            </a:r>
            <a:r>
              <a:rPr lang="hu-HU" sz="2000" b="1" dirty="0">
                <a:latin typeface="Times New Roman" panose="02020603050405020304" pitchFamily="18" charset="0"/>
                <a:ea typeface="Times New Roman" panose="02020603050405020304" pitchFamily="18" charset="0"/>
              </a:rPr>
              <a:t>ISO 11784 szabványnak megfelelő </a:t>
            </a:r>
            <a:r>
              <a:rPr lang="hu-HU" sz="2000" b="1" dirty="0" err="1">
                <a:latin typeface="Times New Roman" panose="02020603050405020304" pitchFamily="18" charset="0"/>
                <a:ea typeface="Times New Roman" panose="02020603050405020304" pitchFamily="18" charset="0"/>
              </a:rPr>
              <a:t>mikrochipet</a:t>
            </a:r>
            <a:r>
              <a:rPr lang="hu-HU" sz="2000" b="1" dirty="0">
                <a:latin typeface="Times New Roman" panose="02020603050405020304" pitchFamily="18" charset="0"/>
                <a:ea typeface="Times New Roman" panose="02020603050405020304" pitchFamily="18" charset="0"/>
              </a:rPr>
              <a:t> </a:t>
            </a:r>
            <a:r>
              <a:rPr lang="hu-HU" sz="2000" dirty="0">
                <a:latin typeface="Times New Roman" panose="02020603050405020304" pitchFamily="18" charset="0"/>
                <a:ea typeface="Times New Roman" panose="02020603050405020304" pitchFamily="18" charset="0"/>
              </a:rPr>
              <a:t>kell alkalmazni.</a:t>
            </a:r>
            <a:endParaRPr lang="hu-HU" sz="2000" dirty="0">
              <a:effectLst/>
              <a:latin typeface="Times New Roman" panose="02020603050405020304" pitchFamily="18" charset="0"/>
              <a:ea typeface="Times New Roman" panose="02020603050405020304" pitchFamily="18" charset="0"/>
            </a:endParaRPr>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036" y="4471790"/>
            <a:ext cx="3482235" cy="2093867"/>
          </a:xfrm>
          <a:prstGeom prst="rect">
            <a:avLst/>
          </a:prstGeom>
        </p:spPr>
      </p:pic>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1584" y="4471790"/>
            <a:ext cx="3837421" cy="2093867"/>
          </a:xfrm>
          <a:prstGeom prst="rect">
            <a:avLst/>
          </a:prstGeom>
        </p:spPr>
      </p:pic>
    </p:spTree>
    <p:extLst>
      <p:ext uri="{BB962C8B-B14F-4D97-AF65-F5344CB8AC3E}">
        <p14:creationId xmlns:p14="http://schemas.microsoft.com/office/powerpoint/2010/main" val="281677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64088" y="1295660"/>
            <a:ext cx="8379912" cy="4356257"/>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MIÉRT HASZNOS</a:t>
            </a: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07000"/>
              </a:lnSpc>
              <a:spcBef>
                <a:spcPts val="1200"/>
              </a:spcBef>
              <a:spcAft>
                <a:spcPts val="0"/>
              </a:spcAft>
            </a:pPr>
            <a:endParaRPr lang="hu-HU"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err="1">
                <a:latin typeface="Times New Roman" panose="02020603050405020304" pitchFamily="18" charset="0"/>
                <a:ea typeface="Times New Roman" panose="02020603050405020304" pitchFamily="18" charset="0"/>
              </a:rPr>
              <a:t>Mikrochipet</a:t>
            </a:r>
            <a:r>
              <a:rPr lang="hu-HU" sz="2000" dirty="0">
                <a:latin typeface="Times New Roman" panose="02020603050405020304" pitchFamily="18" charset="0"/>
                <a:ea typeface="Times New Roman" panose="02020603050405020304" pitchFamily="18" charset="0"/>
              </a:rPr>
              <a:t> ma sokféle okkal és indokkal lehet használni, azonban kétségtelen tény, hogy ezek között a leghasznosabb - és egyben a leglátványosabb - az elkóborolt, elveszett állatok mielőbbi hazajuttatása.</a:t>
            </a:r>
          </a:p>
          <a:p>
            <a:pPr algn="just" fontAlgn="t">
              <a:spcAft>
                <a:spcPts val="0"/>
              </a:spcAft>
            </a:pPr>
            <a:r>
              <a:rPr lang="hu-HU" sz="2000" dirty="0">
                <a:latin typeface="Times New Roman" panose="02020603050405020304" pitchFamily="18" charset="0"/>
                <a:ea typeface="Times New Roman" panose="02020603050405020304" pitchFamily="18" charset="0"/>
              </a:rPr>
              <a:t>Sokan még nem is tudják, hogy egy </a:t>
            </a:r>
            <a:r>
              <a:rPr lang="hu-HU" sz="2000" dirty="0" err="1">
                <a:latin typeface="Times New Roman" panose="02020603050405020304" pitchFamily="18" charset="0"/>
                <a:ea typeface="Times New Roman" panose="02020603050405020304" pitchFamily="18" charset="0"/>
              </a:rPr>
              <a:t>mikrochippel</a:t>
            </a:r>
            <a:r>
              <a:rPr lang="hu-HU" sz="2000" dirty="0">
                <a:latin typeface="Times New Roman" panose="02020603050405020304" pitchFamily="18" charset="0"/>
                <a:ea typeface="Times New Roman" panose="02020603050405020304" pitchFamily="18" charset="0"/>
              </a:rPr>
              <a:t> rendelkező, megfelelően regisztrált kutyáról optimális esetben a megtalálást követően 5-10 perc alatt kideríthető, hogy ki a gazdája!  Aki még nem veszített el kutyát, az nem tudja, mivel is jár az! Az idegeskedés, a kutya keresésére fordított idő és pénz, és nem utolsó sorban az, amit a kutya ez alatt átél - csavargás, éhezés, félelem, fagyoskodás, menhelyen, gyepmesteri telepen töltött idő, összeszedett betegségek, sérülések - megspórolható egy pár ezer forintos eszközzel, ami nem más, mint a mikrochip és annak regisztrációja.</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6487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876822" y="1039660"/>
            <a:ext cx="8404963" cy="5180777"/>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MI A MIKROCHIP</a:t>
            </a: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 mikrochip egy rizsszem méretű eszköz, melyet egy első látásra hatalmasnak tűnő, injekciós tűszerű eszközzel az állat bőre alá ültetnek be. A parányi szövetbarát kapszulába egy antenna, és egy mikrochip van beépítve, mely egy 15 számjegyből álló egyedi kódot tárol. ( A </a:t>
            </a:r>
            <a:r>
              <a:rPr lang="hu-HU" sz="2000" dirty="0" err="1">
                <a:latin typeface="Times New Roman" panose="02020603050405020304" pitchFamily="18" charset="0"/>
                <a:ea typeface="Times New Roman" panose="02020603050405020304" pitchFamily="18" charset="0"/>
              </a:rPr>
              <a:t>mikrochipben</a:t>
            </a:r>
            <a:r>
              <a:rPr lang="hu-HU" sz="2000" dirty="0">
                <a:latin typeface="Times New Roman" panose="02020603050405020304" pitchFamily="18" charset="0"/>
                <a:ea typeface="Times New Roman" panose="02020603050405020304" pitchFamily="18" charset="0"/>
              </a:rPr>
              <a:t> egyéb adat nincsen! )</a:t>
            </a:r>
          </a:p>
          <a:p>
            <a:pPr algn="just" fontAlgn="t">
              <a:spcAft>
                <a:spcPts val="0"/>
              </a:spcAft>
            </a:pPr>
            <a:r>
              <a:rPr lang="hu-HU" sz="2000" dirty="0">
                <a:latin typeface="Times New Roman" panose="02020603050405020304" pitchFamily="18" charset="0"/>
                <a:ea typeface="Times New Roman" panose="02020603050405020304" pitchFamily="18" charset="0"/>
              </a:rPr>
              <a:t>A mikrochip sem energiaforrást, sem mozgó alkatrész nem tartalmaz, ezért a meghibásodása kizárható. A kapszula anyaga nem vált ki az állat szervezetében ellenreakciót, így az a beültetés helyén - ez Európában a nyak bal oldala - szépen megtapad. Fontos tudnivaló, hogy a mikrochip önmagában nem sugároz jeleket, csak egy speciális leolvasó rádiójeleire válaszolva adja vissza a benne tárolt számsort. Mivel a mikrochip nem sugároz jeleket, így a tévhittel ellentétben nem is alkalmas az eb aktuális tartózkodási helyének a meghatározására! A leolvasó is csak néhány centiméteres távolságból tud kapcsolatot teremteni a beültetett chippel, így attól sem kell tartani, hogy az áruházi lopásgátló kapuk követnék az eb mozgását </a:t>
            </a:r>
          </a:p>
        </p:txBody>
      </p:sp>
    </p:spTree>
    <p:extLst>
      <p:ext uri="{BB962C8B-B14F-4D97-AF65-F5344CB8AC3E}">
        <p14:creationId xmlns:p14="http://schemas.microsoft.com/office/powerpoint/2010/main" val="1093389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76405" y="801667"/>
            <a:ext cx="8467595" cy="2554545"/>
          </a:xfrm>
          <a:prstGeom prst="rect">
            <a:avLst/>
          </a:prstGeom>
        </p:spPr>
        <p:txBody>
          <a:bodyPr wrap="square">
            <a:spAutoFit/>
          </a:bodyPr>
          <a:lstStyle/>
          <a:p>
            <a:pPr algn="just" fontAlgn="t">
              <a:spcAft>
                <a:spcPts val="0"/>
              </a:spcAft>
            </a:pPr>
            <a:r>
              <a:rPr lang="hu-HU" sz="2000" dirty="0">
                <a:latin typeface="Times New Roman" panose="02020603050405020304" pitchFamily="18" charset="0"/>
                <a:ea typeface="Times New Roman" panose="02020603050405020304" pitchFamily="18" charset="0"/>
              </a:rPr>
              <a:t>A mikrochip beültetése egy egyszerűnek tűnő, ám mégis egy ún. </a:t>
            </a:r>
            <a:r>
              <a:rPr lang="hu-HU" sz="2000" dirty="0" err="1">
                <a:latin typeface="Times New Roman" panose="02020603050405020304" pitchFamily="18" charset="0"/>
                <a:ea typeface="Times New Roman" panose="02020603050405020304" pitchFamily="18" charset="0"/>
              </a:rPr>
              <a:t>invazív</a:t>
            </a:r>
            <a:r>
              <a:rPr lang="hu-HU" sz="2000" dirty="0">
                <a:latin typeface="Times New Roman" panose="02020603050405020304" pitchFamily="18" charset="0"/>
                <a:ea typeface="Times New Roman" panose="02020603050405020304" pitchFamily="18" charset="0"/>
              </a:rPr>
              <a:t> beavatkozás, mivel egy idegen anyagot ültetünk be az élő szervezetbe. Éppen emiatt a vonatkozó jogszabályok szerint a chip behelyezését csak az arra felhatalmazott állatorvos végezheti el. A Magyar Állatorvosi Kamara egy erre a folyamatra vonatkozó szakmai szabályzatban részletesen </a:t>
            </a:r>
            <a:r>
              <a:rPr lang="hu-HU" sz="2000" dirty="0" smtClean="0">
                <a:latin typeface="Times New Roman" panose="02020603050405020304" pitchFamily="18" charset="0"/>
                <a:ea typeface="Times New Roman" panose="02020603050405020304" pitchFamily="18" charset="0"/>
              </a:rPr>
              <a:t>szabályozza a </a:t>
            </a:r>
            <a:r>
              <a:rPr lang="hu-HU" sz="2000" dirty="0">
                <a:latin typeface="Times New Roman" panose="02020603050405020304" pitchFamily="18" charset="0"/>
                <a:ea typeface="Times New Roman" panose="02020603050405020304" pitchFamily="18" charset="0"/>
              </a:rPr>
              <a:t>mikrochip beültetését, lépésről lépésre meghatározva azokat a tennivalókat, amelyeket az állatorvosoknak el kell végezniük, mielőtt a </a:t>
            </a:r>
            <a:r>
              <a:rPr lang="hu-HU" sz="2000" dirty="0" err="1">
                <a:latin typeface="Times New Roman" panose="02020603050405020304" pitchFamily="18" charset="0"/>
                <a:ea typeface="Times New Roman" panose="02020603050405020304" pitchFamily="18" charset="0"/>
              </a:rPr>
              <a:t>mikrohipet</a:t>
            </a:r>
            <a:r>
              <a:rPr lang="hu-HU" sz="2000" dirty="0">
                <a:latin typeface="Times New Roman" panose="02020603050405020304" pitchFamily="18" charset="0"/>
                <a:ea typeface="Times New Roman" panose="02020603050405020304" pitchFamily="18" charset="0"/>
              </a:rPr>
              <a:t> behelyeznék a helyére.</a:t>
            </a:r>
            <a:endParaRPr lang="hu-HU" sz="2000" dirty="0">
              <a:effectLst/>
              <a:latin typeface="Times New Roman" panose="02020603050405020304" pitchFamily="18" charset="0"/>
              <a:ea typeface="Times New Roman" panose="02020603050405020304" pitchFamily="18" charset="0"/>
            </a:endParaRPr>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05" y="3356212"/>
            <a:ext cx="3928056" cy="2618704"/>
          </a:xfrm>
          <a:prstGeom prst="rect">
            <a:avLst/>
          </a:prstGeom>
        </p:spPr>
      </p:pic>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0434" y="3340936"/>
            <a:ext cx="3864403" cy="2649255"/>
          </a:xfrm>
          <a:prstGeom prst="rect">
            <a:avLst/>
          </a:prstGeom>
        </p:spPr>
      </p:pic>
    </p:spTree>
    <p:extLst>
      <p:ext uri="{BB962C8B-B14F-4D97-AF65-F5344CB8AC3E}">
        <p14:creationId xmlns:p14="http://schemas.microsoft.com/office/powerpoint/2010/main" val="380753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27134" y="1295660"/>
            <a:ext cx="8116866" cy="4257448"/>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NEM KÁROS-E</a:t>
            </a: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Időről időre megjelennek olyan hírek, amelyek igyekeznek felhívni a figyelmet azokra a potenciális káros hatásokra és lehetőségekre, amelyek a szervezetbe behelyezett idegen anyagok - így akár a </a:t>
            </a:r>
            <a:r>
              <a:rPr lang="hu-HU" sz="2000" dirty="0" err="1">
                <a:latin typeface="Times New Roman" panose="02020603050405020304" pitchFamily="18" charset="0"/>
                <a:ea typeface="Times New Roman" panose="02020603050405020304" pitchFamily="18" charset="0"/>
              </a:rPr>
              <a:t>mikrochipek</a:t>
            </a:r>
            <a:r>
              <a:rPr lang="hu-HU" sz="2000" dirty="0">
                <a:latin typeface="Times New Roman" panose="02020603050405020304" pitchFamily="18" charset="0"/>
                <a:ea typeface="Times New Roman" panose="02020603050405020304" pitchFamily="18" charset="0"/>
              </a:rPr>
              <a:t> - hatására kialakulhatnak. Ezek a beszámolók azonban minden esetben olyan esetekről szólnak, amikor egy-egy állat szervezetében a mikrochip helye körül találtak rosszindulatú folyamatokat. A szerzők azonban minden esetben nagyon óvatosan fogalmaznak, és eddig még nem nagyon merték konkrétan összefüggésbe hozni a </a:t>
            </a:r>
            <a:r>
              <a:rPr lang="hu-HU" sz="2000" dirty="0" err="1">
                <a:latin typeface="Times New Roman" panose="02020603050405020304" pitchFamily="18" charset="0"/>
                <a:ea typeface="Times New Roman" panose="02020603050405020304" pitchFamily="18" charset="0"/>
              </a:rPr>
              <a:t>mikrochipeket</a:t>
            </a:r>
            <a:r>
              <a:rPr lang="hu-HU" sz="2000" dirty="0">
                <a:latin typeface="Times New Roman" panose="02020603050405020304" pitchFamily="18" charset="0"/>
                <a:ea typeface="Times New Roman" panose="02020603050405020304" pitchFamily="18" charset="0"/>
              </a:rPr>
              <a:t> a tapasztalt elváltozásokkal. Kijelenthető, hogy a </a:t>
            </a:r>
            <a:r>
              <a:rPr lang="hu-HU" sz="2000" dirty="0" err="1">
                <a:latin typeface="Times New Roman" panose="02020603050405020304" pitchFamily="18" charset="0"/>
                <a:ea typeface="Times New Roman" panose="02020603050405020304" pitchFamily="18" charset="0"/>
              </a:rPr>
              <a:t>mikrochipek</a:t>
            </a:r>
            <a:r>
              <a:rPr lang="hu-HU" sz="2000" dirty="0">
                <a:latin typeface="Times New Roman" panose="02020603050405020304" pitchFamily="18" charset="0"/>
                <a:ea typeface="Times New Roman" panose="02020603050405020304" pitchFamily="18" charset="0"/>
              </a:rPr>
              <a:t> használata igen biztonságosnak tekinthető! Több tízezer behelyezett mikrochipre jut csak egy-egy problémás eset, de ezeknél sem bizonyítható egyértelműen a chip káros hatása.</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2321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939452" y="776614"/>
            <a:ext cx="8279705" cy="3611117"/>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MENNYIBE KERÜL</a:t>
            </a: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 Kamara  - élve a 2012. évi CXXVII. törvény felhatalmazásával - az ebek egyedi, </a:t>
            </a:r>
            <a:r>
              <a:rPr lang="hu-HU" sz="2000" dirty="0" err="1">
                <a:latin typeface="Times New Roman" panose="02020603050405020304" pitchFamily="18" charset="0"/>
                <a:ea typeface="Times New Roman" panose="02020603050405020304" pitchFamily="18" charset="0"/>
              </a:rPr>
              <a:t>transzponderrel</a:t>
            </a:r>
            <a:r>
              <a:rPr lang="hu-HU" sz="2000" dirty="0">
                <a:latin typeface="Times New Roman" panose="02020603050405020304" pitchFamily="18" charset="0"/>
                <a:ea typeface="Times New Roman" panose="02020603050405020304" pitchFamily="18" charset="0"/>
              </a:rPr>
              <a:t> történő </a:t>
            </a:r>
            <a:r>
              <a:rPr lang="hu-HU" sz="2000" dirty="0" smtClean="0">
                <a:latin typeface="Times New Roman" panose="02020603050405020304" pitchFamily="18" charset="0"/>
                <a:ea typeface="Times New Roman" panose="02020603050405020304" pitchFamily="18" charset="0"/>
              </a:rPr>
              <a:t>( </a:t>
            </a:r>
            <a:r>
              <a:rPr lang="hu-HU" sz="2000" dirty="0" err="1" smtClean="0">
                <a:latin typeface="Times New Roman" panose="02020603050405020304" pitchFamily="18" charset="0"/>
                <a:ea typeface="Times New Roman" panose="02020603050405020304" pitchFamily="18" charset="0"/>
              </a:rPr>
              <a:t>mikrochipes</a:t>
            </a:r>
            <a:r>
              <a:rPr lang="hu-HU" sz="2000" dirty="0" smtClean="0">
                <a:latin typeface="Times New Roman" panose="02020603050405020304" pitchFamily="18" charset="0"/>
                <a:ea typeface="Times New Roman" panose="02020603050405020304" pitchFamily="18" charset="0"/>
              </a:rPr>
              <a:t> ) </a:t>
            </a:r>
            <a:r>
              <a:rPr lang="hu-HU" sz="2000" dirty="0">
                <a:latin typeface="Times New Roman" panose="02020603050405020304" pitchFamily="18" charset="0"/>
                <a:ea typeface="Times New Roman" panose="02020603050405020304" pitchFamily="18" charset="0"/>
              </a:rPr>
              <a:t>megjelölésének  komplex fizetendő </a:t>
            </a:r>
            <a:r>
              <a:rPr lang="hu-HU" sz="2000" dirty="0" smtClean="0">
                <a:latin typeface="Times New Roman" panose="02020603050405020304" pitchFamily="18" charset="0"/>
                <a:ea typeface="Times New Roman" panose="02020603050405020304" pitchFamily="18" charset="0"/>
              </a:rPr>
              <a:t>díjaként ( valamennyi </a:t>
            </a:r>
            <a:r>
              <a:rPr lang="hu-HU" sz="2000" dirty="0">
                <a:latin typeface="Times New Roman" panose="02020603050405020304" pitchFamily="18" charset="0"/>
                <a:ea typeface="Times New Roman" panose="02020603050405020304" pitchFamily="18" charset="0"/>
              </a:rPr>
              <a:t>munkafolyamat munkadíját, a </a:t>
            </a:r>
            <a:r>
              <a:rPr lang="hu-HU" sz="2000" dirty="0" err="1">
                <a:latin typeface="Times New Roman" panose="02020603050405020304" pitchFamily="18" charset="0"/>
                <a:ea typeface="Times New Roman" panose="02020603050405020304" pitchFamily="18" charset="0"/>
              </a:rPr>
              <a:t>transzponder</a:t>
            </a:r>
            <a:r>
              <a:rPr lang="hu-HU" sz="2000" dirty="0">
                <a:latin typeface="Times New Roman" panose="02020603050405020304" pitchFamily="18" charset="0"/>
                <a:ea typeface="Times New Roman" panose="02020603050405020304" pitchFamily="18" charset="0"/>
              </a:rPr>
              <a:t> és az egyéb felhasznált eszközök árát, továbbá a regisztrációs díjat is tartalmazó ) ajánlásként 2019.évben 3500Ft-os összeget javasolt a </a:t>
            </a:r>
            <a:r>
              <a:rPr lang="hu-HU" sz="2000" dirty="0" smtClean="0">
                <a:latin typeface="Times New Roman" panose="02020603050405020304" pitchFamily="18" charset="0"/>
                <a:ea typeface="Times New Roman" panose="02020603050405020304" pitchFamily="18" charset="0"/>
              </a:rPr>
              <a:t>tagjainak.</a:t>
            </a:r>
          </a:p>
          <a:p>
            <a:pPr algn="just" fontAlgn="t">
              <a:spcAft>
                <a:spcPts val="0"/>
              </a:spcAft>
            </a:pPr>
            <a:r>
              <a:rPr lang="hu-HU" sz="2000" dirty="0" smtClean="0">
                <a:latin typeface="Times New Roman" panose="02020603050405020304" pitchFamily="18" charset="0"/>
                <a:ea typeface="Times New Roman" panose="02020603050405020304" pitchFamily="18" charset="0"/>
              </a:rPr>
              <a:t>Ez </a:t>
            </a:r>
            <a:r>
              <a:rPr lang="hu-HU" sz="2000" dirty="0">
                <a:latin typeface="Times New Roman" panose="02020603050405020304" pitchFamily="18" charset="0"/>
                <a:ea typeface="Times New Roman" panose="02020603050405020304" pitchFamily="18" charset="0"/>
              </a:rPr>
              <a:t>a javasolt összeg nem tartalmazza a helyi érzéstelenítésnek, valamint a megjelölendő állat esetleg szükségessé váló bódításának, altatásának a </a:t>
            </a:r>
            <a:r>
              <a:rPr lang="hu-HU" sz="2000" dirty="0" err="1" smtClean="0">
                <a:latin typeface="Times New Roman" panose="02020603050405020304" pitchFamily="18" charset="0"/>
                <a:ea typeface="Times New Roman" panose="02020603050405020304" pitchFamily="18" charset="0"/>
              </a:rPr>
              <a:t>költsé</a:t>
            </a:r>
            <a:r>
              <a:rPr lang="hu-HU" sz="2000" dirty="0" smtClean="0">
                <a:latin typeface="Times New Roman" panose="02020603050405020304" pitchFamily="18" charset="0"/>
                <a:ea typeface="Times New Roman" panose="02020603050405020304" pitchFamily="18" charset="0"/>
              </a:rPr>
              <a:t>-</a:t>
            </a:r>
          </a:p>
          <a:p>
            <a:pPr algn="just" fontAlgn="t">
              <a:spcAft>
                <a:spcPts val="0"/>
              </a:spcAft>
            </a:pPr>
            <a:r>
              <a:rPr lang="hu-HU" sz="2000" dirty="0" err="1" smtClean="0">
                <a:latin typeface="Times New Roman" panose="02020603050405020304" pitchFamily="18" charset="0"/>
                <a:ea typeface="Times New Roman" panose="02020603050405020304" pitchFamily="18" charset="0"/>
              </a:rPr>
              <a:t>geit</a:t>
            </a:r>
            <a:r>
              <a:rPr lang="hu-HU" sz="2000" dirty="0" smtClean="0">
                <a:latin typeface="Times New Roman" panose="02020603050405020304" pitchFamily="18" charset="0"/>
                <a:ea typeface="Times New Roman" panose="02020603050405020304" pitchFamily="18" charset="0"/>
              </a:rPr>
              <a:t>, továbbá </a:t>
            </a:r>
            <a:r>
              <a:rPr lang="hu-HU" sz="2000" dirty="0">
                <a:latin typeface="Times New Roman" panose="02020603050405020304" pitchFamily="18" charset="0"/>
                <a:ea typeface="Times New Roman" panose="02020603050405020304" pitchFamily="18" charset="0"/>
              </a:rPr>
              <a:t>az </a:t>
            </a:r>
            <a:r>
              <a:rPr lang="hu-HU" sz="2000" dirty="0" smtClean="0">
                <a:latin typeface="Times New Roman" panose="02020603050405020304" pitchFamily="18" charset="0"/>
                <a:ea typeface="Times New Roman" panose="02020603050405020304" pitchFamily="18" charset="0"/>
              </a:rPr>
              <a:t>esetleges kiszállási díjat sem</a:t>
            </a:r>
            <a:r>
              <a:rPr lang="hu-HU" sz="2000" dirty="0">
                <a:latin typeface="Times New Roman" panose="02020603050405020304" pitchFamily="18" charset="0"/>
                <a:ea typeface="Times New Roman" panose="02020603050405020304" pitchFamily="18" charset="0"/>
              </a:rPr>
              <a:t>.</a:t>
            </a:r>
            <a:br>
              <a:rPr lang="hu-HU" sz="2000" dirty="0">
                <a:latin typeface="Times New Roman" panose="02020603050405020304" pitchFamily="18" charset="0"/>
                <a:ea typeface="Times New Roman" panose="02020603050405020304" pitchFamily="18" charset="0"/>
              </a:rPr>
            </a:br>
            <a:r>
              <a:rPr lang="hu-HU" dirty="0">
                <a:latin typeface="Times New Roman" panose="02020603050405020304" pitchFamily="18" charset="0"/>
                <a:ea typeface="Times New Roman" panose="02020603050405020304" pitchFamily="18" charset="0"/>
              </a:rPr>
              <a:t> </a:t>
            </a:r>
            <a:endParaRPr lang="hu-HU" sz="1100" dirty="0">
              <a:effectLst/>
              <a:latin typeface="Times New Roman" panose="02020603050405020304" pitchFamily="18" charset="0"/>
              <a:ea typeface="Times New Roman" panose="02020603050405020304" pitchFamily="18" charset="0"/>
            </a:endParaRPr>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452" y="4288922"/>
            <a:ext cx="3412820" cy="2121636"/>
          </a:xfrm>
          <a:prstGeom prst="rect">
            <a:avLst/>
          </a:prstGeom>
        </p:spPr>
      </p:pic>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0059" y="4288922"/>
            <a:ext cx="3412821" cy="2121636"/>
          </a:xfrm>
          <a:prstGeom prst="rect">
            <a:avLst/>
          </a:prstGeom>
        </p:spPr>
      </p:pic>
    </p:spTree>
    <p:extLst>
      <p:ext uri="{BB962C8B-B14F-4D97-AF65-F5344CB8AC3E}">
        <p14:creationId xmlns:p14="http://schemas.microsoft.com/office/powerpoint/2010/main" val="4062945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977030" y="1064713"/>
            <a:ext cx="8166969" cy="4873001"/>
          </a:xfrm>
          <a:prstGeom prst="rect">
            <a:avLst/>
          </a:prstGeom>
        </p:spPr>
        <p:txBody>
          <a:bodyPr wrap="square">
            <a:spAutoFit/>
          </a:bodyPr>
          <a:lstStyle/>
          <a:p>
            <a:pPr algn="r">
              <a:lnSpc>
                <a:spcPct val="107000"/>
              </a:lnSpc>
              <a:spcBef>
                <a:spcPts val="1200"/>
              </a:spcBef>
              <a:spcAft>
                <a:spcPts val="0"/>
              </a:spcAft>
            </a:pPr>
            <a:r>
              <a:rPr lang="hu-HU" sz="2400" b="1" kern="0" cap="all"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KÖTELEZŐ</a:t>
            </a:r>
            <a:r>
              <a:rPr lang="hu-HU" sz="2400" b="1" kern="0" cap="all"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r">
              <a:lnSpc>
                <a:spcPct val="107000"/>
              </a:lnSpc>
              <a:spcBef>
                <a:spcPts val="1200"/>
              </a:spcBef>
              <a:spcAft>
                <a:spcPts val="0"/>
              </a:spcAft>
            </a:pPr>
            <a:endParaRPr lang="hu-HU" sz="1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fontAlgn="t">
              <a:spcAft>
                <a:spcPts val="0"/>
              </a:spcAft>
            </a:pPr>
            <a:r>
              <a:rPr lang="hu-HU" sz="2000" dirty="0">
                <a:latin typeface="Times New Roman" panose="02020603050405020304" pitchFamily="18" charset="0"/>
                <a:ea typeface="Times New Roman" panose="02020603050405020304" pitchFamily="18" charset="0"/>
              </a:rPr>
              <a:t>A kutyák </a:t>
            </a:r>
            <a:r>
              <a:rPr lang="hu-HU" sz="2000" dirty="0" err="1">
                <a:latin typeface="Times New Roman" panose="02020603050405020304" pitchFamily="18" charset="0"/>
                <a:ea typeface="Times New Roman" panose="02020603050405020304" pitchFamily="18" charset="0"/>
              </a:rPr>
              <a:t>mikrochipes</a:t>
            </a:r>
            <a:r>
              <a:rPr lang="hu-HU" sz="2000" dirty="0">
                <a:latin typeface="Times New Roman" panose="02020603050405020304" pitchFamily="18" charset="0"/>
                <a:ea typeface="Times New Roman" panose="02020603050405020304" pitchFamily="18" charset="0"/>
              </a:rPr>
              <a:t> megjelölésével kapcsolatosan  a leggyakoribb kérdés az, vajon kötelező-e ma Magyarországon a </a:t>
            </a:r>
            <a:r>
              <a:rPr lang="hu-HU" sz="2000" dirty="0" err="1">
                <a:latin typeface="Times New Roman" panose="02020603050405020304" pitchFamily="18" charset="0"/>
                <a:ea typeface="Times New Roman" panose="02020603050405020304" pitchFamily="18" charset="0"/>
              </a:rPr>
              <a:t>mikrochipes</a:t>
            </a:r>
            <a:r>
              <a:rPr lang="hu-HU" sz="2000" dirty="0">
                <a:latin typeface="Times New Roman" panose="02020603050405020304" pitchFamily="18" charset="0"/>
                <a:ea typeface="Times New Roman" panose="02020603050405020304" pitchFamily="18" charset="0"/>
              </a:rPr>
              <a:t> megjelölés?</a:t>
            </a:r>
          </a:p>
          <a:p>
            <a:pPr algn="just" fontAlgn="t">
              <a:spcAft>
                <a:spcPts val="0"/>
              </a:spcAft>
            </a:pPr>
            <a:r>
              <a:rPr lang="hu-HU" sz="2000" dirty="0">
                <a:latin typeface="Times New Roman" panose="02020603050405020304" pitchFamily="18" charset="0"/>
                <a:ea typeface="Times New Roman" panose="02020603050405020304" pitchFamily="18" charset="0"/>
              </a:rPr>
              <a:t>A válasz erre a kérdésre a következő:</a:t>
            </a:r>
          </a:p>
          <a:p>
            <a:pPr algn="just" fontAlgn="t">
              <a:spcAft>
                <a:spcPts val="0"/>
              </a:spcAft>
            </a:pPr>
            <a:r>
              <a:rPr lang="hu-HU" sz="2000" dirty="0">
                <a:latin typeface="Times New Roman" panose="02020603050405020304" pitchFamily="18" charset="0"/>
                <a:ea typeface="Times New Roman" panose="02020603050405020304" pitchFamily="18" charset="0"/>
              </a:rPr>
              <a:t>Magyarország Kormányának 2012. júniusában elfogadott Kormányrendelet módosításai </a:t>
            </a:r>
            <a:r>
              <a:rPr lang="hu-HU" sz="2000" dirty="0" smtClean="0">
                <a:latin typeface="Times New Roman" panose="02020603050405020304" pitchFamily="18" charset="0"/>
                <a:ea typeface="Times New Roman" panose="02020603050405020304" pitchFamily="18" charset="0"/>
              </a:rPr>
              <a:t>szerint 2013</a:t>
            </a:r>
            <a:r>
              <a:rPr lang="hu-HU" sz="2000" dirty="0">
                <a:latin typeface="Times New Roman" panose="02020603050405020304" pitchFamily="18" charset="0"/>
                <a:ea typeface="Times New Roman" panose="02020603050405020304" pitchFamily="18" charset="0"/>
              </a:rPr>
              <a:t>. január 1-től kezdődően a 4 hónapos életkort elért kutyák már csak </a:t>
            </a:r>
            <a:r>
              <a:rPr lang="hu-HU" sz="2000" dirty="0" err="1">
                <a:latin typeface="Times New Roman" panose="02020603050405020304" pitchFamily="18" charset="0"/>
                <a:ea typeface="Times New Roman" panose="02020603050405020304" pitchFamily="18" charset="0"/>
              </a:rPr>
              <a:t>mikrochippel</a:t>
            </a:r>
            <a:r>
              <a:rPr lang="hu-HU" sz="2000" dirty="0">
                <a:latin typeface="Times New Roman" panose="02020603050405020304" pitchFamily="18" charset="0"/>
                <a:ea typeface="Times New Roman" panose="02020603050405020304" pitchFamily="18" charset="0"/>
              </a:rPr>
              <a:t> megjelölve tarthatók!</a:t>
            </a:r>
          </a:p>
          <a:p>
            <a:pPr algn="just" fontAlgn="t">
              <a:spcAft>
                <a:spcPts val="0"/>
              </a:spcAft>
            </a:pPr>
            <a:r>
              <a:rPr lang="hu-HU" sz="2000" dirty="0">
                <a:latin typeface="Times New Roman" panose="02020603050405020304" pitchFamily="18" charset="0"/>
                <a:ea typeface="Times New Roman" panose="02020603050405020304" pitchFamily="18" charset="0"/>
              </a:rPr>
              <a:t> </a:t>
            </a:r>
          </a:p>
          <a:p>
            <a:pPr algn="just" fontAlgn="t">
              <a:spcAft>
                <a:spcPts val="0"/>
              </a:spcAft>
            </a:pPr>
            <a:r>
              <a:rPr lang="hu-HU" sz="2000" dirty="0">
                <a:latin typeface="Times New Roman" panose="02020603050405020304" pitchFamily="18" charset="0"/>
                <a:ea typeface="Times New Roman" panose="02020603050405020304" pitchFamily="18" charset="0"/>
              </a:rPr>
              <a:t>További fontos szabály:</a:t>
            </a:r>
          </a:p>
          <a:p>
            <a:pPr algn="just" fontAlgn="t">
              <a:spcAft>
                <a:spcPts val="0"/>
              </a:spcAft>
            </a:pPr>
            <a:r>
              <a:rPr lang="hu-HU" sz="2000" dirty="0">
                <a:latin typeface="Times New Roman" panose="02020603050405020304" pitchFamily="18" charset="0"/>
                <a:ea typeface="Times New Roman" panose="02020603050405020304" pitchFamily="18" charset="0"/>
              </a:rPr>
              <a:t>A 41/2010. Korm. rendelet 2010. július 1.-től érvényes szabályai szerint ha bármilyen okból megváltozik a kutya tulajdonosa, a tulajdon átruházása előtt kell a kutyát megjelölni chippel.  Ez azt jelenti, hogy amennyiben a kölyökkutyákat még 4 hónapos koruk előtt adják vagy ajándékozzák el, akkor azokat már az eladás ( ajándékozás ) előtt meg kell jelöltetni </a:t>
            </a:r>
            <a:r>
              <a:rPr lang="hu-HU" sz="2000" dirty="0" err="1">
                <a:latin typeface="Times New Roman" panose="02020603050405020304" pitchFamily="18" charset="0"/>
                <a:ea typeface="Times New Roman" panose="02020603050405020304" pitchFamily="18" charset="0"/>
              </a:rPr>
              <a:t>mikrochippel</a:t>
            </a:r>
            <a:r>
              <a:rPr lang="hu-HU" sz="2000" dirty="0">
                <a:latin typeface="Times New Roman" panose="02020603050405020304" pitchFamily="18" charset="0"/>
                <a:ea typeface="Times New Roman" panose="02020603050405020304" pitchFamily="18" charset="0"/>
              </a:rPr>
              <a:t>.</a:t>
            </a:r>
            <a:endParaRPr lang="hu-H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975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673</Words>
  <Application>Microsoft Office PowerPoint</Application>
  <PresentationFormat>Szélesvásznú</PresentationFormat>
  <Paragraphs>63</Paragraphs>
  <Slides>16</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16</vt:i4>
      </vt:variant>
    </vt:vector>
  </HeadingPairs>
  <TitlesOfParts>
    <vt:vector size="22" baseType="lpstr">
      <vt:lpstr>Arial</vt:lpstr>
      <vt:lpstr>Calibri Light</vt:lpstr>
      <vt:lpstr>Times New Roman</vt:lpstr>
      <vt:lpstr>Trebuchet MS</vt:lpstr>
      <vt:lpstr>Wingdings 3</vt:lpstr>
      <vt:lpstr>Fazetta</vt:lpstr>
      <vt:lpstr>Kutyachip  Felelős állattartás</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Kutya chip</dc:title>
  <dc:creator>X201_750_O</dc:creator>
  <cp:lastModifiedBy>X201_750_O</cp:lastModifiedBy>
  <cp:revision>9</cp:revision>
  <dcterms:created xsi:type="dcterms:W3CDTF">2019-11-05T21:59:40Z</dcterms:created>
  <dcterms:modified xsi:type="dcterms:W3CDTF">2019-11-07T07:10:06Z</dcterms:modified>
</cp:coreProperties>
</file>