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98" r:id="rId5"/>
    <p:sldId id="268" r:id="rId6"/>
    <p:sldId id="281" r:id="rId7"/>
    <p:sldId id="269" r:id="rId8"/>
    <p:sldId id="272" r:id="rId9"/>
    <p:sldId id="271" r:id="rId10"/>
    <p:sldId id="279" r:id="rId11"/>
    <p:sldId id="280" r:id="rId12"/>
    <p:sldId id="285" r:id="rId13"/>
    <p:sldId id="286" r:id="rId14"/>
    <p:sldId id="287" r:id="rId15"/>
    <p:sldId id="282" r:id="rId16"/>
    <p:sldId id="288" r:id="rId17"/>
    <p:sldId id="289" r:id="rId18"/>
    <p:sldId id="290" r:id="rId19"/>
    <p:sldId id="291" r:id="rId20"/>
    <p:sldId id="284" r:id="rId21"/>
    <p:sldId id="292" r:id="rId22"/>
    <p:sldId id="283" r:id="rId23"/>
    <p:sldId id="294" r:id="rId24"/>
    <p:sldId id="295" r:id="rId25"/>
    <p:sldId id="296" r:id="rId26"/>
    <p:sldId id="297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igit&#225;lis%20t&#233;mah&#233;t%20el&#337;ad&#225;s%20Polar\Netfit%2020%20m%20es%20seg&#233;d%20t&#225;bl&#225;za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Ingafutás 20 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4.3663880937218458E-2"/>
          <c:y val="0.10592709550284195"/>
          <c:w val="0.93810695115013609"/>
          <c:h val="0.84873616459156143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'[Netfit 20 m es segéd táblázat.xlsx]Munka1'!$F$3:$F$21</c:f>
              <c:numCache>
                <c:formatCode>h:mm</c:formatCode>
                <c:ptCount val="19"/>
                <c:pt idx="0">
                  <c:v>4.4444444444444439E-2</c:v>
                </c:pt>
                <c:pt idx="1">
                  <c:v>8.8888888888888906E-2</c:v>
                </c:pt>
                <c:pt idx="2">
                  <c:v>0.13124999999999998</c:v>
                </c:pt>
                <c:pt idx="3">
                  <c:v>0.1763888888888889</c:v>
                </c:pt>
                <c:pt idx="4">
                  <c:v>0.21875000000000003</c:v>
                </c:pt>
                <c:pt idx="5">
                  <c:v>0.26458333333333328</c:v>
                </c:pt>
                <c:pt idx="6">
                  <c:v>0.30763888888888891</c:v>
                </c:pt>
                <c:pt idx="7">
                  <c:v>0.35347222222222219</c:v>
                </c:pt>
                <c:pt idx="8">
                  <c:v>0.3979166666666667</c:v>
                </c:pt>
                <c:pt idx="9">
                  <c:v>0.44027777777777777</c:v>
                </c:pt>
                <c:pt idx="10">
                  <c:v>0.48472222222222228</c:v>
                </c:pt>
                <c:pt idx="11">
                  <c:v>0.52777777777777779</c:v>
                </c:pt>
                <c:pt idx="12">
                  <c:v>0.5722222222222223</c:v>
                </c:pt>
                <c:pt idx="13">
                  <c:v>0.6166666666666667</c:v>
                </c:pt>
                <c:pt idx="14">
                  <c:v>0.65763888888888899</c:v>
                </c:pt>
                <c:pt idx="15">
                  <c:v>0.70138888888888895</c:v>
                </c:pt>
                <c:pt idx="16">
                  <c:v>0.74444444444444446</c:v>
                </c:pt>
                <c:pt idx="17">
                  <c:v>0.78888888888888886</c:v>
                </c:pt>
                <c:pt idx="18">
                  <c:v>0.83194444444444449</c:v>
                </c:pt>
              </c:numCache>
            </c:numRef>
          </c:cat>
          <c:val>
            <c:numRef>
              <c:f>'[Netfit 20 m es segéd táblázat.xlsx]Munka1'!$G$3:$G$21</c:f>
              <c:numCache>
                <c:formatCode>General</c:formatCode>
                <c:ptCount val="19"/>
                <c:pt idx="0">
                  <c:v>7</c:v>
                </c:pt>
                <c:pt idx="1">
                  <c:v>15</c:v>
                </c:pt>
                <c:pt idx="2">
                  <c:v>23</c:v>
                </c:pt>
                <c:pt idx="3">
                  <c:v>32</c:v>
                </c:pt>
                <c:pt idx="4">
                  <c:v>41</c:v>
                </c:pt>
                <c:pt idx="5">
                  <c:v>51</c:v>
                </c:pt>
                <c:pt idx="6">
                  <c:v>61</c:v>
                </c:pt>
                <c:pt idx="7">
                  <c:v>72</c:v>
                </c:pt>
                <c:pt idx="8">
                  <c:v>83</c:v>
                </c:pt>
                <c:pt idx="9">
                  <c:v>94</c:v>
                </c:pt>
                <c:pt idx="10">
                  <c:v>106</c:v>
                </c:pt>
                <c:pt idx="11">
                  <c:v>118</c:v>
                </c:pt>
                <c:pt idx="12">
                  <c:v>131</c:v>
                </c:pt>
                <c:pt idx="13">
                  <c:v>144</c:v>
                </c:pt>
                <c:pt idx="14">
                  <c:v>157</c:v>
                </c:pt>
                <c:pt idx="15">
                  <c:v>171</c:v>
                </c:pt>
                <c:pt idx="16">
                  <c:v>185</c:v>
                </c:pt>
                <c:pt idx="17">
                  <c:v>200</c:v>
                </c:pt>
                <c:pt idx="18">
                  <c:v>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4B-46E7-B2A4-72E426F1C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141648"/>
        <c:axId val="90142064"/>
      </c:lineChart>
      <c:catAx>
        <c:axId val="90141648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142064"/>
        <c:crosses val="autoZero"/>
        <c:auto val="1"/>
        <c:lblAlgn val="ctr"/>
        <c:lblOffset val="100"/>
        <c:noMultiLvlLbl val="0"/>
      </c:catAx>
      <c:valAx>
        <c:axId val="9014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14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B22C-786F-4755-9182-7882A888E6B4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BA7E-A896-4F1B-861E-05C2C55F65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302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B22C-786F-4755-9182-7882A888E6B4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BA7E-A896-4F1B-861E-05C2C55F65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8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B22C-786F-4755-9182-7882A888E6B4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BA7E-A896-4F1B-861E-05C2C55F65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2395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B22C-786F-4755-9182-7882A888E6B4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BA7E-A896-4F1B-861E-05C2C55F659E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63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B22C-786F-4755-9182-7882A888E6B4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BA7E-A896-4F1B-861E-05C2C55F65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4235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B22C-786F-4755-9182-7882A888E6B4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BA7E-A896-4F1B-861E-05C2C55F65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9340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B22C-786F-4755-9182-7882A888E6B4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BA7E-A896-4F1B-861E-05C2C55F65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2219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B22C-786F-4755-9182-7882A888E6B4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BA7E-A896-4F1B-861E-05C2C55F65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9882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B22C-786F-4755-9182-7882A888E6B4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BA7E-A896-4F1B-861E-05C2C55F65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507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B22C-786F-4755-9182-7882A888E6B4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BA7E-A896-4F1B-861E-05C2C55F65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831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B22C-786F-4755-9182-7882A888E6B4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BA7E-A896-4F1B-861E-05C2C55F65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540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B22C-786F-4755-9182-7882A888E6B4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BA7E-A896-4F1B-861E-05C2C55F65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03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B22C-786F-4755-9182-7882A888E6B4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BA7E-A896-4F1B-861E-05C2C55F65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641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B22C-786F-4755-9182-7882A888E6B4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BA7E-A896-4F1B-861E-05C2C55F65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97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B22C-786F-4755-9182-7882A888E6B4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BA7E-A896-4F1B-861E-05C2C55F65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935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B22C-786F-4755-9182-7882A888E6B4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BA7E-A896-4F1B-861E-05C2C55F65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234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B22C-786F-4755-9182-7882A888E6B4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BA7E-A896-4F1B-861E-05C2C55F65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222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52B22C-786F-4755-9182-7882A888E6B4}" type="datetimeFigureOut">
              <a:rPr lang="hu-HU" smtClean="0"/>
              <a:t>2022. 11. 28.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EBA7E-A896-4F1B-861E-05C2C55F65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6613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6720" y="1887785"/>
            <a:ext cx="11480800" cy="3334347"/>
          </a:xfrm>
        </p:spPr>
        <p:txBody>
          <a:bodyPr/>
          <a:lstStyle/>
          <a:p>
            <a:r>
              <a:rPr lang="hu-HU" sz="4800" dirty="0" err="1"/>
              <a:t>Polar</a:t>
            </a:r>
            <a:r>
              <a:rPr lang="hu-HU" sz="4800" dirty="0"/>
              <a:t> eszközök használata a gyakorlatban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54955" y="5486399"/>
            <a:ext cx="8825658" cy="744583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2022.11.07. </a:t>
            </a:r>
          </a:p>
          <a:p>
            <a:pPr algn="r"/>
            <a:r>
              <a:rPr lang="hu-HU" dirty="0"/>
              <a:t>Ungi Tamás </a:t>
            </a:r>
          </a:p>
        </p:txBody>
      </p:sp>
      <p:pic>
        <p:nvPicPr>
          <p:cNvPr id="1026" name="Picture 2" descr="Training Wallpapers posted by Christopher Pelt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08" y="198781"/>
            <a:ext cx="6000016" cy="337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099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812AD66-9391-7122-F0D4-D5CD4F0C1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664" y="159543"/>
            <a:ext cx="4984672" cy="65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C69AF9C-B8CC-4151-AE03-A55D49816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231" y="0"/>
            <a:ext cx="357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96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Az eszközök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/>
              <a:t>Apple iPad 2020 (8. gen)</a:t>
            </a:r>
          </a:p>
          <a:p>
            <a:pPr lvl="1"/>
            <a:r>
              <a:rPr lang="hu-HU" sz="2800"/>
              <a:t>Polar Team alkalmazás </a:t>
            </a:r>
          </a:p>
          <a:p>
            <a:endParaRPr lang="hu-HU" sz="2800"/>
          </a:p>
          <a:p>
            <a:r>
              <a:rPr lang="hu-HU" sz="2800"/>
              <a:t>Polar H10 pulzusmérő szenzor és hozzá tartozó pántok (30 db)</a:t>
            </a:r>
          </a:p>
          <a:p>
            <a:endParaRPr lang="hu-HU" dirty="0"/>
          </a:p>
        </p:txBody>
      </p:sp>
      <p:pic>
        <p:nvPicPr>
          <p:cNvPr id="2050" name="Picture 2" descr="Polar H10 Group Heart Rate Kit, Polar H10 Team Kit, Polar H10 Group Kit, Polar  H10">
            <a:extLst>
              <a:ext uri="{FF2B5EF4-FFF2-40B4-BE49-F238E27FC236}">
                <a16:creationId xmlns:a16="http://schemas.microsoft.com/office/drawing/2014/main" id="{DE8EBA00-7B5A-BD31-93AC-EFEEB7AEF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86" y="726441"/>
            <a:ext cx="3064126" cy="270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1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Műszaki szemszög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sz="2800" dirty="0" err="1"/>
              <a:t>Bluetooth</a:t>
            </a:r>
            <a:r>
              <a:rPr lang="hu-HU" sz="2800" dirty="0"/>
              <a:t> 4.0 vagy újabb (akár az összes eszközzel)</a:t>
            </a:r>
          </a:p>
          <a:p>
            <a:r>
              <a:rPr lang="hu-HU" sz="2800" dirty="0" err="1"/>
              <a:t>Android</a:t>
            </a:r>
            <a:r>
              <a:rPr lang="hu-HU" sz="2800" dirty="0"/>
              <a:t> 7, IOS 13 vagy újabb </a:t>
            </a:r>
          </a:p>
          <a:p>
            <a:r>
              <a:rPr lang="hu-HU" sz="2800" dirty="0"/>
              <a:t>Nincs a szenzorokon kapcsoló gomb, helyes viselés esetén mér csak</a:t>
            </a:r>
          </a:p>
          <a:p>
            <a:r>
              <a:rPr lang="hu-HU" sz="2800" dirty="0"/>
              <a:t>GPS adatokat </a:t>
            </a:r>
            <a:r>
              <a:rPr lang="hu-HU" sz="2800"/>
              <a:t>nem kezel</a:t>
            </a:r>
            <a:endParaRPr lang="hu-HU" sz="2800" dirty="0"/>
          </a:p>
          <a:p>
            <a:r>
              <a:rPr lang="hu-HU" sz="2800" dirty="0"/>
              <a:t>Elemes</a:t>
            </a:r>
          </a:p>
          <a:p>
            <a:r>
              <a:rPr lang="hu-HU" sz="2800" dirty="0"/>
              <a:t>Egyszerre egy </a:t>
            </a:r>
            <a:r>
              <a:rPr lang="hu-HU" sz="2800" dirty="0" err="1"/>
              <a:t>Polar</a:t>
            </a:r>
            <a:r>
              <a:rPr lang="hu-HU" sz="2800" dirty="0"/>
              <a:t> H10 két eszközzel is tud kommunikálni </a:t>
            </a:r>
          </a:p>
          <a:p>
            <a:r>
              <a:rPr lang="hu-HU" sz="2800" dirty="0"/>
              <a:t>Egy edzésnyi adatot el tud tárolni magában </a:t>
            </a:r>
          </a:p>
          <a:p>
            <a:r>
              <a:rPr lang="hu-HU" sz="2800" dirty="0"/>
              <a:t>Az </a:t>
            </a:r>
            <a:r>
              <a:rPr lang="hu-HU" sz="2800" dirty="0" err="1"/>
              <a:t>Ipadről</a:t>
            </a:r>
            <a:r>
              <a:rPr lang="hu-HU" sz="2800" dirty="0"/>
              <a:t> </a:t>
            </a:r>
            <a:r>
              <a:rPr lang="hu-HU" sz="2800" dirty="0" err="1"/>
              <a:t>wifi</a:t>
            </a:r>
            <a:r>
              <a:rPr lang="hu-HU" sz="2800" dirty="0"/>
              <a:t> segítségével elküldhetők az edzés adatok emailben</a:t>
            </a:r>
          </a:p>
          <a:p>
            <a:r>
              <a:rPr lang="hu-HU" sz="2800" dirty="0"/>
              <a:t>A pántok </a:t>
            </a:r>
            <a:r>
              <a:rPr lang="hu-HU" sz="2800" dirty="0" err="1"/>
              <a:t>moshatóak</a:t>
            </a:r>
            <a:endParaRPr lang="hu-HU" sz="2800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0106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6477" y="295964"/>
            <a:ext cx="9404723" cy="1400530"/>
          </a:xfrm>
        </p:spPr>
        <p:txBody>
          <a:bodyPr/>
          <a:lstStyle/>
          <a:p>
            <a:r>
              <a:rPr lang="hu-HU" dirty="0"/>
              <a:t>Két eszköznek továbbított jelek</a:t>
            </a:r>
            <a:br>
              <a:rPr lang="hu-HU" dirty="0"/>
            </a:br>
            <a:r>
              <a:rPr lang="hu-HU" dirty="0"/>
              <a:t>Két különböző alkalmazás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7" y="2815293"/>
            <a:ext cx="6564350" cy="359026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61" y="1347496"/>
            <a:ext cx="4718340" cy="50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05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olar.com/sites/default/files/ckfinder_files/images/smart-coaching/smart-coaching-landing-why-heart-r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509" y="1134994"/>
            <a:ext cx="4736777" cy="24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polar.com/sites/default/files/sc/team-pro-ksp3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17" y="3668794"/>
            <a:ext cx="3999085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152625" y="2822342"/>
            <a:ext cx="6706286" cy="3537611"/>
          </a:xfrm>
        </p:spPr>
        <p:txBody>
          <a:bodyPr>
            <a:normAutofit/>
          </a:bodyPr>
          <a:lstStyle/>
          <a:p>
            <a:r>
              <a:rPr lang="hu-HU" sz="2800" dirty="0"/>
              <a:t>EKG: A szív elektromos jeleit pulzusadatokká alakítja</a:t>
            </a:r>
          </a:p>
          <a:p>
            <a:endParaRPr lang="hu-HU" sz="2800" dirty="0"/>
          </a:p>
          <a:p>
            <a:r>
              <a:rPr lang="hu-HU" sz="2800" dirty="0"/>
              <a:t>OHR: Led-es világítást és érzékelőt használva a véredények méreteinek változásait alakítja pulzusadatokká</a:t>
            </a: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1E4DD318-5110-4B2E-963C-10497D7E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25" y="452467"/>
            <a:ext cx="9404723" cy="1400530"/>
          </a:xfrm>
        </p:spPr>
        <p:txBody>
          <a:bodyPr/>
          <a:lstStyle/>
          <a:p>
            <a:r>
              <a:rPr lang="hu-HU" dirty="0"/>
              <a:t>Pulzus mérés eszközzel: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581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használat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128" y="118889"/>
            <a:ext cx="503872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4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00" y="3028396"/>
            <a:ext cx="5040000" cy="739616"/>
          </a:xfrm>
          <a:prstGeom prst="rect">
            <a:avLst/>
          </a:prstGeom>
        </p:spPr>
      </p:pic>
      <p:cxnSp>
        <p:nvCxnSpPr>
          <p:cNvPr id="12" name="Egyenes összekötő nyíllal 11"/>
          <p:cNvCxnSpPr/>
          <p:nvPr/>
        </p:nvCxnSpPr>
        <p:spPr>
          <a:xfrm flipH="1">
            <a:off x="1249226" y="3151953"/>
            <a:ext cx="1176656" cy="672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886" y="3903435"/>
            <a:ext cx="5040000" cy="628827"/>
          </a:xfrm>
          <a:prstGeom prst="rect">
            <a:avLst/>
          </a:prstGeom>
        </p:spPr>
      </p:pic>
      <p:cxnSp>
        <p:nvCxnSpPr>
          <p:cNvPr id="14" name="Egyenes összekötő nyíllal 13"/>
          <p:cNvCxnSpPr/>
          <p:nvPr/>
        </p:nvCxnSpPr>
        <p:spPr>
          <a:xfrm flipH="1">
            <a:off x="3271200" y="3982390"/>
            <a:ext cx="1176656" cy="672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826" y="4016032"/>
            <a:ext cx="5040000" cy="2490316"/>
          </a:xfrm>
          <a:prstGeom prst="rect">
            <a:avLst/>
          </a:prstGeom>
        </p:spPr>
      </p:pic>
      <p:cxnSp>
        <p:nvCxnSpPr>
          <p:cNvPr id="17" name="Egyenes összekötő nyíllal 16"/>
          <p:cNvCxnSpPr/>
          <p:nvPr/>
        </p:nvCxnSpPr>
        <p:spPr>
          <a:xfrm flipH="1">
            <a:off x="9119512" y="5588000"/>
            <a:ext cx="9243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>
            <a:extLst>
              <a:ext uri="{FF2B5EF4-FFF2-40B4-BE49-F238E27FC236}">
                <a16:creationId xmlns:a16="http://schemas.microsoft.com/office/drawing/2014/main" id="{F922CCAE-23DE-0D1A-6305-155ECBEBD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69" y="189946"/>
            <a:ext cx="50387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59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7A16C96-2856-9FA4-012D-A0FABA012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710" y="128587"/>
            <a:ext cx="5038725" cy="6600825"/>
          </a:xfrm>
          <a:prstGeom prst="rect">
            <a:avLst/>
          </a:prstGeom>
        </p:spPr>
      </p:pic>
      <p:cxnSp>
        <p:nvCxnSpPr>
          <p:cNvPr id="10" name="Egyenes összekötő nyíllal 9"/>
          <p:cNvCxnSpPr/>
          <p:nvPr/>
        </p:nvCxnSpPr>
        <p:spPr>
          <a:xfrm flipH="1" flipV="1">
            <a:off x="9402755" y="434419"/>
            <a:ext cx="667698" cy="9652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3655664" y="297985"/>
            <a:ext cx="1291772" cy="145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764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895" y="145952"/>
            <a:ext cx="5040000" cy="6609938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 flipV="1">
            <a:off x="4138895" y="1204686"/>
            <a:ext cx="1042705" cy="783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38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Pulzusszám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600"/>
              <a:t>Ütőér kitapintása nyakon vagy csuklón, 15-20 mp ig</a:t>
            </a:r>
          </a:p>
          <a:p>
            <a:r>
              <a:rPr lang="hu-HU" sz="2600"/>
              <a:t>Nőknél 78 ütés/perc</a:t>
            </a:r>
          </a:p>
          <a:p>
            <a:r>
              <a:rPr lang="hu-HU" sz="2600"/>
              <a:t>Férfiaknál 72 ütés/perc</a:t>
            </a:r>
          </a:p>
          <a:p>
            <a:r>
              <a:rPr lang="hu-HU" sz="2600"/>
              <a:t>Sportolóknál 60 &gt; , Sportszív</a:t>
            </a:r>
          </a:p>
          <a:p>
            <a:r>
              <a:rPr lang="hu-HU" sz="2600"/>
              <a:t>Karvonen módszer (A Polar rendszer ezt használja)</a:t>
            </a:r>
          </a:p>
          <a:p>
            <a:pPr marL="457200" lvl="1" indent="0">
              <a:buNone/>
            </a:pPr>
            <a:r>
              <a:rPr lang="hu-HU" sz="3200"/>
              <a:t>MAXIMÁLIS PULZUS = 220 ─ ÉLETKOR</a:t>
            </a:r>
          </a:p>
          <a:p>
            <a:pPr marL="457200" lvl="1" indent="0">
              <a:buNone/>
            </a:pPr>
            <a:r>
              <a:rPr lang="hu-HU" sz="2600"/>
              <a:t>ffi.: 220 ─ ÉLETKOR = MAXIMÁLIS PULZUS</a:t>
            </a:r>
          </a:p>
          <a:p>
            <a:pPr marL="457200" lvl="1" indent="0">
              <a:buNone/>
            </a:pPr>
            <a:r>
              <a:rPr lang="hu-HU" sz="2600"/>
              <a:t>Nők.: 226 ─ ÉLETKOR = MAXIMÁLIS PULZUS</a:t>
            </a:r>
            <a:endParaRPr lang="hu-HU" sz="2600" dirty="0"/>
          </a:p>
        </p:txBody>
      </p:sp>
      <p:pic>
        <p:nvPicPr>
          <p:cNvPr id="4" name="Picture 2" descr="How To Calculate Your Maximum Heart Rate For Running - Runner's World">
            <a:extLst>
              <a:ext uri="{FF2B5EF4-FFF2-40B4-BE49-F238E27FC236}">
                <a16:creationId xmlns:a16="http://schemas.microsoft.com/office/drawing/2014/main" id="{DED1B195-49FD-97FE-5B3C-4BA8B2991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173" y="2950111"/>
            <a:ext cx="2458720" cy="24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242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247955"/>
              </p:ext>
            </p:extLst>
          </p:nvPr>
        </p:nvGraphicFramePr>
        <p:xfrm>
          <a:off x="1953314" y="1480456"/>
          <a:ext cx="8090572" cy="4818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ím 1">
            <a:extLst>
              <a:ext uri="{FF2B5EF4-FFF2-40B4-BE49-F238E27FC236}">
                <a16:creationId xmlns:a16="http://schemas.microsoft.com/office/drawing/2014/main" id="{1E4DD318-5110-4B2E-963C-10497D7E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63" y="321838"/>
            <a:ext cx="9404723" cy="1400530"/>
          </a:xfrm>
        </p:spPr>
        <p:txBody>
          <a:bodyPr/>
          <a:lstStyle/>
          <a:p>
            <a:r>
              <a:rPr lang="hu-HU" dirty="0"/>
              <a:t>Ingafutás 20 m</a:t>
            </a:r>
          </a:p>
        </p:txBody>
      </p:sp>
    </p:spTree>
    <p:extLst>
      <p:ext uri="{BB962C8B-B14F-4D97-AF65-F5344CB8AC3E}">
        <p14:creationId xmlns:p14="http://schemas.microsoft.com/office/powerpoint/2010/main" val="3999894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78" y="1206682"/>
            <a:ext cx="7215622" cy="5262097"/>
          </a:xfr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1E4DD318-5110-4B2E-963C-10497D7E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39" y="307324"/>
            <a:ext cx="9404723" cy="1400530"/>
          </a:xfrm>
        </p:spPr>
        <p:txBody>
          <a:bodyPr/>
          <a:lstStyle/>
          <a:p>
            <a:r>
              <a:rPr lang="hu-HU" dirty="0"/>
              <a:t>Pulzus emelkedése</a:t>
            </a:r>
          </a:p>
        </p:txBody>
      </p:sp>
      <p:sp>
        <p:nvSpPr>
          <p:cNvPr id="2" name="Tartalom helye 2">
            <a:extLst>
              <a:ext uri="{FF2B5EF4-FFF2-40B4-BE49-F238E27FC236}">
                <a16:creationId xmlns:a16="http://schemas.microsoft.com/office/drawing/2014/main" id="{95E3F49D-D5EE-0AA2-26C6-4DC5BFB5EA34}"/>
              </a:ext>
            </a:extLst>
          </p:cNvPr>
          <p:cNvSpPr txBox="1">
            <a:spLocks/>
          </p:cNvSpPr>
          <p:nvPr/>
        </p:nvSpPr>
        <p:spPr>
          <a:xfrm>
            <a:off x="299896" y="1483996"/>
            <a:ext cx="379458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u-HU" dirty="0"/>
              <a:t>Ha lefutunk 5 km-t 30 perc alatt 175-</a:t>
            </a:r>
            <a:r>
              <a:rPr lang="hu-HU" dirty="0" err="1"/>
              <a:t>ös</a:t>
            </a:r>
            <a:r>
              <a:rPr lang="hu-HU" dirty="0"/>
              <a:t> átlag pulzussal, majd 2 hét múlva ugyanezt 165-</a:t>
            </a:r>
            <a:r>
              <a:rPr lang="hu-HU" dirty="0" err="1"/>
              <a:t>ös</a:t>
            </a:r>
            <a:r>
              <a:rPr lang="hu-HU" dirty="0"/>
              <a:t> átlag pulzussal, akkor melyik edzéseden volt jobb a teljesítményünk?</a:t>
            </a:r>
          </a:p>
        </p:txBody>
      </p:sp>
    </p:spTree>
    <p:extLst>
      <p:ext uri="{BB962C8B-B14F-4D97-AF65-F5344CB8AC3E}">
        <p14:creationId xmlns:p14="http://schemas.microsoft.com/office/powerpoint/2010/main" val="3667650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Regenerálódási pulzusszám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9896" y="1483996"/>
            <a:ext cx="5048576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regenerálódási pulzus az edzés közben mért pulzus és az edzés befejezése után két perccel mért pulzus közötti különbség. </a:t>
            </a:r>
          </a:p>
          <a:p>
            <a:pPr marL="0" indent="0">
              <a:buNone/>
            </a:pPr>
            <a:r>
              <a:rPr lang="hu-HU" dirty="0"/>
              <a:t>Tanulmányok szerint összefüggés van a regenerálódási pulzusszám és a kardiológiai egészség között.</a:t>
            </a:r>
          </a:p>
          <a:p>
            <a:pPr marL="0" indent="0">
              <a:buNone/>
            </a:pPr>
            <a:r>
              <a:rPr lang="hu-HU" dirty="0"/>
              <a:t>A nagyobb szám egészségesebb szívre utal.</a:t>
            </a:r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01" y="1486581"/>
            <a:ext cx="5487432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38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43" y="1845883"/>
            <a:ext cx="9266691" cy="3751667"/>
          </a:xfr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1E4DD318-5110-4B2E-963C-10497D7E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25" y="452467"/>
            <a:ext cx="9404723" cy="1231190"/>
          </a:xfrm>
        </p:spPr>
        <p:txBody>
          <a:bodyPr/>
          <a:lstStyle/>
          <a:p>
            <a:r>
              <a:rPr lang="hu-HU" dirty="0"/>
              <a:t>Elméleti maximum felett</a:t>
            </a:r>
          </a:p>
        </p:txBody>
      </p:sp>
    </p:spTree>
    <p:extLst>
      <p:ext uri="{BB962C8B-B14F-4D97-AF65-F5344CB8AC3E}">
        <p14:creationId xmlns:p14="http://schemas.microsoft.com/office/powerpoint/2010/main" val="2886527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27" y="1822946"/>
            <a:ext cx="9668806" cy="4214995"/>
          </a:xfr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1E4DD318-5110-4B2E-963C-10497D7E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54" y="249267"/>
            <a:ext cx="9404723" cy="1400530"/>
          </a:xfrm>
        </p:spPr>
        <p:txBody>
          <a:bodyPr/>
          <a:lstStyle/>
          <a:p>
            <a:r>
              <a:rPr lang="hu-HU" dirty="0"/>
              <a:t>Magasan maradt pulzus érték 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0884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1766162"/>
            <a:ext cx="9448574" cy="4354623"/>
          </a:xfr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1E4DD318-5110-4B2E-963C-10497D7E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54" y="249267"/>
            <a:ext cx="9404723" cy="1400530"/>
          </a:xfrm>
        </p:spPr>
        <p:txBody>
          <a:bodyPr/>
          <a:lstStyle/>
          <a:p>
            <a:r>
              <a:rPr lang="hu-HU" dirty="0"/>
              <a:t>Magasan maradt pulzus érték II. </a:t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3076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„</a:t>
            </a:r>
            <a:r>
              <a:rPr lang="hu-HU" sz="2400" dirty="0" err="1"/>
              <a:t>Train</a:t>
            </a:r>
            <a:r>
              <a:rPr lang="hu-HU" sz="2400" dirty="0"/>
              <a:t> </a:t>
            </a:r>
            <a:r>
              <a:rPr lang="hu-HU" sz="2400" dirty="0" err="1"/>
              <a:t>smarter</a:t>
            </a:r>
            <a:r>
              <a:rPr lang="hu-HU" sz="2400" dirty="0"/>
              <a:t> </a:t>
            </a:r>
            <a:r>
              <a:rPr lang="hu-HU" sz="2400" dirty="0" err="1"/>
              <a:t>not</a:t>
            </a:r>
            <a:r>
              <a:rPr lang="hu-HU" sz="2400" dirty="0"/>
              <a:t> </a:t>
            </a:r>
            <a:r>
              <a:rPr lang="hu-HU" sz="2400" dirty="0" err="1"/>
              <a:t>just</a:t>
            </a:r>
            <a:r>
              <a:rPr lang="hu-HU" sz="2400" dirty="0"/>
              <a:t> </a:t>
            </a:r>
            <a:r>
              <a:rPr lang="hu-HU" sz="2400" dirty="0" err="1"/>
              <a:t>harder</a:t>
            </a:r>
            <a:r>
              <a:rPr lang="hu-HU" sz="2400" dirty="0"/>
              <a:t>”</a:t>
            </a:r>
          </a:p>
          <a:p>
            <a:pPr marL="457200" lvl="1" indent="0">
              <a:buNone/>
            </a:pPr>
            <a:r>
              <a:rPr lang="hu-HU" sz="2200" dirty="0"/>
              <a:t>„Eddz okosabban ne csak keményebben”</a:t>
            </a:r>
          </a:p>
          <a:p>
            <a:pPr marL="457200" lvl="1" indent="0" algn="r">
              <a:buNone/>
            </a:pPr>
            <a:r>
              <a:rPr lang="hu-HU" sz="2200" dirty="0"/>
              <a:t>(</a:t>
            </a:r>
            <a:r>
              <a:rPr lang="hu-HU" sz="2200" dirty="0" err="1"/>
              <a:t>Polar</a:t>
            </a:r>
            <a:r>
              <a:rPr lang="hu-HU" sz="2200" dirty="0"/>
              <a:t> mottó)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C7B78C47-2BA0-D29E-3F65-5E702D72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49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Pulzusszám II	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600" dirty="0" err="1"/>
              <a:t>Kallio</a:t>
            </a:r>
            <a:r>
              <a:rPr lang="hu-HU" sz="2600" dirty="0"/>
              <a:t> és </a:t>
            </a:r>
            <a:r>
              <a:rPr lang="hu-HU" sz="2600" dirty="0" err="1"/>
              <a:t>Seppanen</a:t>
            </a:r>
            <a:r>
              <a:rPr lang="hu-HU" sz="2600" dirty="0"/>
              <a:t> </a:t>
            </a:r>
          </a:p>
          <a:p>
            <a:pPr lvl="1"/>
            <a:r>
              <a:rPr lang="hu-HU" sz="2600" dirty="0"/>
              <a:t>205 ─ 1/2 ÉLETKOR = MAXIMÁLIS PULZUS</a:t>
            </a:r>
          </a:p>
          <a:p>
            <a:pPr marL="457200" lvl="1" indent="0">
              <a:buNone/>
            </a:pPr>
            <a:r>
              <a:rPr lang="hu-HU" sz="2600" dirty="0"/>
              <a:t>Edzett szervezetnél</a:t>
            </a:r>
          </a:p>
          <a:p>
            <a:pPr marL="457200" lvl="1" indent="0">
              <a:buNone/>
            </a:pPr>
            <a:endParaRPr lang="hu-HU" sz="2600" dirty="0"/>
          </a:p>
          <a:p>
            <a:pPr marL="457200" lvl="1" indent="0">
              <a:buNone/>
            </a:pPr>
            <a:endParaRPr lang="hu-HU" sz="2600" dirty="0"/>
          </a:p>
          <a:p>
            <a:pPr marL="457200" lvl="1" indent="0">
              <a:buNone/>
            </a:pPr>
            <a:r>
              <a:rPr lang="hu-HU" sz="2600" dirty="0"/>
              <a:t>Elméleti maximum</a:t>
            </a:r>
          </a:p>
          <a:p>
            <a:pPr marL="457200" lvl="1" indent="0">
              <a:buNone/>
            </a:pPr>
            <a:r>
              <a:rPr lang="hu-HU" sz="2600" dirty="0"/>
              <a:t>Edzettségi szinttől függően ez eltérhet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98488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10DF62-2224-E084-16B8-FDD3CD2F5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Pulzusszámot befolyásoló tényezők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0462D8-3A68-6732-4958-8322822D8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57" y="2052917"/>
            <a:ext cx="3458528" cy="4195481"/>
          </a:xfrm>
        </p:spPr>
        <p:txBody>
          <a:bodyPr>
            <a:normAutofit/>
          </a:bodyPr>
          <a:lstStyle/>
          <a:p>
            <a:r>
              <a:rPr lang="hu-HU" dirty="0"/>
              <a:t>Életkor</a:t>
            </a:r>
          </a:p>
          <a:p>
            <a:r>
              <a:rPr lang="hu-HU" dirty="0"/>
              <a:t>Nem</a:t>
            </a:r>
          </a:p>
          <a:p>
            <a:r>
              <a:rPr lang="hu-HU" dirty="0"/>
              <a:t>Genetika</a:t>
            </a:r>
          </a:p>
          <a:p>
            <a:r>
              <a:rPr lang="hu-HU" dirty="0"/>
              <a:t>Testsúly</a:t>
            </a:r>
          </a:p>
          <a:p>
            <a:r>
              <a:rPr lang="hu-HU" dirty="0"/>
              <a:t>Izomtömeg arány</a:t>
            </a:r>
          </a:p>
          <a:p>
            <a:r>
              <a:rPr lang="hu-HU" dirty="0"/>
              <a:t>Napszak</a:t>
            </a:r>
          </a:p>
          <a:p>
            <a:r>
              <a:rPr lang="hu-HU" dirty="0"/>
              <a:t>Hőmérséklet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0BAF50C4-6F8F-2371-0EFC-9F7A20C8A43C}"/>
              </a:ext>
            </a:extLst>
          </p:cNvPr>
          <p:cNvSpPr txBox="1">
            <a:spLocks/>
          </p:cNvSpPr>
          <p:nvPr/>
        </p:nvSpPr>
        <p:spPr>
          <a:xfrm>
            <a:off x="6175746" y="2052918"/>
            <a:ext cx="432969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hu-HU" dirty="0"/>
              <a:t>Betegség</a:t>
            </a:r>
          </a:p>
          <a:p>
            <a:r>
              <a:rPr lang="hu-HU" dirty="0"/>
              <a:t>Tengerszint feletti magasság</a:t>
            </a:r>
          </a:p>
          <a:p>
            <a:r>
              <a:rPr lang="hu-HU" dirty="0"/>
              <a:t>Élénkítő szerek</a:t>
            </a:r>
          </a:p>
          <a:p>
            <a:r>
              <a:rPr lang="hu-HU" dirty="0"/>
              <a:t>Idegrendszeri hatások</a:t>
            </a:r>
          </a:p>
        </p:txBody>
      </p:sp>
      <p:pic>
        <p:nvPicPr>
          <p:cNvPr id="1026" name="Picture 2" descr="Heart Rate - What's Normal? - Apollo Hospitals Blog">
            <a:extLst>
              <a:ext uri="{FF2B5EF4-FFF2-40B4-BE49-F238E27FC236}">
                <a16:creationId xmlns:a16="http://schemas.microsoft.com/office/drawing/2014/main" id="{F3B186C2-FC44-5369-404E-1398E9042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080" y="4286922"/>
            <a:ext cx="2118360" cy="21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01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/>
              <a:t>intenzitási</a:t>
            </a:r>
            <a:r>
              <a:rPr lang="hu-HU" b="1" dirty="0"/>
              <a:t> </a:t>
            </a:r>
            <a:r>
              <a:rPr lang="hu-HU" b="1" i="1" dirty="0"/>
              <a:t>zónák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4658" y="1438963"/>
            <a:ext cx="9578222" cy="4282567"/>
          </a:xfrm>
        </p:spPr>
        <p:txBody>
          <a:bodyPr>
            <a:normAutofit/>
          </a:bodyPr>
          <a:lstStyle/>
          <a:p>
            <a:endParaRPr lang="hu-HU" i="1" dirty="0"/>
          </a:p>
          <a:p>
            <a:pPr marL="0" indent="0">
              <a:buNone/>
            </a:pPr>
            <a:endParaRPr lang="hu-HU" i="1" dirty="0"/>
          </a:p>
          <a:p>
            <a:r>
              <a:rPr lang="hu-HU" sz="2600" i="1" dirty="0"/>
              <a:t>50-60%-</a:t>
            </a:r>
            <a:r>
              <a:rPr lang="hu-HU" sz="2600" i="1" dirty="0" err="1"/>
              <a:t>os</a:t>
            </a:r>
            <a:r>
              <a:rPr lang="hu-HU" sz="2600" i="1" dirty="0"/>
              <a:t> edzéspulzus:	 nagyon könnyű</a:t>
            </a:r>
          </a:p>
          <a:p>
            <a:pPr marL="0" lvl="1"/>
            <a:r>
              <a:rPr lang="hu-HU" sz="2600" i="1" dirty="0"/>
              <a:t>60-70%-</a:t>
            </a:r>
            <a:r>
              <a:rPr lang="hu-HU" sz="2600" i="1" dirty="0" err="1"/>
              <a:t>os</a:t>
            </a:r>
            <a:r>
              <a:rPr lang="hu-HU" sz="2600" i="1" dirty="0"/>
              <a:t> edzéspulzus</a:t>
            </a:r>
            <a:r>
              <a:rPr lang="hu-HU" sz="2600" dirty="0"/>
              <a:t>:	</a:t>
            </a:r>
            <a:r>
              <a:rPr lang="hu-HU" sz="2600" i="1" dirty="0"/>
              <a:t>könnyű</a:t>
            </a:r>
          </a:p>
          <a:p>
            <a:pPr marL="0" lvl="1"/>
            <a:r>
              <a:rPr lang="hu-HU" sz="2600" i="1" dirty="0"/>
              <a:t>70-80%-</a:t>
            </a:r>
            <a:r>
              <a:rPr lang="hu-HU" sz="2600" i="1" dirty="0" err="1"/>
              <a:t>os</a:t>
            </a:r>
            <a:r>
              <a:rPr lang="hu-HU" sz="2600" i="1" dirty="0"/>
              <a:t> edzéspulzus</a:t>
            </a:r>
            <a:r>
              <a:rPr lang="hu-HU" sz="2600" dirty="0"/>
              <a:t>:	</a:t>
            </a:r>
            <a:r>
              <a:rPr lang="hu-HU" sz="2600" i="1" dirty="0"/>
              <a:t>közepes intenzitás /</a:t>
            </a:r>
            <a:r>
              <a:rPr lang="hu-HU" sz="2600" i="1" dirty="0" err="1"/>
              <a:t>stady-state</a:t>
            </a:r>
            <a:endParaRPr lang="hu-HU" sz="2600" i="1" dirty="0"/>
          </a:p>
          <a:p>
            <a:pPr marL="0" lvl="1"/>
            <a:r>
              <a:rPr lang="hu-HU" sz="2600" i="1" dirty="0"/>
              <a:t>80-90%-</a:t>
            </a:r>
            <a:r>
              <a:rPr lang="hu-HU" sz="2600" i="1" dirty="0" err="1"/>
              <a:t>os</a:t>
            </a:r>
            <a:r>
              <a:rPr lang="hu-HU" sz="2600" i="1" dirty="0"/>
              <a:t> edzéspulzus</a:t>
            </a:r>
            <a:r>
              <a:rPr lang="hu-HU" sz="2600" dirty="0"/>
              <a:t>:</a:t>
            </a:r>
            <a:r>
              <a:rPr lang="hu-HU" sz="2600" i="1" dirty="0"/>
              <a:t>	kemény anaerob küszöb</a:t>
            </a:r>
          </a:p>
          <a:p>
            <a:pPr marL="0" lvl="1"/>
            <a:r>
              <a:rPr lang="hu-HU" sz="2600" i="1" dirty="0"/>
              <a:t>90-100%-</a:t>
            </a:r>
            <a:r>
              <a:rPr lang="hu-HU" sz="2600" i="1" dirty="0" err="1"/>
              <a:t>os</a:t>
            </a:r>
            <a:r>
              <a:rPr lang="hu-HU" sz="2600" i="1" dirty="0"/>
              <a:t> edzéspulzus</a:t>
            </a:r>
            <a:r>
              <a:rPr lang="hu-HU" sz="2600" dirty="0"/>
              <a:t>:	 </a:t>
            </a:r>
            <a:r>
              <a:rPr lang="hu-HU" sz="2600" i="1" dirty="0"/>
              <a:t>nagyon kemény (maximális erőkifejtés</a:t>
            </a:r>
          </a:p>
          <a:p>
            <a:pPr marL="0" indent="0">
              <a:buNone/>
            </a:pPr>
            <a:endParaRPr lang="hu-HU" sz="2600" dirty="0"/>
          </a:p>
          <a:p>
            <a:pPr marL="457200" lvl="1" indent="0">
              <a:buNone/>
            </a:pPr>
            <a:endParaRPr lang="hu-HU" sz="26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CF7F187-9A2B-1C14-04DA-7B2FDA43D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529" y="2081499"/>
            <a:ext cx="1671265" cy="299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8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4DD318-5110-4B2E-963C-10497D7E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Edzésmódszerek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4DBF00-03D6-4105-885D-76EC20BE0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Kötő- és tartószövetek edzése</a:t>
            </a:r>
          </a:p>
          <a:p>
            <a:r>
              <a:rPr lang="hu-HU" dirty="0"/>
              <a:t>Maratoni</a:t>
            </a:r>
          </a:p>
          <a:p>
            <a:r>
              <a:rPr lang="hu-HU" dirty="0" err="1"/>
              <a:t>Fartlek</a:t>
            </a:r>
            <a:r>
              <a:rPr lang="hu-HU" dirty="0"/>
              <a:t> </a:t>
            </a:r>
          </a:p>
          <a:p>
            <a:r>
              <a:rPr lang="hu-HU" dirty="0"/>
              <a:t>Piramis (Mandula)</a:t>
            </a:r>
          </a:p>
          <a:p>
            <a:r>
              <a:rPr lang="hu-HU" dirty="0"/>
              <a:t>Intervallum</a:t>
            </a:r>
          </a:p>
          <a:p>
            <a:r>
              <a:rPr lang="hu-HU" dirty="0"/>
              <a:t>Ismétléses </a:t>
            </a:r>
          </a:p>
          <a:p>
            <a:r>
              <a:rPr lang="hu-HU" dirty="0"/>
              <a:t>Vágta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E61DB9-CEDA-C0F1-CC14-B1BEDBBD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817" y="2026910"/>
            <a:ext cx="4985209" cy="280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6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Intenzitási zónák kiszámítása	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4293" y="1700221"/>
            <a:ext cx="8946541" cy="4195481"/>
          </a:xfrm>
        </p:spPr>
        <p:txBody>
          <a:bodyPr>
            <a:normAutofit/>
          </a:bodyPr>
          <a:lstStyle/>
          <a:p>
            <a:r>
              <a:rPr lang="hu-HU" sz="2800" b="1" dirty="0"/>
              <a:t>MUNKAPULZUS=MAXIMÁLIS PULZUS-NYUGALMI PULZUS </a:t>
            </a:r>
          </a:p>
          <a:p>
            <a:r>
              <a:rPr lang="hu-HU" sz="2800" b="1" dirty="0" err="1"/>
              <a:t>ERDZÉSPULZUS</a:t>
            </a:r>
            <a:r>
              <a:rPr lang="hu-HU" sz="2800" b="1" dirty="0"/>
              <a:t>=(MUNKAPULZUS X INTENZITÁSI ZÓNA)+NYUGALMI PULZUS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43029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Kompenzációs szintek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u-HU" sz="2600" dirty="0"/>
              <a:t>1. szint a sportoló akarati bevitel nélkül is tudja a kívánt teljesítményt elérni</a:t>
            </a:r>
          </a:p>
          <a:p>
            <a:pPr>
              <a:buFontTx/>
              <a:buChar char="-"/>
            </a:pPr>
            <a:r>
              <a:rPr lang="hu-HU" sz="2600" dirty="0"/>
              <a:t>2. szint a sportolónak erős akarati bevitelre van szüksége, hogy tartsa a kívánt teljesítményt</a:t>
            </a:r>
          </a:p>
          <a:p>
            <a:pPr>
              <a:buFontTx/>
              <a:buChar char="-"/>
            </a:pPr>
            <a:r>
              <a:rPr lang="hu-HU" sz="2600" dirty="0"/>
              <a:t>3. szint a sportoló akarati bevitellel sem tudja tartani teljesítményét </a:t>
            </a:r>
          </a:p>
          <a:p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218884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Kompenzációs szintek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057" y="1569448"/>
            <a:ext cx="61150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69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3917</TotalTime>
  <Words>462</Words>
  <Application>Microsoft Office PowerPoint</Application>
  <PresentationFormat>Szélesvásznú</PresentationFormat>
  <Paragraphs>93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Ion</vt:lpstr>
      <vt:lpstr>Polar eszközök használata a gyakorlatban </vt:lpstr>
      <vt:lpstr>Pulzusszám</vt:lpstr>
      <vt:lpstr>Pulzusszám II </vt:lpstr>
      <vt:lpstr>Pulzusszámot befolyásoló tényezők</vt:lpstr>
      <vt:lpstr>intenzitási zónák</vt:lpstr>
      <vt:lpstr>Edzésmódszerek</vt:lpstr>
      <vt:lpstr>Intenzitási zónák kiszámítása </vt:lpstr>
      <vt:lpstr>Kompenzációs szintek</vt:lpstr>
      <vt:lpstr>Kompenzációs szintek</vt:lpstr>
      <vt:lpstr>PowerPoint-bemutató</vt:lpstr>
      <vt:lpstr>PowerPoint-bemutató</vt:lpstr>
      <vt:lpstr>Az eszközök</vt:lpstr>
      <vt:lpstr>Műszaki szemszög</vt:lpstr>
      <vt:lpstr>Két eszköznek továbbított jelek Két különböző alkalmazás</vt:lpstr>
      <vt:lpstr>Pulzus mérés eszközzel: </vt:lpstr>
      <vt:lpstr>A használat</vt:lpstr>
      <vt:lpstr>PowerPoint-bemutató</vt:lpstr>
      <vt:lpstr>PowerPoint-bemutató</vt:lpstr>
      <vt:lpstr>PowerPoint-bemutató</vt:lpstr>
      <vt:lpstr>Ingafutás 20 m</vt:lpstr>
      <vt:lpstr>Pulzus emelkedése</vt:lpstr>
      <vt:lpstr>Regenerálódási pulzusszám</vt:lpstr>
      <vt:lpstr>Elméleti maximum felett</vt:lpstr>
      <vt:lpstr>Magasan maradt pulzus érték  </vt:lpstr>
      <vt:lpstr>Magasan maradt pulzus érték II. 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Egészség és sport</dc:title>
  <dc:creator>Ungi Tamás</dc:creator>
  <cp:lastModifiedBy>Kisné Rácz Hajnalka</cp:lastModifiedBy>
  <cp:revision>77</cp:revision>
  <dcterms:created xsi:type="dcterms:W3CDTF">2017-11-05T11:07:01Z</dcterms:created>
  <dcterms:modified xsi:type="dcterms:W3CDTF">2022-11-28T15:11:32Z</dcterms:modified>
</cp:coreProperties>
</file>