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notesSlides/notesSlide1.xml" ContentType="application/vnd.openxmlformats-officedocument.presentationml.notesSlide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0"/>
  </p:notesMasterIdLst>
  <p:handoutMasterIdLst>
    <p:handoutMasterId r:id="rId31"/>
  </p:handoutMasterIdLst>
  <p:sldIdLst>
    <p:sldId id="262" r:id="rId2"/>
    <p:sldId id="290" r:id="rId3"/>
    <p:sldId id="269" r:id="rId4"/>
    <p:sldId id="354" r:id="rId5"/>
    <p:sldId id="353" r:id="rId6"/>
    <p:sldId id="265" r:id="rId7"/>
    <p:sldId id="266" r:id="rId8"/>
    <p:sldId id="267" r:id="rId9"/>
    <p:sldId id="268" r:id="rId10"/>
    <p:sldId id="258" r:id="rId11"/>
    <p:sldId id="259" r:id="rId12"/>
    <p:sldId id="260" r:id="rId13"/>
    <p:sldId id="261" r:id="rId14"/>
    <p:sldId id="272" r:id="rId15"/>
    <p:sldId id="273" r:id="rId16"/>
    <p:sldId id="274" r:id="rId17"/>
    <p:sldId id="275" r:id="rId18"/>
    <p:sldId id="276" r:id="rId19"/>
    <p:sldId id="277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399" r:id="rId29"/>
  </p:sldIdLst>
  <p:sldSz cx="9144000" cy="6858000" type="screen4x3"/>
  <p:notesSz cx="6797675" cy="987425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3E00EE"/>
    <a:srgbClr val="9933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45" autoAdjust="0"/>
    <p:restoredTop sz="94660"/>
  </p:normalViewPr>
  <p:slideViewPr>
    <p:cSldViewPr>
      <p:cViewPr varScale="1">
        <p:scale>
          <a:sx n="103" d="100"/>
          <a:sy n="103" d="100"/>
        </p:scale>
        <p:origin x="26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2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8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111111111111112"/>
          <c:y val="2.7726432532347491E-2"/>
          <c:w val="0.78"/>
          <c:h val="0.79297597042513934"/>
        </c:manualLayout>
      </c:layout>
      <c:bar3DChart>
        <c:barDir val="col"/>
        <c:grouping val="clustered"/>
        <c:varyColors val="0"/>
        <c:ser>
          <c:idx val="3"/>
          <c:order val="0"/>
          <c:tx>
            <c:strRef>
              <c:f>Sheet1!$A$2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folHlink"/>
            </a:solidFill>
            <a:ln w="13351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3.870594432738164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8943661971830981E-2"/>
                      <c:h val="5.9374183580333487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1.095745691955639E-2"/>
                  <c:y val="-2.49991359865481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9366057655049548E-3"/>
                  <c:y val="-2.25445164097470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5824212781202665E-3"/>
                  <c:y val="-6.68118798078387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7.117125679624409E-3"/>
                  <c:y val="-8.22661187359935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9392259066208272E-3"/>
                  <c:y val="-3.85519584675685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4.7234113341466117E-3"/>
                  <c:y val="-3.8180712063499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5.7385758535058182E-3"/>
                  <c:y val="-2.07259441858132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5.9399469216766237E-3"/>
                  <c:y val="-4.86261575685038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6.1413179898474109E-3"/>
                  <c:y val="-9.33236623019980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6706">
                <a:noFill/>
              </a:ln>
            </c:spPr>
            <c:txPr>
              <a:bodyPr/>
              <a:lstStyle/>
              <a:p>
                <a:pPr>
                  <a:defRPr sz="1946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Sheet1!$B$1:$K$1</c:f>
              <c:strCache>
                <c:ptCount val="10"/>
                <c:pt idx="0">
                  <c:v>inform.</c:v>
                </c:pt>
                <c:pt idx="1">
                  <c:v>közg.</c:v>
                </c:pt>
                <c:pt idx="2">
                  <c:v>biol.</c:v>
                </c:pt>
                <c:pt idx="3">
                  <c:v>testnev.</c:v>
                </c:pt>
                <c:pt idx="4">
                  <c:v>földrajz</c:v>
                </c:pt>
                <c:pt idx="5">
                  <c:v>angol CC</c:v>
                </c:pt>
                <c:pt idx="6">
                  <c:v>rajz</c:v>
                </c:pt>
                <c:pt idx="7">
                  <c:v>ének</c:v>
                </c:pt>
                <c:pt idx="8">
                  <c:v>kémia</c:v>
                </c:pt>
                <c:pt idx="9">
                  <c:v>fizika</c:v>
                </c:pt>
              </c:strCache>
            </c:strRef>
          </c:cat>
          <c:val>
            <c:numRef>
              <c:f>Sheet1!$B$2:$K$2</c:f>
              <c:numCache>
                <c:formatCode>General</c:formatCode>
                <c:ptCount val="10"/>
                <c:pt idx="0">
                  <c:v>38</c:v>
                </c:pt>
                <c:pt idx="1">
                  <c:v>17</c:v>
                </c:pt>
                <c:pt idx="2">
                  <c:v>16</c:v>
                </c:pt>
                <c:pt idx="3">
                  <c:v>14</c:v>
                </c:pt>
                <c:pt idx="4">
                  <c:v>11</c:v>
                </c:pt>
                <c:pt idx="5">
                  <c:v>5</c:v>
                </c:pt>
                <c:pt idx="6">
                  <c:v>5</c:v>
                </c:pt>
                <c:pt idx="7">
                  <c:v>3</c:v>
                </c:pt>
                <c:pt idx="8">
                  <c:v>3</c:v>
                </c:pt>
                <c:pt idx="9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98814488"/>
        <c:axId val="123652112"/>
        <c:axId val="0"/>
      </c:bar3DChart>
      <c:catAx>
        <c:axId val="98814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337">
            <a:solidFill>
              <a:schemeClr val="tx1"/>
            </a:solidFill>
            <a:prstDash val="solid"/>
          </a:ln>
        </c:spPr>
        <c:txPr>
          <a:bodyPr rot="-2760000" vert="horz"/>
          <a:lstStyle/>
          <a:p>
            <a:pPr>
              <a:defRPr sz="152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236521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3652112"/>
        <c:scaling>
          <c:orientation val="minMax"/>
        </c:scaling>
        <c:delete val="0"/>
        <c:axPos val="l"/>
        <c:majorGridlines>
          <c:spPr>
            <a:ln w="3337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33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4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98814488"/>
        <c:crosses val="autoZero"/>
        <c:crossBetween val="between"/>
      </c:valAx>
      <c:spPr>
        <a:noFill/>
        <a:ln w="25395">
          <a:noFill/>
        </a:ln>
      </c:spPr>
    </c:plotArea>
    <c:legend>
      <c:legendPos val="r"/>
      <c:layout>
        <c:manualLayout>
          <c:xMode val="edge"/>
          <c:yMode val="edge"/>
          <c:x val="0.86444442596734539"/>
          <c:y val="0.41404798084449967"/>
          <c:w val="0.11555551860135749"/>
          <c:h val="0.14232905097389137"/>
        </c:manualLayout>
      </c:layout>
      <c:overlay val="0"/>
      <c:spPr>
        <a:solidFill>
          <a:schemeClr val="bg1"/>
        </a:solidFill>
        <a:ln w="3337">
          <a:solidFill>
            <a:schemeClr val="tx1"/>
          </a:solidFill>
          <a:prstDash val="solid"/>
        </a:ln>
      </c:spPr>
      <c:txPr>
        <a:bodyPr/>
        <a:lstStyle/>
        <a:p>
          <a:pPr>
            <a:defRPr sz="1836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9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10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/>
              <a:t>történelem középszint - </a:t>
            </a:r>
            <a:r>
              <a:rPr lang="hu-HU" dirty="0" smtClean="0"/>
              <a:t>2014</a:t>
            </a:r>
            <a:endParaRPr lang="hu-HU" dirty="0"/>
          </a:p>
        </c:rich>
      </c:tx>
      <c:layout>
        <c:manualLayout>
          <c:xMode val="edge"/>
          <c:yMode val="edge"/>
          <c:x val="0.25862068965517243"/>
          <c:y val="2.033890500529539E-2"/>
        </c:manualLayout>
      </c:layout>
      <c:overlay val="0"/>
      <c:spPr>
        <a:noFill/>
        <a:ln w="22253">
          <a:noFill/>
        </a:ln>
      </c:spPr>
    </c:title>
    <c:autoTitleDeleted val="0"/>
    <c:view3D>
      <c:rotX val="15"/>
      <c:hPercent val="5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4030172413793111"/>
          <c:y val="0.17796610169491534"/>
          <c:w val="0.73168103448275901"/>
          <c:h val="0.6118644067796610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1127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0.8</c:v>
                </c:pt>
                <c:pt idx="1">
                  <c:v>17.05</c:v>
                </c:pt>
                <c:pt idx="2">
                  <c:v>30.23</c:v>
                </c:pt>
                <c:pt idx="3">
                  <c:v>31.46</c:v>
                </c:pt>
                <c:pt idx="4">
                  <c:v>20.46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1127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1.73</c:v>
                </c:pt>
                <c:pt idx="1">
                  <c:v>20</c:v>
                </c:pt>
                <c:pt idx="2">
                  <c:v>27.82</c:v>
                </c:pt>
                <c:pt idx="3">
                  <c:v>33.04</c:v>
                </c:pt>
                <c:pt idx="4">
                  <c:v>17.39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23459216"/>
        <c:axId val="123459608"/>
        <c:axId val="0"/>
      </c:bar3DChart>
      <c:catAx>
        <c:axId val="1234592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99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érdemjegy</a:t>
                </a:r>
              </a:p>
            </c:rich>
          </c:tx>
          <c:layout>
            <c:manualLayout>
              <c:xMode val="edge"/>
              <c:yMode val="edge"/>
              <c:x val="0.51293109912985013"/>
              <c:y val="0.88135598839618734"/>
            </c:manualLayout>
          </c:layout>
          <c:overlay val="0"/>
          <c:spPr>
            <a:noFill/>
            <a:ln w="22253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27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7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234596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3459608"/>
        <c:scaling>
          <c:orientation val="minMax"/>
        </c:scaling>
        <c:delete val="0"/>
        <c:axPos val="l"/>
        <c:majorGridlines>
          <c:spPr>
            <a:ln w="2782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99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.12607760236866944"/>
              <c:y val="9.1525348805083576E-2"/>
            </c:manualLayout>
          </c:layout>
          <c:overlay val="0"/>
          <c:spPr>
            <a:noFill/>
            <a:ln w="22253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7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7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2345921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1788797951980141"/>
          <c:y val="0.12881355620021182"/>
          <c:w val="0.16271556572669799"/>
          <c:h val="0.1271186627987291"/>
        </c:manualLayout>
      </c:layout>
      <c:overlay val="0"/>
      <c:spPr>
        <a:noFill/>
        <a:ln w="2782">
          <a:solidFill>
            <a:schemeClr val="tx1"/>
          </a:solidFill>
          <a:prstDash val="solid"/>
        </a:ln>
      </c:spPr>
      <c:txPr>
        <a:bodyPr/>
        <a:lstStyle/>
        <a:p>
          <a:pPr>
            <a:defRPr sz="1568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0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hPercent val="5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5804935370152765E-2"/>
          <c:y val="4.5064377682403456E-2"/>
          <c:w val="0.92244418331374867"/>
          <c:h val="0.761802575107296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692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692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 w="12692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2692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12692">
                <a:solidFill>
                  <a:schemeClr val="tx1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 w="12692">
                <a:solidFill>
                  <a:schemeClr val="tx1"/>
                </a:solidFill>
                <a:prstDash val="solid"/>
              </a:ln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 w="12692">
                <a:solidFill>
                  <a:schemeClr val="tx1"/>
                </a:solidFill>
                <a:prstDash val="solid"/>
              </a:ln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 w="12692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9.3990232390037155E-3"/>
                  <c:y val="-4.48275900996246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2698232748368207E-3"/>
                  <c:y val="-9.1819941862105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2046595391739233E-2"/>
                  <c:y val="-1.59679394914345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5139553254571136E-3"/>
                  <c:y val="-1.84700058307185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4721474841145053E-2"/>
                  <c:y val="-3.5160217875991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202843171476849E-2"/>
                  <c:y val="-5.34218383992323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1.6763343969999043E-2"/>
                  <c:y val="-2.8232890243558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386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orsz napp</c:v>
                </c:pt>
                <c:pt idx="1">
                  <c:v>isk</c:v>
                </c:pt>
                <c:pt idx="3">
                  <c:v>G12A</c:v>
                </c:pt>
                <c:pt idx="4">
                  <c:v>G12B</c:v>
                </c:pt>
                <c:pt idx="5">
                  <c:v>G13C</c:v>
                </c:pt>
                <c:pt idx="6">
                  <c:v>K12A</c:v>
                </c:pt>
                <c:pt idx="7">
                  <c:v>K12C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3.54</c:v>
                </c:pt>
                <c:pt idx="1">
                  <c:v>3.44</c:v>
                </c:pt>
                <c:pt idx="3">
                  <c:v>3.65</c:v>
                </c:pt>
                <c:pt idx="4">
                  <c:v>3.63</c:v>
                </c:pt>
                <c:pt idx="5">
                  <c:v>3.85</c:v>
                </c:pt>
                <c:pt idx="6">
                  <c:v>3.06</c:v>
                </c:pt>
                <c:pt idx="7">
                  <c:v>3.36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23460392"/>
        <c:axId val="123460784"/>
        <c:axId val="0"/>
      </c:bar3DChart>
      <c:catAx>
        <c:axId val="123460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234607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3460784"/>
        <c:scaling>
          <c:orientation val="minMax"/>
          <c:min val="2"/>
        </c:scaling>
        <c:delete val="0"/>
        <c:axPos val="l"/>
        <c:majorGridlines>
          <c:spPr>
            <a:ln w="3173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23460392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hPercent val="113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144927536231886"/>
          <c:y val="3.4334763948497847E-2"/>
          <c:w val="0.8743961352657007"/>
          <c:h val="0.826180257510729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3716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00FFFF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1148293896426159E-2"/>
                  <c:y val="-4.003299018994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0417115105257282"/>
                  <c:y val="3.391303688448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1203670044467916E-2"/>
                  <c:y val="-2.52699884517243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4854325188636018E-2"/>
                  <c:y val="-1.73124536016552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7466648018870717E-2"/>
                  <c:y val="-3.18460484685690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7.0593296614343045E-3"/>
                  <c:y val="-4.32138499243886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7432">
                <a:noFill/>
              </a:ln>
            </c:spPr>
            <c:txPr>
              <a:bodyPr/>
              <a:lstStyle/>
              <a:p>
                <a:pPr>
                  <a:defRPr sz="194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orsz napp </c:v>
                </c:pt>
                <c:pt idx="1">
                  <c:v>orsz n g</c:v>
                </c:pt>
                <c:pt idx="2">
                  <c:v>isk g</c:v>
                </c:pt>
                <c:pt idx="3">
                  <c:v>A</c:v>
                </c:pt>
                <c:pt idx="4">
                  <c:v>B</c:v>
                </c:pt>
                <c:pt idx="5">
                  <c:v>C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3.54</c:v>
                </c:pt>
                <c:pt idx="1">
                  <c:v>3.95</c:v>
                </c:pt>
                <c:pt idx="2">
                  <c:v>3.71</c:v>
                </c:pt>
                <c:pt idx="3">
                  <c:v>3.65</c:v>
                </c:pt>
                <c:pt idx="4">
                  <c:v>3.63</c:v>
                </c:pt>
                <c:pt idx="5">
                  <c:v>3.85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23461568"/>
        <c:axId val="123461960"/>
        <c:axId val="0"/>
      </c:bar3DChart>
      <c:catAx>
        <c:axId val="123461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4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9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23461960"/>
        <c:crossesAt val="2.8"/>
        <c:auto val="1"/>
        <c:lblAlgn val="ctr"/>
        <c:lblOffset val="100"/>
        <c:tickLblSkip val="1"/>
        <c:tickMarkSkip val="1"/>
        <c:noMultiLvlLbl val="0"/>
      </c:catAx>
      <c:valAx>
        <c:axId val="123461960"/>
        <c:scaling>
          <c:orientation val="minMax"/>
          <c:min val="2.8"/>
        </c:scaling>
        <c:delete val="0"/>
        <c:axPos val="l"/>
        <c:majorGridlines>
          <c:spPr>
            <a:ln w="342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4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9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23461568"/>
        <c:crosses val="autoZero"/>
        <c:crossBetween val="between"/>
      </c:valAx>
      <c:spPr>
        <a:noFill/>
        <a:ln w="2540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hPercent val="11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9306930693069355E-2"/>
          <c:y val="2.7896995708154536E-2"/>
          <c:w val="0.9207920792079205"/>
          <c:h val="0.849785407725321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3135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3135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 w="13135">
                <a:solidFill>
                  <a:schemeClr val="tx1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3135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13135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 w="13135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2.9804428796435262E-3"/>
                  <c:y val="-1.101296434306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7788787158101588E-3"/>
                  <c:y val="-3.00397155646884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6268195024719393E-3"/>
                  <c:y val="-2.302959851971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9.5000781388597825E-4"/>
                  <c:y val="-2.04545268925483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4102951586980055E-3"/>
                  <c:y val="-1.00107852893316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6272">
                <a:noFill/>
              </a:ln>
            </c:spPr>
            <c:txPr>
              <a:bodyPr/>
              <a:lstStyle/>
              <a:p>
                <a:pPr>
                  <a:defRPr sz="1861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orsz napp</c:v>
                </c:pt>
                <c:pt idx="1">
                  <c:v>orsz n szk</c:v>
                </c:pt>
                <c:pt idx="2">
                  <c:v>isk szk</c:v>
                </c:pt>
                <c:pt idx="3">
                  <c:v>A</c:v>
                </c:pt>
                <c:pt idx="4">
                  <c:v>C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3.54</c:v>
                </c:pt>
                <c:pt idx="1">
                  <c:v>3.13</c:v>
                </c:pt>
                <c:pt idx="2">
                  <c:v>3.19</c:v>
                </c:pt>
                <c:pt idx="3">
                  <c:v>3.06</c:v>
                </c:pt>
                <c:pt idx="4">
                  <c:v>3.36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81244808"/>
        <c:axId val="181245200"/>
        <c:axId val="0"/>
      </c:bar3DChart>
      <c:catAx>
        <c:axId val="181244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28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6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812452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1245200"/>
        <c:scaling>
          <c:orientation val="minMax"/>
          <c:max val="4.2"/>
          <c:min val="2.8"/>
        </c:scaling>
        <c:delete val="0"/>
        <c:axPos val="l"/>
        <c:majorGridlines>
          <c:spPr>
            <a:ln w="3284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28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6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81244808"/>
        <c:crosses val="autoZero"/>
        <c:crossBetween val="between"/>
      </c:valAx>
      <c:spPr>
        <a:noFill/>
        <a:ln w="2539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188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/>
              <a:t>angol nyelv középszint </a:t>
            </a:r>
            <a:r>
              <a:rPr lang="hu-HU" dirty="0" smtClean="0"/>
              <a:t>- 2014</a:t>
            </a:r>
            <a:endParaRPr lang="hu-HU" dirty="0"/>
          </a:p>
        </c:rich>
      </c:tx>
      <c:layout>
        <c:manualLayout>
          <c:xMode val="edge"/>
          <c:yMode val="edge"/>
          <c:x val="0.29955065043099116"/>
          <c:y val="8.3128825764249348E-2"/>
        </c:manualLayout>
      </c:layout>
      <c:overlay val="0"/>
      <c:spPr>
        <a:noFill/>
        <a:ln w="21273">
          <a:noFill/>
        </a:ln>
      </c:spPr>
    </c:title>
    <c:autoTitleDeleted val="0"/>
    <c:view3D>
      <c:rotX val="15"/>
      <c:hPercent val="5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5456621004566227"/>
          <c:y val="0.18135593220338983"/>
          <c:w val="0.70662100456621035"/>
          <c:h val="0.613559322033898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0637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0.94</c:v>
                </c:pt>
                <c:pt idx="1">
                  <c:v>16.100000000000001</c:v>
                </c:pt>
                <c:pt idx="2">
                  <c:v>22.47</c:v>
                </c:pt>
                <c:pt idx="3">
                  <c:v>27.18</c:v>
                </c:pt>
                <c:pt idx="4">
                  <c:v>33.31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0637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0.98</c:v>
                </c:pt>
                <c:pt idx="1">
                  <c:v>20.58</c:v>
                </c:pt>
                <c:pt idx="2">
                  <c:v>24.5</c:v>
                </c:pt>
                <c:pt idx="3">
                  <c:v>24.5</c:v>
                </c:pt>
                <c:pt idx="4">
                  <c:v>29.41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82665896"/>
        <c:axId val="182666288"/>
        <c:axId val="0"/>
      </c:bar3DChart>
      <c:catAx>
        <c:axId val="1826658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2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érdemjegy</a:t>
                </a:r>
              </a:p>
            </c:rich>
          </c:tx>
          <c:layout>
            <c:manualLayout>
              <c:xMode val="edge"/>
              <c:yMode val="edge"/>
              <c:x val="0.51484015317757414"/>
              <c:y val="0.8830507632329091"/>
            </c:manualLayout>
          </c:layout>
          <c:overlay val="0"/>
          <c:spPr>
            <a:noFill/>
            <a:ln w="21273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266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826662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2666288"/>
        <c:scaling>
          <c:orientation val="minMax"/>
        </c:scaling>
        <c:delete val="0"/>
        <c:axPos val="l"/>
        <c:majorGridlines>
          <c:spPr>
            <a:ln w="2660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82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"/>
              <c:y val="0.16949146416938846"/>
            </c:manualLayout>
          </c:layout>
          <c:overlay val="0"/>
          <c:spPr>
            <a:noFill/>
            <a:ln w="21273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66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82665896"/>
        <c:crosses val="autoZero"/>
        <c:crossBetween val="between"/>
      </c:valAx>
      <c:spPr>
        <a:noFill/>
        <a:ln w="25396">
          <a:noFill/>
        </a:ln>
      </c:spPr>
    </c:plotArea>
    <c:legend>
      <c:legendPos val="r"/>
      <c:layout>
        <c:manualLayout>
          <c:xMode val="edge"/>
          <c:yMode val="edge"/>
          <c:x val="1.0734776603949564E-2"/>
          <c:y val="0.48895393248257751"/>
          <c:w val="0.16666666666666666"/>
          <c:h val="0.12372875077362322"/>
        </c:manualLayout>
      </c:layout>
      <c:overlay val="0"/>
      <c:spPr>
        <a:noFill/>
        <a:ln w="2660">
          <a:solidFill>
            <a:schemeClr val="tx1"/>
          </a:solidFill>
          <a:prstDash val="solid"/>
        </a:ln>
      </c:spPr>
      <c:txPr>
        <a:bodyPr/>
        <a:lstStyle/>
        <a:p>
          <a:pPr>
            <a:defRPr sz="1424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5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hPercent val="5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633372502937721"/>
          <c:y val="4.9356223175965712E-2"/>
          <c:w val="0.87191539365452475"/>
          <c:h val="0.684549356223176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693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693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 w="12693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12693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12693">
                <a:solidFill>
                  <a:schemeClr val="tx1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 w="12693">
                <a:solidFill>
                  <a:schemeClr val="tx1"/>
                </a:solidFill>
                <a:prstDash val="solid"/>
              </a:ln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 w="12693">
                <a:solidFill>
                  <a:schemeClr val="tx1"/>
                </a:solidFill>
                <a:prstDash val="solid"/>
              </a:ln>
            </c:spPr>
          </c:dPt>
          <c:dPt>
            <c:idx val="7"/>
            <c:invertIfNegative val="0"/>
            <c:bubble3D val="0"/>
            <c:spPr>
              <a:solidFill>
                <a:schemeClr val="accent1"/>
              </a:solidFill>
              <a:ln w="12693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3255087762507136E-2"/>
                  <c:y val="-6.79897249956942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0242656898331141E-2"/>
                  <c:y val="-3.2648729796889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0093113797563599E-2"/>
                  <c:y val="-5.98229063425955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027333210927643E-2"/>
                  <c:y val="-7.67584331274404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9.9435706967959444E-3"/>
                  <c:y val="-7.85151842485488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5156756753888613E-2"/>
                  <c:y val="2.23708855585166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3.9187089684437331E-3"/>
                  <c:y val="-1.23707167066294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389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orsz napp</c:v>
                </c:pt>
                <c:pt idx="1">
                  <c:v>isk</c:v>
                </c:pt>
                <c:pt idx="3">
                  <c:v>G12A</c:v>
                </c:pt>
                <c:pt idx="4">
                  <c:v>G12B</c:v>
                </c:pt>
                <c:pt idx="5">
                  <c:v>G13C</c:v>
                </c:pt>
                <c:pt idx="6">
                  <c:v>K12A</c:v>
                </c:pt>
                <c:pt idx="7">
                  <c:v>K12C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3.76</c:v>
                </c:pt>
                <c:pt idx="1">
                  <c:v>3.61</c:v>
                </c:pt>
                <c:pt idx="3">
                  <c:v>3.36</c:v>
                </c:pt>
                <c:pt idx="4">
                  <c:v>4.13</c:v>
                </c:pt>
                <c:pt idx="5">
                  <c:v>3.92</c:v>
                </c:pt>
                <c:pt idx="6">
                  <c:v>3.13</c:v>
                </c:pt>
                <c:pt idx="7">
                  <c:v>3.65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83204536"/>
        <c:axId val="183204928"/>
        <c:axId val="0"/>
      </c:bar3DChart>
      <c:catAx>
        <c:axId val="183204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3">
            <a:solidFill>
              <a:schemeClr val="tx1"/>
            </a:solidFill>
            <a:prstDash val="solid"/>
          </a:ln>
        </c:spPr>
        <c:txPr>
          <a:bodyPr rot="-3180000" vert="horz"/>
          <a:lstStyle/>
          <a:p>
            <a:pPr>
              <a:defRPr sz="13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832049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3204928"/>
        <c:scaling>
          <c:orientation val="minMax"/>
          <c:min val="2"/>
        </c:scaling>
        <c:delete val="0"/>
        <c:axPos val="l"/>
        <c:majorGridlines>
          <c:spPr>
            <a:ln w="3173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83204536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hPercent val="113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144927536231886"/>
          <c:y val="3.6480686695278972E-2"/>
          <c:w val="0.8743961352657007"/>
          <c:h val="0.8240343347639484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3716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00FFFF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1.8565121078219005E-3"/>
                  <c:y val="-1.71126557611354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3723376468932738E-4"/>
                  <c:y val="-5.53037540202763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1621188472466421E-3"/>
                  <c:y val="-7.29434638542284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0055475321382597E-2"/>
                  <c:y val="-7.46574231368144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8851985980899391E-2"/>
                  <c:y val="-1.31787669341219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5605413549222404E-2"/>
                  <c:y val="-6.63275776922565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7432">
                <a:noFill/>
              </a:ln>
            </c:spPr>
            <c:txPr>
              <a:bodyPr/>
              <a:lstStyle/>
              <a:p>
                <a:pPr>
                  <a:defRPr sz="194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orsz napp </c:v>
                </c:pt>
                <c:pt idx="1">
                  <c:v>orsz n g</c:v>
                </c:pt>
                <c:pt idx="2">
                  <c:v>isk g</c:v>
                </c:pt>
                <c:pt idx="3">
                  <c:v>A</c:v>
                </c:pt>
                <c:pt idx="4">
                  <c:v>B</c:v>
                </c:pt>
                <c:pt idx="5">
                  <c:v>C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3.76</c:v>
                </c:pt>
                <c:pt idx="1">
                  <c:v>4.22</c:v>
                </c:pt>
                <c:pt idx="2">
                  <c:v>3.89</c:v>
                </c:pt>
                <c:pt idx="3">
                  <c:v>3.36</c:v>
                </c:pt>
                <c:pt idx="4">
                  <c:v>4.13</c:v>
                </c:pt>
                <c:pt idx="5">
                  <c:v>3.92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83591064"/>
        <c:axId val="183591456"/>
        <c:axId val="0"/>
      </c:bar3DChart>
      <c:catAx>
        <c:axId val="183591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4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9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835914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3591456"/>
        <c:scaling>
          <c:orientation val="minMax"/>
          <c:min val="2.8"/>
        </c:scaling>
        <c:delete val="0"/>
        <c:axPos val="l"/>
        <c:majorGridlines>
          <c:spPr>
            <a:ln w="342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4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9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83591064"/>
        <c:crosses val="autoZero"/>
        <c:crossBetween val="between"/>
      </c:valAx>
      <c:spPr>
        <a:noFill/>
        <a:ln w="2540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hPercent val="112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0707070707070704E-2"/>
          <c:y val="3.4858387799564294E-2"/>
          <c:w val="0.91666666666666652"/>
          <c:h val="0.8409586056644886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3735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3735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00FFFF"/>
              </a:solidFill>
              <a:ln w="13735">
                <a:solidFill>
                  <a:schemeClr val="tx1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rgbClr val="00FF00"/>
              </a:solidFill>
              <a:ln w="13735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00FF00"/>
              </a:solidFill>
              <a:ln w="13735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1.034629762188816E-2"/>
                  <c:y val="-1.96662339740479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3945040960788947E-2"/>
                  <c:y val="-1.6761478264268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9.9680267239322506E-3"/>
                  <c:y val="-1.3565999460610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1041517537580477E-2"/>
                  <c:y val="-3.60498148274698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0139982502186374E-3"/>
                  <c:y val="-9.15059767320152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7471">
                <a:noFill/>
              </a:ln>
            </c:spPr>
            <c:txPr>
              <a:bodyPr/>
              <a:lstStyle/>
              <a:p>
                <a:pPr>
                  <a:defRPr sz="192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orsz napp</c:v>
                </c:pt>
                <c:pt idx="1">
                  <c:v>orsz n szk</c:v>
                </c:pt>
                <c:pt idx="2">
                  <c:v>isk szk</c:v>
                </c:pt>
                <c:pt idx="3">
                  <c:v>A</c:v>
                </c:pt>
                <c:pt idx="4">
                  <c:v>C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3.76</c:v>
                </c:pt>
                <c:pt idx="1">
                  <c:v>3.28</c:v>
                </c:pt>
                <c:pt idx="2">
                  <c:v>3.38</c:v>
                </c:pt>
                <c:pt idx="3">
                  <c:v>3.13</c:v>
                </c:pt>
                <c:pt idx="4">
                  <c:v>3.65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84466168"/>
        <c:axId val="184466560"/>
        <c:axId val="0"/>
      </c:bar3DChart>
      <c:catAx>
        <c:axId val="184466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4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84466560"/>
        <c:crossesAt val="3"/>
        <c:auto val="1"/>
        <c:lblAlgn val="ctr"/>
        <c:lblOffset val="100"/>
        <c:tickLblSkip val="1"/>
        <c:tickMarkSkip val="1"/>
        <c:noMultiLvlLbl val="0"/>
      </c:catAx>
      <c:valAx>
        <c:axId val="184466560"/>
        <c:scaling>
          <c:orientation val="minMax"/>
          <c:max val="4.5999999999999996"/>
          <c:min val="2.8"/>
        </c:scaling>
        <c:delete val="0"/>
        <c:axPos val="l"/>
        <c:majorGridlines>
          <c:spPr>
            <a:ln w="3435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4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84466168"/>
        <c:crosses val="autoZero"/>
        <c:crossBetween val="between"/>
      </c:valAx>
      <c:spPr>
        <a:noFill/>
        <a:ln w="2537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6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5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/>
              <a:t>német nyelv középszint - </a:t>
            </a:r>
            <a:r>
              <a:rPr lang="hu-HU" dirty="0" smtClean="0"/>
              <a:t>2014 </a:t>
            </a:r>
            <a:endParaRPr lang="hu-HU" dirty="0"/>
          </a:p>
        </c:rich>
      </c:tx>
      <c:layout>
        <c:manualLayout>
          <c:xMode val="edge"/>
          <c:yMode val="edge"/>
          <c:x val="0.24885843134944793"/>
          <c:y val="1.1864442870567104E-2"/>
        </c:manualLayout>
      </c:layout>
      <c:overlay val="0"/>
      <c:spPr>
        <a:noFill/>
        <a:ln w="23245">
          <a:noFill/>
        </a:ln>
      </c:spPr>
    </c:title>
    <c:autoTitleDeleted val="0"/>
    <c:view3D>
      <c:rotX val="15"/>
      <c:hPercent val="5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5456621004566227"/>
          <c:y val="0.18135593220338983"/>
          <c:w val="0.70547945205479534"/>
          <c:h val="0.613559322033898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1624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0.72</c:v>
                </c:pt>
                <c:pt idx="1">
                  <c:v>21.37</c:v>
                </c:pt>
                <c:pt idx="2">
                  <c:v>28.93</c:v>
                </c:pt>
                <c:pt idx="3">
                  <c:v>26.69</c:v>
                </c:pt>
                <c:pt idx="4">
                  <c:v>22.29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1624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0</c:v>
                </c:pt>
                <c:pt idx="1">
                  <c:v>8</c:v>
                </c:pt>
                <c:pt idx="2">
                  <c:v>20</c:v>
                </c:pt>
                <c:pt idx="3">
                  <c:v>36</c:v>
                </c:pt>
                <c:pt idx="4">
                  <c:v>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84467344"/>
        <c:axId val="184467736"/>
        <c:axId val="0"/>
      </c:bar3DChart>
      <c:catAx>
        <c:axId val="1844673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983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érdemjegy</a:t>
                </a:r>
              </a:p>
            </c:rich>
          </c:tx>
          <c:layout>
            <c:manualLayout>
              <c:xMode val="edge"/>
              <c:yMode val="edge"/>
              <c:x val="0.51484019609768228"/>
              <c:y val="0.88305091493192978"/>
            </c:manualLayout>
          </c:layout>
          <c:overlay val="0"/>
          <c:spPr>
            <a:noFill/>
            <a:ln w="23245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290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9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844677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4467736"/>
        <c:scaling>
          <c:orientation val="minMax"/>
        </c:scaling>
        <c:delete val="0"/>
        <c:axPos val="l"/>
        <c:majorGridlines>
          <c:spPr>
            <a:ln w="2906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983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"/>
              <c:y val="0.16949159132886168"/>
            </c:manualLayout>
          </c:layout>
          <c:overlay val="0"/>
          <c:spPr>
            <a:noFill/>
            <a:ln w="23245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90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9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84467344"/>
        <c:crosses val="autoZero"/>
        <c:crossBetween val="between"/>
      </c:valAx>
      <c:spPr>
        <a:noFill/>
        <a:ln w="25379">
          <a:noFill/>
        </a:ln>
      </c:spPr>
    </c:plotArea>
    <c:legend>
      <c:legendPos val="r"/>
      <c:layout>
        <c:manualLayout>
          <c:xMode val="edge"/>
          <c:yMode val="edge"/>
          <c:x val="1.0371629989807826E-2"/>
          <c:y val="0.454908950346605"/>
          <c:w val="0.16666666666666669"/>
          <c:h val="0.1237287931601142"/>
        </c:manualLayout>
      </c:layout>
      <c:overlay val="0"/>
      <c:spPr>
        <a:noFill/>
        <a:ln w="2906">
          <a:solidFill>
            <a:schemeClr val="tx1"/>
          </a:solidFill>
          <a:prstDash val="solid"/>
        </a:ln>
      </c:spPr>
      <c:txPr>
        <a:bodyPr/>
        <a:lstStyle/>
        <a:p>
          <a:pPr>
            <a:defRPr sz="1556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9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hPercent val="5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5804935370152765E-2"/>
          <c:y val="4.7210300429184553E-2"/>
          <c:w val="0.92244418331374867"/>
          <c:h val="0.759656652360515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00FF00"/>
            </a:solidFill>
            <a:ln w="12648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648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 w="12648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FFFF"/>
              </a:solidFill>
              <a:ln w="12648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12648">
                <a:solidFill>
                  <a:schemeClr val="tx1"/>
                </a:solidFill>
                <a:prstDash val="solid"/>
              </a:ln>
            </c:spPr>
          </c:dPt>
          <c:dPt>
            <c:idx val="6"/>
            <c:invertIfNegative val="0"/>
            <c:bubble3D val="0"/>
            <c:spPr>
              <a:solidFill>
                <a:srgbClr val="00FFFF"/>
              </a:solidFill>
              <a:ln w="12648">
                <a:solidFill>
                  <a:schemeClr val="tx1"/>
                </a:solidFill>
                <a:prstDash val="solid"/>
              </a:ln>
            </c:spPr>
          </c:dPt>
          <c:dPt>
            <c:idx val="7"/>
            <c:invertIfNegative val="0"/>
            <c:bubble3D val="0"/>
            <c:spPr>
              <a:solidFill>
                <a:schemeClr val="accent1"/>
              </a:solidFill>
              <a:ln w="12648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7.3595761760067088E-3"/>
                  <c:y val="-2.66228005413775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1382546625739351E-3"/>
                  <c:y val="-2.1577359846600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4485235007437697E-4"/>
                  <c:y val="-1.76514284668222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0738291303260236E-3"/>
                  <c:y val="2.54999596578977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4.0569121265621443E-4"/>
                  <c:y val="-2.4941541606347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6580656399657048E-4"/>
                  <c:y val="-2.09978331779838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1793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orsz n</c:v>
                </c:pt>
                <c:pt idx="1">
                  <c:v>isk</c:v>
                </c:pt>
                <c:pt idx="3">
                  <c:v>orsz n g</c:v>
                </c:pt>
                <c:pt idx="4">
                  <c:v>isk g</c:v>
                </c:pt>
                <c:pt idx="6">
                  <c:v>orsz n szki</c:v>
                </c:pt>
                <c:pt idx="7">
                  <c:v>isk szki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3.48</c:v>
                </c:pt>
                <c:pt idx="1">
                  <c:v>4</c:v>
                </c:pt>
                <c:pt idx="3">
                  <c:v>4.0599999999999996</c:v>
                </c:pt>
                <c:pt idx="4">
                  <c:v>4.1900000000000004</c:v>
                </c:pt>
                <c:pt idx="6">
                  <c:v>2.98</c:v>
                </c:pt>
                <c:pt idx="7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21325800"/>
        <c:axId val="121328232"/>
        <c:axId val="0"/>
      </c:bar3DChart>
      <c:catAx>
        <c:axId val="121325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213282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1328232"/>
        <c:scaling>
          <c:orientation val="minMax"/>
          <c:min val="2"/>
        </c:scaling>
        <c:delete val="0"/>
        <c:axPos val="l"/>
        <c:majorGridlines>
          <c:spPr>
            <a:ln w="3161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21325800"/>
        <c:crosses val="autoZero"/>
        <c:crossBetween val="between"/>
      </c:valAx>
      <c:spPr>
        <a:noFill/>
        <a:ln w="2537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32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/>
              <a:t>matematika középszintű eredmények - </a:t>
            </a:r>
            <a:r>
              <a:rPr lang="hu-HU" dirty="0" smtClean="0"/>
              <a:t>2014</a:t>
            </a:r>
            <a:endParaRPr lang="hu-HU" dirty="0"/>
          </a:p>
        </c:rich>
      </c:tx>
      <c:layout>
        <c:manualLayout>
          <c:xMode val="edge"/>
          <c:yMode val="edge"/>
          <c:x val="0.14534880508357509"/>
          <c:y val="2.0338988726887608E-2"/>
        </c:manualLayout>
      </c:layout>
      <c:overlay val="0"/>
      <c:spPr>
        <a:noFill/>
        <a:ln w="26891">
          <a:noFill/>
        </a:ln>
      </c:spPr>
    </c:title>
    <c:autoTitleDeleted val="0"/>
    <c:view3D>
      <c:rotX val="15"/>
      <c:hPercent val="7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1860465116279079"/>
          <c:y val="0.16779661016949168"/>
          <c:w val="0.6151162790697674"/>
          <c:h val="0.6525423728813559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3446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1.42</c:v>
                </c:pt>
                <c:pt idx="1">
                  <c:v>41</c:v>
                </c:pt>
                <c:pt idx="2">
                  <c:v>28.05</c:v>
                </c:pt>
                <c:pt idx="3">
                  <c:v>17.57</c:v>
                </c:pt>
                <c:pt idx="4">
                  <c:v>11.95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3446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0</c:v>
                </c:pt>
                <c:pt idx="1">
                  <c:v>50.86</c:v>
                </c:pt>
                <c:pt idx="2">
                  <c:v>27.58</c:v>
                </c:pt>
                <c:pt idx="3">
                  <c:v>15.51</c:v>
                </c:pt>
                <c:pt idx="4">
                  <c:v>6.03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23652896"/>
        <c:axId val="123653288"/>
        <c:axId val="0"/>
      </c:bar3DChart>
      <c:catAx>
        <c:axId val="1236528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929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érdemjegy</a:t>
                </a:r>
              </a:p>
            </c:rich>
          </c:tx>
          <c:layout>
            <c:manualLayout>
              <c:xMode val="edge"/>
              <c:yMode val="edge"/>
              <c:x val="0.44767440254178753"/>
              <c:y val="0.88474584217642649"/>
            </c:manualLayout>
          </c:layout>
          <c:overlay val="0"/>
          <c:spPr>
            <a:noFill/>
            <a:ln w="26891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36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0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236532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3653288"/>
        <c:scaling>
          <c:orientation val="minMax"/>
        </c:scaling>
        <c:delete val="0"/>
        <c:axPos val="l"/>
        <c:majorGridlines>
          <c:spPr>
            <a:ln w="3362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929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"/>
              <c:y val="0.15254241545165706"/>
            </c:manualLayout>
          </c:layout>
          <c:overlay val="0"/>
          <c:spPr>
            <a:noFill/>
            <a:ln w="26891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36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0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23652896"/>
        <c:crosses val="autoZero"/>
        <c:crossBetween val="between"/>
      </c:valAx>
      <c:spPr>
        <a:noFill/>
        <a:ln w="25383">
          <a:noFill/>
        </a:ln>
      </c:spPr>
    </c:plotArea>
    <c:legend>
      <c:legendPos val="r"/>
      <c:layout>
        <c:manualLayout>
          <c:xMode val="edge"/>
          <c:yMode val="edge"/>
          <c:x val="0.83372093290970206"/>
          <c:y val="0.50677969081615992"/>
          <c:w val="0.16395346963208546"/>
          <c:h val="0.12033890500529543"/>
        </c:manualLayout>
      </c:layout>
      <c:overlay val="0"/>
      <c:spPr>
        <a:noFill/>
        <a:ln w="3362">
          <a:solidFill>
            <a:schemeClr val="tx1"/>
          </a:solidFill>
          <a:prstDash val="solid"/>
        </a:ln>
      </c:spPr>
      <c:txPr>
        <a:bodyPr/>
        <a:lstStyle/>
        <a:p>
          <a:pPr>
            <a:defRPr sz="1753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0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8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/>
              <a:t>informatika középszint </a:t>
            </a:r>
            <a:r>
              <a:rPr lang="hu-HU" dirty="0" smtClean="0"/>
              <a:t>2014</a:t>
            </a:r>
            <a:endParaRPr lang="hu-HU" dirty="0"/>
          </a:p>
        </c:rich>
      </c:tx>
      <c:layout>
        <c:manualLayout>
          <c:xMode val="edge"/>
          <c:yMode val="edge"/>
          <c:x val="0.26484015423997925"/>
          <c:y val="1.1864393411591498E-2"/>
        </c:manualLayout>
      </c:layout>
      <c:overlay val="0"/>
      <c:spPr>
        <a:noFill/>
        <a:ln w="23484">
          <a:noFill/>
        </a:ln>
      </c:spPr>
    </c:title>
    <c:autoTitleDeleted val="0"/>
    <c:view3D>
      <c:rotX val="15"/>
      <c:hPercent val="5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5456621004566227"/>
          <c:y val="0.17966101694915246"/>
          <c:w val="0.70547945205479534"/>
          <c:h val="0.6152542372881362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1741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0.81</c:v>
                </c:pt>
                <c:pt idx="1">
                  <c:v>16.29</c:v>
                </c:pt>
                <c:pt idx="2">
                  <c:v>37.57</c:v>
                </c:pt>
                <c:pt idx="3">
                  <c:v>32.69</c:v>
                </c:pt>
                <c:pt idx="4">
                  <c:v>12.65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1741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0</c:v>
                </c:pt>
                <c:pt idx="1">
                  <c:v>4.16</c:v>
                </c:pt>
                <c:pt idx="2">
                  <c:v>58.33</c:v>
                </c:pt>
                <c:pt idx="3">
                  <c:v>29.16</c:v>
                </c:pt>
                <c:pt idx="4">
                  <c:v>8.33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82022200"/>
        <c:axId val="182022592"/>
        <c:axId val="0"/>
      </c:bar3DChart>
      <c:catAx>
        <c:axId val="1820222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4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érdemjegy</a:t>
                </a:r>
              </a:p>
            </c:rich>
          </c:tx>
          <c:layout>
            <c:manualLayout>
              <c:xMode val="edge"/>
              <c:yMode val="edge"/>
              <c:x val="0.5148402190466933"/>
              <c:y val="0.88474579241868556"/>
            </c:manualLayout>
          </c:layout>
          <c:overlay val="0"/>
          <c:spPr>
            <a:noFill/>
            <a:ln w="23484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29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1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820225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2022592"/>
        <c:scaling>
          <c:orientation val="minMax"/>
        </c:scaling>
        <c:delete val="0"/>
        <c:axPos val="l"/>
        <c:majorGridlines>
          <c:spPr>
            <a:ln w="2935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2004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"/>
              <c:y val="0.16949158483737115"/>
            </c:manualLayout>
          </c:layout>
          <c:overlay val="0"/>
          <c:spPr>
            <a:noFill/>
            <a:ln w="23484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9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1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82022200"/>
        <c:crosses val="autoZero"/>
        <c:crossBetween val="between"/>
      </c:valAx>
      <c:spPr>
        <a:noFill/>
        <a:ln w="25392">
          <a:noFill/>
        </a:ln>
      </c:spPr>
    </c:plotArea>
    <c:legend>
      <c:legendPos val="r"/>
      <c:layout>
        <c:manualLayout>
          <c:xMode val="edge"/>
          <c:yMode val="edge"/>
          <c:x val="0"/>
          <c:y val="0.45548457473218273"/>
          <c:w val="0.16666666666666669"/>
          <c:h val="0.12372887445830538"/>
        </c:manualLayout>
      </c:layout>
      <c:overlay val="0"/>
      <c:spPr>
        <a:noFill/>
        <a:ln w="2935">
          <a:solidFill>
            <a:schemeClr val="tx1"/>
          </a:solidFill>
          <a:prstDash val="solid"/>
        </a:ln>
      </c:spPr>
      <c:txPr>
        <a:bodyPr/>
        <a:lstStyle/>
        <a:p>
          <a:pPr>
            <a:defRPr sz="1573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0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hPercent val="5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5804935370152765E-2"/>
          <c:y val="4.7210300429184553E-2"/>
          <c:w val="0.92244418331374867"/>
          <c:h val="0.759656652360515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00FF00"/>
            </a:solidFill>
            <a:ln w="12679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679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 w="12679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FFFF"/>
              </a:solidFill>
              <a:ln w="12679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 w="12679">
                <a:solidFill>
                  <a:schemeClr val="tx1"/>
                </a:solidFill>
                <a:prstDash val="solid"/>
              </a:ln>
            </c:spPr>
          </c:dPt>
          <c:dPt>
            <c:idx val="6"/>
            <c:invertIfNegative val="0"/>
            <c:bubble3D val="0"/>
            <c:spPr>
              <a:solidFill>
                <a:srgbClr val="00FFFF"/>
              </a:solidFill>
              <a:ln w="12679">
                <a:solidFill>
                  <a:schemeClr val="tx1"/>
                </a:solidFill>
                <a:prstDash val="solid"/>
              </a:ln>
            </c:spPr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 w="12679">
                <a:solidFill>
                  <a:schemeClr val="tx1"/>
                </a:solidFill>
                <a:prstDash val="solid"/>
              </a:ln>
            </c:spPr>
          </c:dPt>
          <c:dLbls>
            <c:dLbl>
              <c:idx val="3"/>
              <c:layout>
                <c:manualLayout>
                  <c:x val="9.4424820738599744E-4"/>
                  <c:y val="-1.36018962617248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9713151257932243E-3"/>
                  <c:y val="-6.44560182179616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9267567417456941E-3"/>
                  <c:y val="-1.63059650071411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4196754848544571E-4"/>
                  <c:y val="-2.89116437133860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358">
                <a:noFill/>
              </a:ln>
            </c:spPr>
            <c:txPr>
              <a:bodyPr/>
              <a:lstStyle/>
              <a:p>
                <a:pPr>
                  <a:defRPr sz="1796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orsz n</c:v>
                </c:pt>
                <c:pt idx="1">
                  <c:v>isk</c:v>
                </c:pt>
                <c:pt idx="3">
                  <c:v>orsz n g</c:v>
                </c:pt>
                <c:pt idx="4">
                  <c:v>isk g</c:v>
                </c:pt>
                <c:pt idx="6">
                  <c:v>orsz n szki</c:v>
                </c:pt>
                <c:pt idx="7">
                  <c:v>isk szki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3.4</c:v>
                </c:pt>
                <c:pt idx="1">
                  <c:v>3.42</c:v>
                </c:pt>
                <c:pt idx="3">
                  <c:v>3.79</c:v>
                </c:pt>
                <c:pt idx="4">
                  <c:v>3.43</c:v>
                </c:pt>
                <c:pt idx="6">
                  <c:v>3.15</c:v>
                </c:pt>
                <c:pt idx="7">
                  <c:v>3.41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82023376"/>
        <c:axId val="182023768"/>
        <c:axId val="0"/>
      </c:bar3DChart>
      <c:catAx>
        <c:axId val="182023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820237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2023768"/>
        <c:scaling>
          <c:orientation val="minMax"/>
          <c:min val="2"/>
        </c:scaling>
        <c:delete val="0"/>
        <c:axPos val="l"/>
        <c:majorGridlines>
          <c:spPr>
            <a:ln w="3171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82023376"/>
        <c:crosses val="autoZero"/>
        <c:crossBetween val="between"/>
      </c:valAx>
      <c:spPr>
        <a:noFill/>
        <a:ln w="25404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hPercent val="5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5727699530516506E-2"/>
          <c:y val="4.2918454935622373E-2"/>
          <c:w val="0.92253521126760551"/>
          <c:h val="0.8304721030042918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684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684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FFCC00"/>
              </a:solidFill>
              <a:ln w="12684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  <c:spPr>
              <a:solidFill>
                <a:srgbClr val="00FF00"/>
              </a:solidFill>
              <a:ln w="12684">
                <a:solidFill>
                  <a:schemeClr val="tx1"/>
                </a:solidFill>
                <a:prstDash val="solid"/>
              </a:ln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 w="12684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0971786833855799E-2"/>
                  <c:y val="-2.86738351254480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2189173845432332E-3"/>
                  <c:y val="-3.917658679761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5249664290807918E-2"/>
                  <c:y val="-2.5038293920837164E-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9.6008688569100709E-3"/>
                  <c:y val="-2.95241159371207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8769283933552191E-3"/>
                  <c:y val="-5.31301329269325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5.7203860489225683E-3"/>
                  <c:y val="8.60215053763440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3.4686888302830686E-3"/>
                  <c:y val="-2.38493796658802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7.1733764470663739E-3"/>
                  <c:y val="-4.1752490616092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Mode val="edge"/>
                  <c:yMode val="edge"/>
                  <c:x val="0.92253521126760551"/>
                  <c:y val="0.272532188841201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70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Sheet1!$B$1:$K$1</c:f>
              <c:strCache>
                <c:ptCount val="8"/>
                <c:pt idx="0">
                  <c:v>o nap</c:v>
                </c:pt>
                <c:pt idx="1">
                  <c:v>isk </c:v>
                </c:pt>
                <c:pt idx="3">
                  <c:v>G12A</c:v>
                </c:pt>
                <c:pt idx="4">
                  <c:v>G12B</c:v>
                </c:pt>
                <c:pt idx="5">
                  <c:v>G13C</c:v>
                </c:pt>
                <c:pt idx="6">
                  <c:v>K12A</c:v>
                </c:pt>
                <c:pt idx="7">
                  <c:v>K12C</c:v>
                </c:pt>
              </c:strCache>
            </c:strRef>
          </c:cat>
          <c:val>
            <c:numRef>
              <c:f>Sheet1!$B$2:$K$2</c:f>
              <c:numCache>
                <c:formatCode>General</c:formatCode>
                <c:ptCount val="8"/>
                <c:pt idx="0">
                  <c:v>2.98</c:v>
                </c:pt>
                <c:pt idx="1">
                  <c:v>2.77</c:v>
                </c:pt>
                <c:pt idx="3">
                  <c:v>2.76</c:v>
                </c:pt>
                <c:pt idx="4">
                  <c:v>2.75</c:v>
                </c:pt>
                <c:pt idx="5">
                  <c:v>3.2</c:v>
                </c:pt>
                <c:pt idx="6">
                  <c:v>2.4700000000000002</c:v>
                </c:pt>
                <c:pt idx="7">
                  <c:v>2.84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23654072"/>
        <c:axId val="123654464"/>
        <c:axId val="0"/>
      </c:bar3DChart>
      <c:catAx>
        <c:axId val="123654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236544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3654464"/>
        <c:scaling>
          <c:orientation val="minMax"/>
          <c:min val="2"/>
        </c:scaling>
        <c:delete val="0"/>
        <c:axPos val="l"/>
        <c:majorGridlines>
          <c:spPr>
            <a:ln w="3170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23654072"/>
        <c:crosses val="autoZero"/>
        <c:crossBetween val="between"/>
      </c:valAx>
      <c:spPr>
        <a:noFill/>
        <a:ln w="2539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hPercent val="10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504424778761072"/>
          <c:y val="1.2875536480686695E-2"/>
          <c:w val="0.87831858407079644"/>
          <c:h val="0.8712446351931336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593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593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00FFFF"/>
              </a:solidFill>
              <a:ln w="12593">
                <a:solidFill>
                  <a:schemeClr val="tx1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 w="12593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12593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 w="12593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0877752730421238E-2"/>
                  <c:y val="-1.69571962732730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879740654605508E-2"/>
                  <c:y val="-2.1074179727687031E-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5212635582927589E-2"/>
                  <c:y val="-2.1129864563039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5787156655198805E-2"/>
                  <c:y val="-1.55265417061824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5122739674372232E-2"/>
                  <c:y val="-1.4692096322696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7.9788455177441462E-3"/>
                  <c:y val="-1.3204258558589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186">
                <a:noFill/>
              </a:ln>
            </c:spPr>
            <c:txPr>
              <a:bodyPr/>
              <a:lstStyle/>
              <a:p>
                <a:pPr>
                  <a:defRPr sz="178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6"/>
                <c:pt idx="0">
                  <c:v>orsz nap</c:v>
                </c:pt>
                <c:pt idx="1">
                  <c:v>orsz n g</c:v>
                </c:pt>
                <c:pt idx="2">
                  <c:v>isk g</c:v>
                </c:pt>
                <c:pt idx="3">
                  <c:v>A</c:v>
                </c:pt>
                <c:pt idx="4">
                  <c:v>B</c:v>
                </c:pt>
                <c:pt idx="5">
                  <c:v>C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6"/>
                <c:pt idx="0">
                  <c:v>2.98</c:v>
                </c:pt>
                <c:pt idx="1">
                  <c:v>3.35</c:v>
                </c:pt>
                <c:pt idx="2">
                  <c:v>2.91</c:v>
                </c:pt>
                <c:pt idx="3">
                  <c:v>2.76</c:v>
                </c:pt>
                <c:pt idx="4">
                  <c:v>2.75</c:v>
                </c:pt>
                <c:pt idx="5" formatCode="0.00">
                  <c:v>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80535840"/>
        <c:axId val="180536232"/>
        <c:axId val="0"/>
      </c:bar3DChart>
      <c:catAx>
        <c:axId val="180535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805362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0536232"/>
        <c:scaling>
          <c:orientation val="minMax"/>
          <c:max val="3.5"/>
          <c:min val="2"/>
        </c:scaling>
        <c:delete val="0"/>
        <c:axPos val="l"/>
        <c:majorGridlines>
          <c:spPr>
            <a:ln w="314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80535840"/>
        <c:crosses val="autoZero"/>
        <c:crossBetween val="between"/>
      </c:valAx>
      <c:spPr>
        <a:noFill/>
        <a:ln w="2538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hPercent val="9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8181818181818177E-2"/>
          <c:y val="3.6480686695278972E-2"/>
          <c:w val="0.91115702479338845"/>
          <c:h val="0.8218884120171677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00FFFF"/>
            </a:solidFill>
            <a:ln w="12665">
              <a:noFill/>
              <a:prstDash val="solid"/>
            </a:ln>
          </c:spPr>
          <c:invertIfNegative val="0"/>
          <c:dPt>
            <c:idx val="2"/>
            <c:invertIfNegative val="0"/>
            <c:bubble3D val="0"/>
            <c:spPr>
              <a:solidFill>
                <a:schemeClr val="accent1"/>
              </a:solidFill>
              <a:ln w="12665">
                <a:noFill/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2665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 w="12665">
                <a:noFill/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00FF00"/>
              </a:solidFill>
              <a:ln w="12665">
                <a:noFill/>
                <a:prstDash val="solid"/>
              </a:ln>
            </c:spPr>
          </c:dPt>
          <c:dLbls>
            <c:dLbl>
              <c:idx val="0"/>
              <c:layout>
                <c:manualLayout>
                  <c:x val="7.8031247553434092E-3"/>
                  <c:y val="-3.68312196555004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0629746891139825E-3"/>
                  <c:y val="-3.4473328827244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24050557247637785"/>
                  <c:y val="1.0028870095490939E-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0527794977277121E-3"/>
                  <c:y val="-3.39830087561054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6934000295213424E-2"/>
                  <c:y val="-2.2724237764680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328">
                <a:noFill/>
              </a:ln>
            </c:spPr>
            <c:txPr>
              <a:bodyPr/>
              <a:lstStyle/>
              <a:p>
                <a:pPr>
                  <a:defRPr sz="1796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orsz nap</c:v>
                </c:pt>
                <c:pt idx="1">
                  <c:v>orsz n szk</c:v>
                </c:pt>
                <c:pt idx="3">
                  <c:v>isk szk</c:v>
                </c:pt>
                <c:pt idx="4">
                  <c:v>A</c:v>
                </c:pt>
                <c:pt idx="5">
                  <c:v>C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2.98</c:v>
                </c:pt>
                <c:pt idx="1">
                  <c:v>2.59</c:v>
                </c:pt>
                <c:pt idx="3">
                  <c:v>2.63</c:v>
                </c:pt>
                <c:pt idx="4">
                  <c:v>2.4700000000000002</c:v>
                </c:pt>
                <c:pt idx="5">
                  <c:v>2.84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80537016"/>
        <c:axId val="180537408"/>
        <c:axId val="0"/>
      </c:bar3DChart>
      <c:catAx>
        <c:axId val="180537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805374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0537408"/>
        <c:scaling>
          <c:orientation val="minMax"/>
          <c:max val="3.5"/>
          <c:min val="2"/>
        </c:scaling>
        <c:delete val="0"/>
        <c:axPos val="l"/>
        <c:majorGridlines>
          <c:spPr>
            <a:ln w="3165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80537016"/>
        <c:crosses val="autoZero"/>
        <c:crossBetween val="between"/>
      </c:valAx>
      <c:spPr>
        <a:noFill/>
        <a:ln w="2539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8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/>
              <a:t>magyar nyelv és irodalom középszint </a:t>
            </a:r>
            <a:r>
              <a:rPr lang="hu-HU" dirty="0" smtClean="0"/>
              <a:t>2014</a:t>
            </a:r>
            <a:endParaRPr lang="hu-HU" dirty="0"/>
          </a:p>
        </c:rich>
      </c:tx>
      <c:layout>
        <c:manualLayout>
          <c:xMode val="edge"/>
          <c:yMode val="edge"/>
          <c:x val="0.15068487128764077"/>
          <c:y val="2.0338989316476284E-2"/>
        </c:manualLayout>
      </c:layout>
      <c:overlay val="0"/>
      <c:spPr>
        <a:noFill/>
        <a:ln w="23567">
          <a:noFill/>
        </a:ln>
      </c:spPr>
    </c:title>
    <c:autoTitleDeleted val="0"/>
    <c:view3D>
      <c:rotX val="15"/>
      <c:hPercent val="7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1917808219178092"/>
          <c:y val="0.12372881355932204"/>
          <c:w val="0.59589041095890449"/>
          <c:h val="0.693220338983050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1785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0.91</c:v>
                </c:pt>
                <c:pt idx="1">
                  <c:v>13.52</c:v>
                </c:pt>
                <c:pt idx="2">
                  <c:v>26.64</c:v>
                </c:pt>
                <c:pt idx="3">
                  <c:v>30.04</c:v>
                </c:pt>
                <c:pt idx="4">
                  <c:v>28.89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1785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0</c:v>
                </c:pt>
                <c:pt idx="1">
                  <c:v>10.43</c:v>
                </c:pt>
                <c:pt idx="2">
                  <c:v>33.04</c:v>
                </c:pt>
                <c:pt idx="3">
                  <c:v>40</c:v>
                </c:pt>
                <c:pt idx="4">
                  <c:v>16.52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80538976"/>
        <c:axId val="182267248"/>
        <c:axId val="0"/>
      </c:bar3DChart>
      <c:catAx>
        <c:axId val="1805389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715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érdemjegy</a:t>
                </a:r>
              </a:p>
            </c:rich>
          </c:tx>
          <c:layout>
            <c:manualLayout>
              <c:xMode val="edge"/>
              <c:yMode val="edge"/>
              <c:x val="0.43835615375664255"/>
              <c:y val="0.87627111751876086"/>
            </c:manualLayout>
          </c:layout>
          <c:overlay val="0"/>
          <c:spPr>
            <a:noFill/>
            <a:ln w="23567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294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1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822672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2267248"/>
        <c:scaling>
          <c:orientation val="minMax"/>
        </c:scaling>
        <c:delete val="0"/>
        <c:axPos val="l"/>
        <c:majorGridlines>
          <c:spPr>
            <a:ln w="2946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715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"/>
              <c:y val="0.15593212820228458"/>
            </c:manualLayout>
          </c:layout>
          <c:overlay val="0"/>
          <c:spPr>
            <a:noFill/>
            <a:ln w="23567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94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1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80538976"/>
        <c:crosses val="autoZero"/>
        <c:crossBetween val="between"/>
      </c:valAx>
      <c:spPr>
        <a:noFill/>
        <a:ln w="25401">
          <a:noFill/>
        </a:ln>
      </c:spPr>
    </c:plotArea>
    <c:legend>
      <c:legendPos val="r"/>
      <c:layout>
        <c:manualLayout>
          <c:xMode val="edge"/>
          <c:yMode val="edge"/>
          <c:x val="0.82762551232820036"/>
          <c:y val="0.47457635577242985"/>
          <c:w val="0.16666666666666663"/>
          <c:h val="0.12372888248123914"/>
        </c:manualLayout>
      </c:layout>
      <c:overlay val="0"/>
      <c:spPr>
        <a:noFill/>
        <a:ln w="2946">
          <a:solidFill>
            <a:schemeClr val="tx1"/>
          </a:solidFill>
          <a:prstDash val="solid"/>
        </a:ln>
      </c:spPr>
      <c:txPr>
        <a:bodyPr/>
        <a:lstStyle/>
        <a:p>
          <a:pPr>
            <a:defRPr sz="1577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1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hPercent val="57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5804935370152765E-2"/>
          <c:y val="4.0733197556008197E-2"/>
          <c:w val="0.92244418331374867"/>
          <c:h val="0.8391038696537678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CCFFFF"/>
            </a:solidFill>
            <a:ln w="12660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660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 w="12660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 w="12660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12660">
                <a:solidFill>
                  <a:schemeClr val="tx1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 w="12660">
                <a:solidFill>
                  <a:schemeClr val="tx1"/>
                </a:solidFill>
                <a:prstDash val="solid"/>
              </a:ln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 w="12660">
                <a:solidFill>
                  <a:schemeClr val="tx1"/>
                </a:solidFill>
                <a:prstDash val="solid"/>
              </a:ln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 w="12660">
                <a:solidFill>
                  <a:schemeClr val="tx1"/>
                </a:solidFill>
                <a:prstDash val="solid"/>
              </a:ln>
            </c:spPr>
          </c:dPt>
          <c:dLbls>
            <c:dLbl>
              <c:idx val="6"/>
              <c:layout>
                <c:manualLayout>
                  <c:x val="2.6345205555665906E-3"/>
                  <c:y val="-6.02604931814264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1.0927582303181867E-2"/>
                  <c:y val="-3.44569325340746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Mode val="edge"/>
                  <c:yMode val="edge"/>
                  <c:x val="0.67567567567567666"/>
                  <c:y val="0.268839103869654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20">
                <a:noFill/>
              </a:ln>
            </c:spPr>
            <c:txPr>
              <a:bodyPr/>
              <a:lstStyle/>
              <a:p>
                <a:pPr>
                  <a:defRPr sz="179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Sheet1!$B$1:$J$1</c:f>
              <c:strCache>
                <c:ptCount val="8"/>
                <c:pt idx="0">
                  <c:v>o nap</c:v>
                </c:pt>
                <c:pt idx="1">
                  <c:v>isk</c:v>
                </c:pt>
                <c:pt idx="3">
                  <c:v>G12A</c:v>
                </c:pt>
                <c:pt idx="4">
                  <c:v>G12B</c:v>
                </c:pt>
                <c:pt idx="5">
                  <c:v>G13C</c:v>
                </c:pt>
                <c:pt idx="6">
                  <c:v>K12A</c:v>
                </c:pt>
                <c:pt idx="7">
                  <c:v>K12C</c:v>
                </c:pt>
              </c:strCache>
            </c:strRef>
          </c:cat>
          <c:val>
            <c:numRef>
              <c:f>Sheet1!$B$2:$J$2</c:f>
              <c:numCache>
                <c:formatCode>General</c:formatCode>
                <c:ptCount val="8"/>
                <c:pt idx="0">
                  <c:v>3.72</c:v>
                </c:pt>
                <c:pt idx="1">
                  <c:v>3.63</c:v>
                </c:pt>
                <c:pt idx="3">
                  <c:v>3.71</c:v>
                </c:pt>
                <c:pt idx="4">
                  <c:v>3.95</c:v>
                </c:pt>
                <c:pt idx="5">
                  <c:v>3.84</c:v>
                </c:pt>
                <c:pt idx="6">
                  <c:v>3.35</c:v>
                </c:pt>
                <c:pt idx="7">
                  <c:v>3.52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82268032"/>
        <c:axId val="182268424"/>
        <c:axId val="0"/>
      </c:bar3DChart>
      <c:catAx>
        <c:axId val="182268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822684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2268424"/>
        <c:scaling>
          <c:orientation val="minMax"/>
          <c:min val="2"/>
        </c:scaling>
        <c:delete val="0"/>
        <c:axPos val="l"/>
        <c:majorGridlines>
          <c:spPr>
            <a:ln w="3165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82268032"/>
        <c:crosses val="autoZero"/>
        <c:crossBetween val="between"/>
      </c:valAx>
      <c:spPr>
        <a:noFill/>
        <a:ln w="2538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hPercent val="107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614678899082571"/>
          <c:y val="4.7210300429184553E-2"/>
          <c:w val="0.8509174311926605"/>
          <c:h val="0.8583690987124463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640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640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00FFFF"/>
              </a:solidFill>
              <a:ln w="12640">
                <a:solidFill>
                  <a:schemeClr val="tx1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2640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12640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 w="12640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2.0044214860860782E-3"/>
                  <c:y val="-1.8119209601431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8583626532112286E-5"/>
                  <c:y val="-9.47035719987420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9338469538980877E-3"/>
                  <c:y val="-4.17137559490090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3702290949613202E-3"/>
                  <c:y val="-2.78219158206400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6046174865466092E-3"/>
                  <c:y val="-2.50166431578765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5565250648765499E-3"/>
                  <c:y val="-3.49642579774720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278">
                <a:noFill/>
              </a:ln>
            </c:spPr>
            <c:txPr>
              <a:bodyPr/>
              <a:lstStyle/>
              <a:p>
                <a:pPr>
                  <a:defRPr sz="1791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orsz</c:v>
                </c:pt>
                <c:pt idx="1">
                  <c:v>orsz n g</c:v>
                </c:pt>
                <c:pt idx="2">
                  <c:v>isk g</c:v>
                </c:pt>
                <c:pt idx="3">
                  <c:v>A</c:v>
                </c:pt>
                <c:pt idx="4">
                  <c:v>B</c:v>
                </c:pt>
                <c:pt idx="5">
                  <c:v>C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3.72</c:v>
                </c:pt>
                <c:pt idx="1">
                  <c:v>4.1399999999999997</c:v>
                </c:pt>
                <c:pt idx="2">
                  <c:v>3.84</c:v>
                </c:pt>
                <c:pt idx="3">
                  <c:v>3.71</c:v>
                </c:pt>
                <c:pt idx="4">
                  <c:v>3.95</c:v>
                </c:pt>
                <c:pt idx="5">
                  <c:v>3.84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82269208"/>
        <c:axId val="182269600"/>
        <c:axId val="0"/>
      </c:bar3DChart>
      <c:catAx>
        <c:axId val="182269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822696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2269600"/>
        <c:scaling>
          <c:orientation val="minMax"/>
          <c:min val="2.5"/>
        </c:scaling>
        <c:delete val="0"/>
        <c:axPos val="l"/>
        <c:majorGridlines>
          <c:spPr>
            <a:ln w="3160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82269208"/>
        <c:crosses val="autoZero"/>
        <c:crossBetween val="between"/>
      </c:valAx>
      <c:spPr>
        <a:noFill/>
        <a:ln w="2540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hPercent val="116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891089108910891"/>
          <c:y val="4.5267489711934172E-2"/>
          <c:w val="0.88118811881188119"/>
          <c:h val="0.8765432098765432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656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656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00FFFF"/>
              </a:solidFill>
              <a:ln w="12656">
                <a:solidFill>
                  <a:schemeClr val="tx1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2656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2656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 w="12656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1.0935126154170379E-2"/>
                  <c:y val="4.08992815292041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5385037160654928E-2"/>
                  <c:y val="1.1544078875662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9.9337039651930577E-3"/>
                  <c:y val="1.16482880717351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678701768373989E-4"/>
                  <c:y val="1.65242038347901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9189492693625702E-3"/>
                  <c:y val="6.77258440338071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311">
                <a:noFill/>
              </a:ln>
            </c:spPr>
            <c:txPr>
              <a:bodyPr/>
              <a:lstStyle/>
              <a:p>
                <a:pPr>
                  <a:defRPr sz="174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orsz</c:v>
                </c:pt>
                <c:pt idx="1">
                  <c:v>orsz n szk</c:v>
                </c:pt>
                <c:pt idx="2">
                  <c:v>isk szk</c:v>
                </c:pt>
                <c:pt idx="3">
                  <c:v>A</c:v>
                </c:pt>
                <c:pt idx="4">
                  <c:v>C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3.72</c:v>
                </c:pt>
                <c:pt idx="1">
                  <c:v>3.28</c:v>
                </c:pt>
                <c:pt idx="2">
                  <c:v>3.42</c:v>
                </c:pt>
                <c:pt idx="3">
                  <c:v>3.35</c:v>
                </c:pt>
                <c:pt idx="4">
                  <c:v>3.52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82270384"/>
        <c:axId val="182270776"/>
        <c:axId val="0"/>
      </c:bar3DChart>
      <c:catAx>
        <c:axId val="182270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7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822707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2270776"/>
        <c:scaling>
          <c:orientation val="minMax"/>
          <c:max val="4.0999999999999996"/>
          <c:min val="2.5"/>
        </c:scaling>
        <c:delete val="0"/>
        <c:axPos val="l"/>
        <c:majorGridlines>
          <c:spPr>
            <a:ln w="3165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4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82270384"/>
        <c:crosses val="autoZero"/>
        <c:crossBetween val="between"/>
        <c:majorUnit val="0.2"/>
      </c:valAx>
      <c:spPr>
        <a:noFill/>
        <a:ln w="2538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4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0DEA1F51-CC3D-4119-BBF6-954E9A990806}" type="datetimeFigureOut">
              <a:rPr lang="hu-HU"/>
              <a:pPr>
                <a:defRPr/>
              </a:pPr>
              <a:t>2014.08.19.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0A13282-349F-46C5-AC31-BAA0320EDB4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3483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AC3540E-53C1-44E0-8868-6E38E7CCCCE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44135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C3540E-53C1-44E0-8868-6E38E7CCCCEF}" type="slidenum">
              <a:rPr lang="hu-HU" smtClean="0"/>
              <a:pPr>
                <a:defRPr/>
              </a:pPr>
              <a:t>26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1889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</p:grpSp>
      <p:sp>
        <p:nvSpPr>
          <p:cNvPr id="44071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4072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CA7E1E-804C-497C-8E01-140AF74E7F0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3880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33807-098F-456E-AD42-3FA70FF3CD6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0091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D5470-30C2-485C-BACA-D7702D49EAF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1461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hu-HU" noProof="0" smtClean="0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AA46D-3156-409E-89EA-D4EB736541D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35189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Cím és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iagram helye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hu-HU" noProof="0" smtClean="0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E5FD5-916F-4343-8BFE-EC246F2CC86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520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92C48-3F86-4CD8-9A34-6836B00E900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2283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F644F-3BC9-4407-866F-56283F20641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8243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217AD-E102-43BC-A510-E63E230771E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514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27F72-0F8D-49E7-95B8-7DC95F47F48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0890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C8CB1-155B-47E9-9B27-34933D12045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303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DF285-8F14-4400-92C2-D33C35EB5A0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372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93E0D-7A00-4703-805C-1FAB1A1A5A1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691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92758-F826-4284-A1EB-44F8D785336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8317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43011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2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3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4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5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6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7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8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9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0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1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2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3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4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5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6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7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8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9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0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1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2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3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4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5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6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7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8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9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40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41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42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43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44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</p:grpSp>
      <p:sp>
        <p:nvSpPr>
          <p:cNvPr id="43045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4304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3047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3048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3049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391DA43D-88AF-4681-BF42-5E87A24EE5E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797" r:id="rId1"/>
    <p:sldLayoutId id="2147484785" r:id="rId2"/>
    <p:sldLayoutId id="2147484786" r:id="rId3"/>
    <p:sldLayoutId id="2147484787" r:id="rId4"/>
    <p:sldLayoutId id="2147484788" r:id="rId5"/>
    <p:sldLayoutId id="2147484789" r:id="rId6"/>
    <p:sldLayoutId id="2147484790" r:id="rId7"/>
    <p:sldLayoutId id="2147484791" r:id="rId8"/>
    <p:sldLayoutId id="2147484792" r:id="rId9"/>
    <p:sldLayoutId id="2147484793" r:id="rId10"/>
    <p:sldLayoutId id="2147484794" r:id="rId11"/>
    <p:sldLayoutId id="2147484795" r:id="rId12"/>
    <p:sldLayoutId id="214748479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>
              <a:defRPr/>
            </a:pPr>
            <a:endParaRPr lang="hu-HU" sz="2400" dirty="0" smtClean="0"/>
          </a:p>
          <a:p>
            <a:pPr eaLnBrk="1" hangingPunct="1">
              <a:defRPr/>
            </a:pPr>
            <a:endParaRPr lang="hu-HU" sz="2400" dirty="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768475"/>
            <a:ext cx="7847012" cy="3676650"/>
          </a:xfrm>
        </p:spPr>
        <p:txBody>
          <a:bodyPr/>
          <a:lstStyle/>
          <a:p>
            <a:pPr eaLnBrk="1" hangingPunct="1">
              <a:defRPr/>
            </a:pP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2014.május-június érettségi vizsga eredményei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>               </a:t>
            </a:r>
            <a:r>
              <a:rPr lang="hu-HU" sz="3600" dirty="0" smtClean="0"/>
              <a:t>2014.augusztus 29.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18488" cy="850900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smtClean="0"/>
              <a:t>Magyar nyelv és irodalom középszint országos/iskolai</a:t>
            </a:r>
          </a:p>
        </p:txBody>
      </p:sp>
      <p:graphicFrame>
        <p:nvGraphicFramePr>
          <p:cNvPr id="4170" name="Group 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6734074"/>
              </p:ext>
            </p:extLst>
          </p:nvPr>
        </p:nvGraphicFramePr>
        <p:xfrm>
          <a:off x="755650" y="1268413"/>
          <a:ext cx="7467600" cy="5408609"/>
        </p:xfrm>
        <a:graphic>
          <a:graphicData uri="http://schemas.openxmlformats.org/drawingml/2006/table">
            <a:tbl>
              <a:tblPr/>
              <a:tblGrid>
                <a:gridCol w="1716088"/>
                <a:gridCol w="1287462"/>
                <a:gridCol w="1300163"/>
                <a:gridCol w="1384300"/>
                <a:gridCol w="1779587"/>
              </a:tblGrid>
              <a:tr h="401661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Magyar nyelv és irodalom - 2014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965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1124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28,89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16,52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7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30,04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40,00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26,64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33,04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13,52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10,43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7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0,91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70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68 623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115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56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3,72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3,58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3,63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3,20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8114347"/>
              </p:ext>
            </p:extLst>
          </p:nvPr>
        </p:nvGraphicFramePr>
        <p:xfrm>
          <a:off x="600075" y="671513"/>
          <a:ext cx="7727950" cy="5403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814086" y="5661248"/>
            <a:ext cx="53014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Nőtt a jeles és jó érdemjegyek, </a:t>
            </a:r>
          </a:p>
          <a:p>
            <a:r>
              <a:rPr lang="hu-HU" dirty="0" smtClean="0"/>
              <a:t>és csökkent az elégséges érdemjegyek aránya 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2800" b="1" dirty="0" smtClean="0"/>
              <a:t>Magyar nyelv és irodalom középszintű eredmények – 2014 </a:t>
            </a:r>
            <a:br>
              <a:rPr lang="hu-HU" sz="2800" b="1" dirty="0" smtClean="0"/>
            </a:br>
            <a:r>
              <a:rPr lang="hu-HU" sz="2400" dirty="0" smtClean="0"/>
              <a:t>(országos nappalis átlaghoz viszonyítva)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1502998"/>
              </p:ext>
            </p:extLst>
          </p:nvPr>
        </p:nvGraphicFramePr>
        <p:xfrm>
          <a:off x="528638" y="1649413"/>
          <a:ext cx="8085137" cy="4662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2800" b="1" dirty="0" smtClean="0"/>
              <a:t>Magyar nyelv és irodalom középszint, ágazati összevetés - 2014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00311636"/>
              </p:ext>
            </p:extLst>
          </p:nvPr>
        </p:nvGraphicFramePr>
        <p:xfrm>
          <a:off x="349250" y="2012950"/>
          <a:ext cx="4125913" cy="4410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83000085"/>
              </p:ext>
            </p:extLst>
          </p:nvPr>
        </p:nvGraphicFramePr>
        <p:xfrm>
          <a:off x="4841875" y="1908175"/>
          <a:ext cx="3833813" cy="4613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476375" y="6491288"/>
            <a:ext cx="1871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u-HU" sz="1800" b="1">
                <a:latin typeface="Arial" panose="020B0604020202020204" pitchFamily="34" charset="0"/>
              </a:rPr>
              <a:t>GIMNÁZIUM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651500" y="6491288"/>
            <a:ext cx="26654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u-HU" sz="1800" b="1">
                <a:latin typeface="Arial" panose="020B0604020202020204" pitchFamily="34" charset="0"/>
              </a:rPr>
              <a:t>SZAKKÖZÉPISKOLA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50900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dirty="0" smtClean="0"/>
              <a:t>Történelem középszint országos/iskolai - 2014</a:t>
            </a:r>
          </a:p>
        </p:txBody>
      </p:sp>
      <p:graphicFrame>
        <p:nvGraphicFramePr>
          <p:cNvPr id="19530" name="Group 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9894923"/>
              </p:ext>
            </p:extLst>
          </p:nvPr>
        </p:nvGraphicFramePr>
        <p:xfrm>
          <a:off x="468313" y="1125538"/>
          <a:ext cx="8002587" cy="5318166"/>
        </p:xfrm>
        <a:graphic>
          <a:graphicData uri="http://schemas.openxmlformats.org/drawingml/2006/table">
            <a:tbl>
              <a:tblPr/>
              <a:tblGrid>
                <a:gridCol w="1890712"/>
                <a:gridCol w="1419225"/>
                <a:gridCol w="1433513"/>
                <a:gridCol w="1376362"/>
                <a:gridCol w="1882775"/>
              </a:tblGrid>
              <a:tr h="396183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Történelem 2014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098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098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20,46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17,39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31,46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33,04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30,23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27,82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17,05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20,00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0,80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1,73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65077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115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7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3,54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3,48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3,44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3,21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1412703"/>
              </p:ext>
            </p:extLst>
          </p:nvPr>
        </p:nvGraphicFramePr>
        <p:xfrm>
          <a:off x="279400" y="622300"/>
          <a:ext cx="7726363" cy="5422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zövegdoboz 3"/>
          <p:cNvSpPr txBox="1"/>
          <p:nvPr/>
        </p:nvSpPr>
        <p:spPr>
          <a:xfrm>
            <a:off x="827584" y="5805264"/>
            <a:ext cx="4878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Nőtt a jeles </a:t>
            </a:r>
            <a:r>
              <a:rPr lang="hu-HU" dirty="0" smtClean="0"/>
              <a:t>és elégséges érdemjegyek</a:t>
            </a:r>
            <a:r>
              <a:rPr lang="hu-HU" dirty="0"/>
              <a:t>, </a:t>
            </a:r>
          </a:p>
          <a:p>
            <a:r>
              <a:rPr lang="hu-HU" dirty="0"/>
              <a:t>és csökkent </a:t>
            </a:r>
            <a:r>
              <a:rPr lang="hu-HU" dirty="0" smtClean="0"/>
              <a:t>a közepes </a:t>
            </a:r>
            <a:r>
              <a:rPr lang="hu-HU" dirty="0"/>
              <a:t>érdemjegyek aránya 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2800" b="1" dirty="0" smtClean="0"/>
              <a:t>Történelem középszintű eredmények – 2014</a:t>
            </a:r>
            <a:br>
              <a:rPr lang="hu-HU" sz="2800" b="1" dirty="0" smtClean="0"/>
            </a:br>
            <a:r>
              <a:rPr lang="hu-HU" sz="2400" dirty="0" smtClean="0"/>
              <a:t>(országos nappalis átlaggal való összevetésben)</a:t>
            </a:r>
            <a:endParaRPr lang="hu-HU" sz="2800" b="1" dirty="0" smtClean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5860054"/>
              </p:ext>
            </p:extLst>
          </p:nvPr>
        </p:nvGraphicFramePr>
        <p:xfrm>
          <a:off x="523875" y="1651000"/>
          <a:ext cx="8093075" cy="4429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713788" cy="993775"/>
          </a:xfrm>
        </p:spPr>
        <p:txBody>
          <a:bodyPr/>
          <a:lstStyle/>
          <a:p>
            <a:pPr eaLnBrk="1" hangingPunct="1">
              <a:defRPr/>
            </a:pPr>
            <a:r>
              <a:rPr lang="hu-H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Történelem középszint, ágazati összevetés - 2014 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66559159"/>
              </p:ext>
            </p:extLst>
          </p:nvPr>
        </p:nvGraphicFramePr>
        <p:xfrm>
          <a:off x="50800" y="1679575"/>
          <a:ext cx="4416425" cy="4794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91024371"/>
              </p:ext>
            </p:extLst>
          </p:nvPr>
        </p:nvGraphicFramePr>
        <p:xfrm>
          <a:off x="4741863" y="1687513"/>
          <a:ext cx="3979862" cy="4591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3412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dirty="0" smtClean="0"/>
              <a:t>Angol nyelv középszint országos/iskolai - 2014</a:t>
            </a:r>
          </a:p>
        </p:txBody>
      </p:sp>
      <p:graphicFrame>
        <p:nvGraphicFramePr>
          <p:cNvPr id="23626" name="Group 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0365610"/>
              </p:ext>
            </p:extLst>
          </p:nvPr>
        </p:nvGraphicFramePr>
        <p:xfrm>
          <a:off x="468313" y="981075"/>
          <a:ext cx="8207375" cy="5318166"/>
        </p:xfrm>
        <a:graphic>
          <a:graphicData uri="http://schemas.openxmlformats.org/drawingml/2006/table">
            <a:tbl>
              <a:tblPr/>
              <a:tblGrid>
                <a:gridCol w="1890712"/>
                <a:gridCol w="1419225"/>
                <a:gridCol w="1433513"/>
                <a:gridCol w="1376362"/>
                <a:gridCol w="2087563"/>
              </a:tblGrid>
              <a:tr h="396183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Angol nyelv - 2014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098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098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33,31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29,41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27,18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24,50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22,47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24,50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16,10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20,58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0,94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0,98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44 390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102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7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3,76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3,65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3,61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3,25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99" name="Text Box 71"/>
          <p:cNvSpPr txBox="1">
            <a:spLocks noChangeArrowheads="1"/>
          </p:cNvSpPr>
          <p:nvPr/>
        </p:nvSpPr>
        <p:spPr bwMode="auto">
          <a:xfrm>
            <a:off x="2268538" y="6453188"/>
            <a:ext cx="5616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hu-HU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9962015"/>
              </p:ext>
            </p:extLst>
          </p:nvPr>
        </p:nvGraphicFramePr>
        <p:xfrm>
          <a:off x="744538" y="517525"/>
          <a:ext cx="6969125" cy="5524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683568" y="5805264"/>
            <a:ext cx="55451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Nőtt a jeles és </a:t>
            </a:r>
            <a:r>
              <a:rPr lang="hu-HU" dirty="0" smtClean="0"/>
              <a:t>közepes </a:t>
            </a:r>
            <a:r>
              <a:rPr lang="hu-HU" dirty="0"/>
              <a:t>érdemjegyek, </a:t>
            </a:r>
          </a:p>
          <a:p>
            <a:r>
              <a:rPr lang="hu-HU" dirty="0"/>
              <a:t>és csökkent a </a:t>
            </a:r>
            <a:r>
              <a:rPr lang="hu-HU" dirty="0" smtClean="0"/>
              <a:t>jó és elégséges </a:t>
            </a:r>
            <a:r>
              <a:rPr lang="hu-HU" dirty="0"/>
              <a:t>érdemjegyek aránya  </a:t>
            </a: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85938" y="0"/>
            <a:ext cx="6707187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sz="2600" b="1" dirty="0" smtClean="0">
                <a:solidFill>
                  <a:schemeClr val="tx1"/>
                </a:solidFill>
              </a:rPr>
              <a:t>Az érettségi osztályzatok vizsgatárgyankénti átlagai (középszint)</a:t>
            </a:r>
          </a:p>
        </p:txBody>
      </p:sp>
      <p:grpSp>
        <p:nvGrpSpPr>
          <p:cNvPr id="6147" name="Group 147"/>
          <p:cNvGrpSpPr>
            <a:grpSpLocks noChangeAspect="1"/>
          </p:cNvGrpSpPr>
          <p:nvPr/>
        </p:nvGrpSpPr>
        <p:grpSpPr bwMode="auto">
          <a:xfrm>
            <a:off x="-2052638" y="0"/>
            <a:ext cx="3617913" cy="996950"/>
            <a:chOff x="-1276" y="63"/>
            <a:chExt cx="2279" cy="628"/>
          </a:xfrm>
        </p:grpSpPr>
        <p:sp>
          <p:nvSpPr>
            <p:cNvPr id="6227" name="AutoShape 148"/>
            <p:cNvSpPr>
              <a:spLocks noChangeAspect="1" noChangeArrowheads="1" noTextEdit="1"/>
            </p:cNvSpPr>
            <p:nvPr/>
          </p:nvSpPr>
          <p:spPr bwMode="auto">
            <a:xfrm>
              <a:off x="0" y="63"/>
              <a:ext cx="972" cy="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pic>
          <p:nvPicPr>
            <p:cNvPr id="6228" name="Picture 14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" y="68"/>
              <a:ext cx="326" cy="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229" name="Rectangle 150"/>
            <p:cNvSpPr>
              <a:spLocks noChangeArrowheads="1"/>
            </p:cNvSpPr>
            <p:nvPr/>
          </p:nvSpPr>
          <p:spPr bwMode="auto">
            <a:xfrm>
              <a:off x="366" y="471"/>
              <a:ext cx="2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u-HU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hu-HU" sz="1800">
                <a:latin typeface="Arial" panose="020B0604020202020204" pitchFamily="34" charset="0"/>
              </a:endParaRPr>
            </a:p>
          </p:txBody>
        </p:sp>
        <p:sp>
          <p:nvSpPr>
            <p:cNvPr id="6230" name="Rectangle 151"/>
            <p:cNvSpPr>
              <a:spLocks noChangeArrowheads="1"/>
            </p:cNvSpPr>
            <p:nvPr/>
          </p:nvSpPr>
          <p:spPr bwMode="auto">
            <a:xfrm>
              <a:off x="455" y="100"/>
              <a:ext cx="171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u-HU" sz="2700" b="1">
                  <a:solidFill>
                    <a:srgbClr val="000000"/>
                  </a:solidFill>
                  <a:latin typeface="Garamond" panose="02020404030301010803" pitchFamily="18" charset="0"/>
                </a:rPr>
                <a:t>O</a:t>
              </a:r>
              <a:endParaRPr lang="hu-HU" sz="1800">
                <a:latin typeface="Arial" panose="020B0604020202020204" pitchFamily="34" charset="0"/>
              </a:endParaRPr>
            </a:p>
          </p:txBody>
        </p:sp>
        <p:sp>
          <p:nvSpPr>
            <p:cNvPr id="6231" name="Rectangle 152"/>
            <p:cNvSpPr>
              <a:spLocks noChangeArrowheads="1"/>
            </p:cNvSpPr>
            <p:nvPr/>
          </p:nvSpPr>
          <p:spPr bwMode="auto">
            <a:xfrm>
              <a:off x="646" y="100"/>
              <a:ext cx="187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u-HU" sz="2700" b="1">
                  <a:solidFill>
                    <a:srgbClr val="000000"/>
                  </a:solidFill>
                  <a:latin typeface="Garamond" panose="02020404030301010803" pitchFamily="18" charset="0"/>
                </a:rPr>
                <a:t>H</a:t>
              </a:r>
              <a:endParaRPr lang="hu-HU" sz="1800">
                <a:latin typeface="Arial" panose="020B0604020202020204" pitchFamily="34" charset="0"/>
              </a:endParaRPr>
            </a:p>
          </p:txBody>
        </p:sp>
        <p:sp>
          <p:nvSpPr>
            <p:cNvPr id="6232" name="Rectangle 153"/>
            <p:cNvSpPr>
              <a:spLocks noChangeArrowheads="1"/>
            </p:cNvSpPr>
            <p:nvPr/>
          </p:nvSpPr>
          <p:spPr bwMode="auto">
            <a:xfrm>
              <a:off x="851" y="100"/>
              <a:ext cx="54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u-HU" sz="2700" b="1">
                  <a:solidFill>
                    <a:srgbClr val="000000"/>
                  </a:solidFill>
                  <a:latin typeface="Garamond" panose="02020404030301010803" pitchFamily="18" charset="0"/>
                </a:rPr>
                <a:t> </a:t>
              </a:r>
              <a:endParaRPr lang="hu-HU" sz="1800">
                <a:latin typeface="Arial" panose="020B0604020202020204" pitchFamily="34" charset="0"/>
              </a:endParaRPr>
            </a:p>
          </p:txBody>
        </p:sp>
        <p:sp>
          <p:nvSpPr>
            <p:cNvPr id="6233" name="Rectangle 154"/>
            <p:cNvSpPr>
              <a:spLocks noChangeArrowheads="1"/>
            </p:cNvSpPr>
            <p:nvPr/>
          </p:nvSpPr>
          <p:spPr bwMode="auto">
            <a:xfrm>
              <a:off x="455" y="357"/>
              <a:ext cx="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hu-HU" sz="1800">
                <a:latin typeface="Arial" panose="020B0604020202020204" pitchFamily="34" charset="0"/>
              </a:endParaRPr>
            </a:p>
          </p:txBody>
        </p:sp>
        <p:sp>
          <p:nvSpPr>
            <p:cNvPr id="6234" name="Rectangle 155"/>
            <p:cNvSpPr>
              <a:spLocks noChangeArrowheads="1"/>
            </p:cNvSpPr>
            <p:nvPr/>
          </p:nvSpPr>
          <p:spPr bwMode="auto">
            <a:xfrm>
              <a:off x="844" y="357"/>
              <a:ext cx="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u-HU" sz="18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hu-HU" sz="1800">
                <a:latin typeface="Arial" panose="020B0604020202020204" pitchFamily="34" charset="0"/>
              </a:endParaRPr>
            </a:p>
          </p:txBody>
        </p:sp>
        <p:sp>
          <p:nvSpPr>
            <p:cNvPr id="6235" name="Rectangle 156"/>
            <p:cNvSpPr>
              <a:spLocks noChangeArrowheads="1"/>
            </p:cNvSpPr>
            <p:nvPr/>
          </p:nvSpPr>
          <p:spPr bwMode="auto">
            <a:xfrm>
              <a:off x="-1276" y="556"/>
              <a:ext cx="2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u-HU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hu-HU" sz="1800">
                <a:latin typeface="Arial" panose="020B0604020202020204" pitchFamily="34" charset="0"/>
              </a:endParaRPr>
            </a:p>
          </p:txBody>
        </p:sp>
        <p:sp>
          <p:nvSpPr>
            <p:cNvPr id="6236" name="Rectangle 157"/>
            <p:cNvSpPr>
              <a:spLocks noChangeArrowheads="1"/>
            </p:cNvSpPr>
            <p:nvPr/>
          </p:nvSpPr>
          <p:spPr bwMode="auto">
            <a:xfrm>
              <a:off x="979" y="576"/>
              <a:ext cx="2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u-HU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hu-HU" sz="1800">
                <a:latin typeface="Arial" panose="020B0604020202020204" pitchFamily="34" charset="0"/>
              </a:endParaRPr>
            </a:p>
          </p:txBody>
        </p:sp>
      </p:grpSp>
      <p:graphicFrame>
        <p:nvGraphicFramePr>
          <p:cNvPr id="15" name="Group 2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5737641"/>
              </p:ext>
            </p:extLst>
          </p:nvPr>
        </p:nvGraphicFramePr>
        <p:xfrm>
          <a:off x="214313" y="1196749"/>
          <a:ext cx="8534151" cy="5421541"/>
        </p:xfrm>
        <a:graphic>
          <a:graphicData uri="http://schemas.openxmlformats.org/drawingml/2006/table">
            <a:tbl>
              <a:tblPr/>
              <a:tblGrid>
                <a:gridCol w="1764616"/>
                <a:gridCol w="1353907"/>
                <a:gridCol w="1353907"/>
                <a:gridCol w="1353907"/>
                <a:gridCol w="1353907"/>
                <a:gridCol w="1353907"/>
              </a:tblGrid>
              <a:tr h="7651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Vizsgatárgy</a:t>
                      </a:r>
                    </a:p>
                  </a:txBody>
                  <a:tcPr marL="91431" marR="91431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2010.</a:t>
                      </a:r>
                    </a:p>
                  </a:txBody>
                  <a:tcPr marL="91431" marR="91431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2011.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2012.</a:t>
                      </a:r>
                    </a:p>
                  </a:txBody>
                  <a:tcPr marL="91431" marR="91431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2013.</a:t>
                      </a:r>
                    </a:p>
                  </a:txBody>
                  <a:tcPr marL="91431" marR="91431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2014.</a:t>
                      </a:r>
                      <a:endParaRPr kumimoji="0" 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1" marR="91431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942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Magyar nyelv és irodalom</a:t>
                      </a:r>
                    </a:p>
                  </a:txBody>
                  <a:tcPr marL="91431" marR="91431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3,51</a:t>
                      </a:r>
                    </a:p>
                  </a:txBody>
                  <a:tcPr marL="91431" marR="91431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3,58</a:t>
                      </a:r>
                    </a:p>
                  </a:txBody>
                  <a:tcPr marL="91431" marR="91431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3,48</a:t>
                      </a:r>
                    </a:p>
                  </a:txBody>
                  <a:tcPr marL="91432" marR="91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3,49</a:t>
                      </a:r>
                    </a:p>
                  </a:txBody>
                  <a:tcPr marL="91432" marR="91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3,72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952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Történelem</a:t>
                      </a:r>
                    </a:p>
                  </a:txBody>
                  <a:tcPr marL="91431" marR="91431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3,68</a:t>
                      </a:r>
                    </a:p>
                  </a:txBody>
                  <a:tcPr marL="91431" marR="91431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3,75</a:t>
                      </a:r>
                    </a:p>
                  </a:txBody>
                  <a:tcPr marL="91431" marR="91431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3,56</a:t>
                      </a:r>
                    </a:p>
                  </a:txBody>
                  <a:tcPr marL="91432" marR="91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3,42</a:t>
                      </a:r>
                    </a:p>
                  </a:txBody>
                  <a:tcPr marL="91432" marR="91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3,54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952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Matematika</a:t>
                      </a:r>
                    </a:p>
                  </a:txBody>
                  <a:tcPr marL="91431" marR="91431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2,91</a:t>
                      </a:r>
                    </a:p>
                  </a:txBody>
                  <a:tcPr marL="91431" marR="91431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2,99</a:t>
                      </a:r>
                    </a:p>
                  </a:txBody>
                  <a:tcPr marL="91431" marR="91431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3,04</a:t>
                      </a:r>
                    </a:p>
                  </a:txBody>
                  <a:tcPr marL="91432" marR="91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2,94</a:t>
                      </a:r>
                    </a:p>
                  </a:txBody>
                  <a:tcPr marL="91432" marR="91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2,98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952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Angol</a:t>
                      </a:r>
                    </a:p>
                  </a:txBody>
                  <a:tcPr marL="91431" marR="91431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3,67</a:t>
                      </a:r>
                    </a:p>
                  </a:txBody>
                  <a:tcPr marL="91431" marR="91431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3,61</a:t>
                      </a:r>
                    </a:p>
                  </a:txBody>
                  <a:tcPr marL="91431" marR="91431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3,58</a:t>
                      </a:r>
                    </a:p>
                  </a:txBody>
                  <a:tcPr marL="91432" marR="91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3,49</a:t>
                      </a:r>
                    </a:p>
                  </a:txBody>
                  <a:tcPr marL="91432" marR="91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3,76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952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Német</a:t>
                      </a:r>
                    </a:p>
                  </a:txBody>
                  <a:tcPr marL="91431" marR="91431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3,53</a:t>
                      </a:r>
                    </a:p>
                  </a:txBody>
                  <a:tcPr marL="91431" marR="91431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3,23</a:t>
                      </a:r>
                    </a:p>
                  </a:txBody>
                  <a:tcPr marL="91431" marR="91431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3,57</a:t>
                      </a:r>
                    </a:p>
                  </a:txBody>
                  <a:tcPr marL="91432" marR="91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3,46</a:t>
                      </a:r>
                    </a:p>
                  </a:txBody>
                  <a:tcPr marL="91432" marR="91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3,48</a:t>
                      </a:r>
                      <a:endParaRPr kumimoji="0" lang="hu-HU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+mn-cs"/>
                      </a:endParaRPr>
                    </a:p>
                  </a:txBody>
                  <a:tcPr marL="91432" marR="91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952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Fizika</a:t>
                      </a:r>
                    </a:p>
                  </a:txBody>
                  <a:tcPr marL="91431" marR="91431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3,84</a:t>
                      </a:r>
                    </a:p>
                  </a:txBody>
                  <a:tcPr marL="91431" marR="91431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3,95</a:t>
                      </a:r>
                    </a:p>
                  </a:txBody>
                  <a:tcPr marL="91431" marR="91431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3,83</a:t>
                      </a:r>
                    </a:p>
                  </a:txBody>
                  <a:tcPr marL="91432" marR="91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4,08</a:t>
                      </a:r>
                    </a:p>
                  </a:txBody>
                  <a:tcPr marL="91432" marR="91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4,07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952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Kémia</a:t>
                      </a:r>
                    </a:p>
                  </a:txBody>
                  <a:tcPr marL="91431" marR="91431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4,28</a:t>
                      </a:r>
                    </a:p>
                  </a:txBody>
                  <a:tcPr marL="91431" marR="91431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4,00</a:t>
                      </a:r>
                    </a:p>
                  </a:txBody>
                  <a:tcPr marL="91431" marR="91431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3,84</a:t>
                      </a:r>
                    </a:p>
                  </a:txBody>
                  <a:tcPr marL="91432" marR="91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3,96</a:t>
                      </a:r>
                    </a:p>
                  </a:txBody>
                  <a:tcPr marL="91432" marR="91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3,68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952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Biológia</a:t>
                      </a:r>
                    </a:p>
                  </a:txBody>
                  <a:tcPr marL="91431" marR="91431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3,45</a:t>
                      </a:r>
                    </a:p>
                  </a:txBody>
                  <a:tcPr marL="91431" marR="91431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3,67</a:t>
                      </a:r>
                    </a:p>
                  </a:txBody>
                  <a:tcPr marL="91431" marR="91431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3,53</a:t>
                      </a:r>
                    </a:p>
                  </a:txBody>
                  <a:tcPr marL="91432" marR="91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3,95</a:t>
                      </a:r>
                    </a:p>
                  </a:txBody>
                  <a:tcPr marL="91432" marR="91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3,58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952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Informatika</a:t>
                      </a:r>
                    </a:p>
                  </a:txBody>
                  <a:tcPr marL="91431" marR="91431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3,56</a:t>
                      </a:r>
                    </a:p>
                  </a:txBody>
                  <a:tcPr marL="91431" marR="91431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3,54</a:t>
                      </a:r>
                    </a:p>
                  </a:txBody>
                  <a:tcPr marL="91431" marR="91431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3,64</a:t>
                      </a:r>
                    </a:p>
                  </a:txBody>
                  <a:tcPr marL="91432" marR="91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3,49</a:t>
                      </a:r>
                    </a:p>
                  </a:txBody>
                  <a:tcPr marL="91432" marR="91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3,40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2800" b="1" dirty="0" smtClean="0"/>
              <a:t>Angol nyelv középszintű eredmények – 2014</a:t>
            </a:r>
            <a:br>
              <a:rPr lang="hu-HU" sz="2800" b="1" dirty="0" smtClean="0"/>
            </a:br>
            <a:r>
              <a:rPr lang="hu-HU" sz="2400" dirty="0" smtClean="0">
                <a:effectLst/>
              </a:rPr>
              <a:t>(országos nappalis eredményekkel való összehasonlítás)</a:t>
            </a:r>
            <a:endParaRPr lang="hu-HU" sz="2800" b="1" dirty="0" smtClean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7177847"/>
              </p:ext>
            </p:extLst>
          </p:nvPr>
        </p:nvGraphicFramePr>
        <p:xfrm>
          <a:off x="555625" y="1550988"/>
          <a:ext cx="8093075" cy="4429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713788" cy="993775"/>
          </a:xfrm>
        </p:spPr>
        <p:txBody>
          <a:bodyPr/>
          <a:lstStyle/>
          <a:p>
            <a:pPr eaLnBrk="1" hangingPunct="1">
              <a:defRPr/>
            </a:pPr>
            <a:r>
              <a:rPr lang="hu-HU" sz="2800" b="1" dirty="0" smtClean="0"/>
              <a:t>Angol nyelv középszint, ágazati összevetés - 2014</a:t>
            </a:r>
            <a:r>
              <a:rPr lang="hu-HU" sz="4000" dirty="0" smtClean="0"/>
              <a:t> 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04217166"/>
              </p:ext>
            </p:extLst>
          </p:nvPr>
        </p:nvGraphicFramePr>
        <p:xfrm>
          <a:off x="50800" y="1679575"/>
          <a:ext cx="4416425" cy="4794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93119849"/>
              </p:ext>
            </p:extLst>
          </p:nvPr>
        </p:nvGraphicFramePr>
        <p:xfrm>
          <a:off x="4789488" y="1608138"/>
          <a:ext cx="4089400" cy="4740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6437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dirty="0" smtClean="0"/>
              <a:t>Német nyelv középszint országos/iskolai - 2014</a:t>
            </a:r>
          </a:p>
        </p:txBody>
      </p:sp>
      <p:graphicFrame>
        <p:nvGraphicFramePr>
          <p:cNvPr id="28746" name="Group 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9548997"/>
              </p:ext>
            </p:extLst>
          </p:nvPr>
        </p:nvGraphicFramePr>
        <p:xfrm>
          <a:off x="468313" y="981075"/>
          <a:ext cx="8207375" cy="5318141"/>
        </p:xfrm>
        <a:graphic>
          <a:graphicData uri="http://schemas.openxmlformats.org/drawingml/2006/table">
            <a:tbl>
              <a:tblPr/>
              <a:tblGrid>
                <a:gridCol w="1890712"/>
                <a:gridCol w="1419225"/>
                <a:gridCol w="1433513"/>
                <a:gridCol w="1376362"/>
                <a:gridCol w="2087563"/>
              </a:tblGrid>
              <a:tr h="396185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Német nyelv - 2014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09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09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22,29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36,00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26,69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36,00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28,93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20,00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21,37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8,00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0,72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16 930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25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68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3,48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3,57</a:t>
                      </a:r>
                      <a:endParaRPr kumimoji="0" lang="hu-H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4,00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3,79</a:t>
                      </a:r>
                      <a:endParaRPr kumimoji="0" lang="hu-H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95" name="Text Box 71"/>
          <p:cNvSpPr txBox="1">
            <a:spLocks noChangeArrowheads="1"/>
          </p:cNvSpPr>
          <p:nvPr/>
        </p:nvSpPr>
        <p:spPr bwMode="auto">
          <a:xfrm>
            <a:off x="2268538" y="6453188"/>
            <a:ext cx="5616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hu-HU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4024907"/>
              </p:ext>
            </p:extLst>
          </p:nvPr>
        </p:nvGraphicFramePr>
        <p:xfrm>
          <a:off x="744538" y="979488"/>
          <a:ext cx="7634287" cy="5399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323528" y="5877272"/>
            <a:ext cx="5109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Nőtt a </a:t>
            </a:r>
            <a:r>
              <a:rPr lang="hu-HU" dirty="0" smtClean="0"/>
              <a:t>jó érdemjegyek</a:t>
            </a:r>
            <a:r>
              <a:rPr lang="hu-HU" dirty="0"/>
              <a:t>, </a:t>
            </a:r>
          </a:p>
          <a:p>
            <a:r>
              <a:rPr lang="hu-HU" dirty="0"/>
              <a:t>és csökkent </a:t>
            </a:r>
            <a:r>
              <a:rPr lang="hu-HU" dirty="0" smtClean="0"/>
              <a:t>az </a:t>
            </a:r>
            <a:r>
              <a:rPr lang="hu-HU" dirty="0"/>
              <a:t>elégséges érdemjegyek aránya  </a:t>
            </a:r>
            <a:endParaRPr lang="hu-H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2800" b="1" smtClean="0"/>
              <a:t>Német nyelv középszintű eredmények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1392663"/>
              </p:ext>
            </p:extLst>
          </p:nvPr>
        </p:nvGraphicFramePr>
        <p:xfrm>
          <a:off x="523875" y="1393825"/>
          <a:ext cx="8093075" cy="4429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928938" y="5857875"/>
            <a:ext cx="324485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Char char="-"/>
            </a:pPr>
            <a:r>
              <a:rPr lang="hu-HU" sz="1800" dirty="0">
                <a:latin typeface="Arial" panose="020B0604020202020204" pitchFamily="34" charset="0"/>
              </a:rPr>
              <a:t> gimnázium: </a:t>
            </a:r>
            <a:r>
              <a:rPr lang="hu-HU" sz="1800" dirty="0" smtClean="0">
                <a:latin typeface="Arial" panose="020B0604020202020204" pitchFamily="34" charset="0"/>
              </a:rPr>
              <a:t>21; </a:t>
            </a:r>
            <a:endParaRPr lang="hu-HU" sz="1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-"/>
            </a:pPr>
            <a:r>
              <a:rPr lang="hu-HU" sz="1800" dirty="0">
                <a:latin typeface="Arial" panose="020B0604020202020204" pitchFamily="34" charset="0"/>
              </a:rPr>
              <a:t> szakközépiskola: 4 fő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6437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dirty="0" smtClean="0"/>
              <a:t>Informatika középszint országos/iskolai - </a:t>
            </a:r>
            <a:r>
              <a:rPr lang="hu-HU" sz="2400" b="1" dirty="0" smtClean="0"/>
              <a:t>2014</a:t>
            </a:r>
            <a:endParaRPr lang="hu-HU" sz="2400" b="1" dirty="0" smtClean="0"/>
          </a:p>
        </p:txBody>
      </p:sp>
      <p:graphicFrame>
        <p:nvGraphicFramePr>
          <p:cNvPr id="31824" name="Group 8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3328411"/>
              </p:ext>
            </p:extLst>
          </p:nvPr>
        </p:nvGraphicFramePr>
        <p:xfrm>
          <a:off x="468313" y="981075"/>
          <a:ext cx="7721600" cy="5364216"/>
        </p:xfrm>
        <a:graphic>
          <a:graphicData uri="http://schemas.openxmlformats.org/drawingml/2006/table">
            <a:tbl>
              <a:tblPr/>
              <a:tblGrid>
                <a:gridCol w="1890712"/>
                <a:gridCol w="1419225"/>
                <a:gridCol w="1433513"/>
                <a:gridCol w="1447800"/>
                <a:gridCol w="1530350"/>
              </a:tblGrid>
              <a:tr h="396212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Informatika - </a:t>
                      </a: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2014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100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100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jegy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12,65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8,33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32,69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29,16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37,57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58,33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16,29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4,16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0,81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17 854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24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44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3,40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3,56</a:t>
                      </a: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3,42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3,63</a:t>
                      </a:r>
                      <a:endParaRPr kumimoji="0" lang="hu-H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67" name="Text Box 71"/>
          <p:cNvSpPr txBox="1">
            <a:spLocks noChangeArrowheads="1"/>
          </p:cNvSpPr>
          <p:nvPr/>
        </p:nvSpPr>
        <p:spPr bwMode="auto">
          <a:xfrm>
            <a:off x="2268538" y="6453188"/>
            <a:ext cx="5616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hu-HU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7568115"/>
              </p:ext>
            </p:extLst>
          </p:nvPr>
        </p:nvGraphicFramePr>
        <p:xfrm>
          <a:off x="550863" y="622300"/>
          <a:ext cx="7705725" cy="570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395536" y="5805264"/>
            <a:ext cx="62632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Nőtt a </a:t>
            </a:r>
            <a:r>
              <a:rPr lang="hu-HU" dirty="0" smtClean="0"/>
              <a:t>közepes </a:t>
            </a:r>
            <a:r>
              <a:rPr lang="hu-HU" dirty="0"/>
              <a:t>érdemjegyek, </a:t>
            </a:r>
          </a:p>
          <a:p>
            <a:r>
              <a:rPr lang="hu-HU" dirty="0"/>
              <a:t>és csökkent </a:t>
            </a:r>
            <a:r>
              <a:rPr lang="hu-HU" dirty="0" smtClean="0"/>
              <a:t>a jeles, jó és elégséges </a:t>
            </a:r>
            <a:r>
              <a:rPr lang="hu-HU" dirty="0"/>
              <a:t>érdemjegyek aránya  </a:t>
            </a:r>
            <a:endParaRPr lang="hu-H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2800" b="1" dirty="0" smtClean="0"/>
              <a:t>Informatika középszintű eredmények – </a:t>
            </a:r>
            <a:r>
              <a:rPr lang="hu-HU" sz="2800" b="1" dirty="0" smtClean="0"/>
              <a:t>2014</a:t>
            </a:r>
            <a:r>
              <a:rPr lang="hu-HU" sz="2800" b="1" dirty="0" smtClean="0"/>
              <a:t/>
            </a:r>
            <a:br>
              <a:rPr lang="hu-HU" sz="2800" b="1" dirty="0" smtClean="0"/>
            </a:br>
            <a:r>
              <a:rPr lang="hu-HU" sz="2400" dirty="0" smtClean="0">
                <a:effectLst/>
              </a:rPr>
              <a:t>(iskolai és ágazati összevetés)</a:t>
            </a:r>
            <a:endParaRPr lang="hu-HU" sz="2800" dirty="0" smtClean="0">
              <a:effectLst/>
            </a:endParaRP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3623260"/>
              </p:ext>
            </p:extLst>
          </p:nvPr>
        </p:nvGraphicFramePr>
        <p:xfrm>
          <a:off x="525463" y="1398588"/>
          <a:ext cx="8081962" cy="4422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827088" y="5876925"/>
            <a:ext cx="7777162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Char char="-"/>
            </a:pPr>
            <a:r>
              <a:rPr lang="hu-HU" sz="1800" dirty="0">
                <a:latin typeface="Arial" panose="020B0604020202020204" pitchFamily="34" charset="0"/>
              </a:rPr>
              <a:t> gimnáziumi szinten </a:t>
            </a:r>
            <a:r>
              <a:rPr lang="hu-HU" sz="1800" dirty="0" smtClean="0">
                <a:latin typeface="Arial" panose="020B0604020202020204" pitchFamily="34" charset="0"/>
              </a:rPr>
              <a:t>(7 </a:t>
            </a:r>
            <a:r>
              <a:rPr lang="hu-HU" sz="1800" dirty="0">
                <a:latin typeface="Arial" panose="020B0604020202020204" pitchFamily="34" charset="0"/>
              </a:rPr>
              <a:t>fő) az átlagtól elmaradó eredmények;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-"/>
            </a:pPr>
            <a:r>
              <a:rPr lang="hu-HU" sz="1800" dirty="0">
                <a:latin typeface="Arial" panose="020B0604020202020204" pitchFamily="34" charset="0"/>
              </a:rPr>
              <a:t> szakközépiskolában </a:t>
            </a:r>
            <a:r>
              <a:rPr lang="hu-HU" sz="1800" dirty="0" smtClean="0">
                <a:latin typeface="Arial" panose="020B0604020202020204" pitchFamily="34" charset="0"/>
              </a:rPr>
              <a:t>(17 </a:t>
            </a:r>
            <a:r>
              <a:rPr lang="hu-HU" sz="1800" dirty="0">
                <a:latin typeface="Arial" panose="020B0604020202020204" pitchFamily="34" charset="0"/>
              </a:rPr>
              <a:t>fő) átlag feletti teljesítmény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sz="3600" dirty="0" smtClean="0"/>
              <a:t/>
            </a:r>
            <a:br>
              <a:rPr lang="hu-HU" sz="3600" dirty="0" smtClean="0"/>
            </a:br>
            <a:r>
              <a:rPr lang="hu-HU" sz="3600" dirty="0" smtClean="0"/>
              <a:t/>
            </a:r>
            <a:br>
              <a:rPr lang="hu-HU" sz="3600" dirty="0" smtClean="0"/>
            </a:br>
            <a:r>
              <a:rPr lang="hu-HU" sz="3600" dirty="0" smtClean="0"/>
              <a:t> Emelt szintű ill. szintemelő vizsgák </a:t>
            </a:r>
            <a:br>
              <a:rPr lang="hu-HU" sz="3600" dirty="0" smtClean="0"/>
            </a:br>
            <a:endParaRPr lang="hu-HU" sz="3600" dirty="0" smtClean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539750" y="1268413"/>
          <a:ext cx="8229600" cy="5367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32"/>
                <a:gridCol w="808283"/>
                <a:gridCol w="1175657"/>
                <a:gridCol w="1175657"/>
                <a:gridCol w="1175657"/>
                <a:gridCol w="1175657"/>
                <a:gridCol w="1175657"/>
              </a:tblGrid>
              <a:tr h="470958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tantárgy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1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2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3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4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5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vizsgák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</a:tr>
              <a:tr h="423598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angol nyelv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1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2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3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</a:tr>
              <a:tr h="423598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történelem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1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1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</a:tr>
              <a:tr h="423598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informatika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1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7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8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</a:tr>
              <a:tr h="423598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matematika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1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1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</a:tr>
              <a:tr h="423598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kémia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i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1</a:t>
                      </a:r>
                      <a:endParaRPr lang="hu-HU" sz="1800" i="0" dirty="0">
                        <a:solidFill>
                          <a:schemeClr val="accent4">
                            <a:lumMod val="10000"/>
                          </a:schemeClr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0" dirty="0">
                        <a:solidFill>
                          <a:schemeClr val="accent4">
                            <a:lumMod val="10000"/>
                          </a:schemeClr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1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2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</a:tr>
              <a:tr h="423598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német nyelv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1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1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</a:tr>
              <a:tr h="470958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magyar nyelv 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 smtClean="0"/>
                        <a:t>1</a:t>
                      </a:r>
                      <a:endParaRPr lang="hu-HU" sz="1800" b="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hu-HU" sz="18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91438" marR="91438" marT="45724" marB="45724"/>
                </a:tc>
              </a:tr>
              <a:tr h="470958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földrajz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hu-HU" sz="18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hu-HU" sz="18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91438" marR="91438" marT="45724" marB="45724"/>
                </a:tc>
              </a:tr>
              <a:tr h="470958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biológia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hu-HU" sz="18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hu-HU" sz="18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91438" marR="91438" marT="45724" marB="45724"/>
                </a:tc>
              </a:tr>
              <a:tr h="470958">
                <a:tc>
                  <a:txBody>
                    <a:bodyPr/>
                    <a:lstStyle/>
                    <a:p>
                      <a:r>
                        <a:rPr lang="hu-HU" sz="1800" dirty="0" err="1" smtClean="0"/>
                        <a:t>közg.ism</a:t>
                      </a:r>
                      <a:r>
                        <a:rPr lang="hu-HU" sz="1800" dirty="0" smtClean="0"/>
                        <a:t>.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hu-HU" sz="18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hu-HU" sz="18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91438" marR="91438" marT="45724" marB="45724"/>
                </a:tc>
              </a:tr>
              <a:tr h="470958"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/>
                        <a:t>1</a:t>
                      </a:r>
                      <a:endParaRPr lang="hu-HU" sz="1800" b="1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/>
                        <a:t>0</a:t>
                      </a:r>
                      <a:endParaRPr lang="hu-HU" sz="1800" b="1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/>
                        <a:t>1</a:t>
                      </a:r>
                      <a:endParaRPr lang="hu-HU" sz="1800" b="1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/>
                        <a:t>3</a:t>
                      </a:r>
                      <a:endParaRPr lang="hu-HU" sz="1800" b="1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17 (13)</a:t>
                      </a:r>
                      <a:endParaRPr lang="hu-HU" sz="18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22 </a:t>
                      </a:r>
                      <a:r>
                        <a:rPr lang="hu-HU" sz="18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hu-HU" sz="1800" b="1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27</a:t>
                      </a:r>
                      <a:r>
                        <a:rPr lang="hu-HU" sz="18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)</a:t>
                      </a:r>
                      <a:endParaRPr lang="hu-HU" sz="18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91438" marR="91438" marT="45724" marB="4572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u="sng" smtClean="0"/>
              <a:t>Iskolai tapasztalatok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88" y="1341438"/>
            <a:ext cx="7459662" cy="55165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hu-HU" sz="20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hu-HU" sz="2200" dirty="0" smtClean="0"/>
              <a:t>Jelentkezések típusai: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összesen 139 (tavaly 174) vizsgázó, ebből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115 fő rendes (tavaly 129, előtte 111)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hu-HU" sz="22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hu-HU" sz="2200" dirty="0" smtClean="0"/>
              <a:t>Speciális vizsgatípusok: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16 előrehozott vizsga (fő)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Ebből 2 tanuló „kényszerből”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 3 ismétlő (7)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 2 kiegészítő (1)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 2 szintemelő (14)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 1 javító (3)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hu-HU" sz="22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hu-HU" sz="2200" dirty="0" smtClean="0"/>
              <a:t>Emelt szint: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23  fő emelt szintű vizsga, ebből 3 külsős (28)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085305"/>
              </p:ext>
            </p:extLst>
          </p:nvPr>
        </p:nvGraphicFramePr>
        <p:xfrm>
          <a:off x="50800" y="1392238"/>
          <a:ext cx="9017000" cy="5427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387" name="Szövegdoboz 7"/>
          <p:cNvSpPr txBox="1">
            <a:spLocks noChangeArrowheads="1"/>
          </p:cNvSpPr>
          <p:nvPr/>
        </p:nvSpPr>
        <p:spPr bwMode="auto">
          <a:xfrm>
            <a:off x="642938" y="285750"/>
            <a:ext cx="7929562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hu-H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Középszinten a szabadon választható tárgyak „népszerűségi listája” </a:t>
            </a:r>
            <a:br>
              <a:rPr lang="hu-H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2013/2014. tanév - (rendes + előrehozott)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dirty="0" smtClean="0"/>
              <a:t>Előrehozott vizsgák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395288" y="1773238"/>
          <a:ext cx="8191502" cy="2743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5888"/>
                <a:gridCol w="984469"/>
                <a:gridCol w="990285"/>
                <a:gridCol w="1170215"/>
                <a:gridCol w="1170215"/>
                <a:gridCol w="1170215"/>
                <a:gridCol w="1170215"/>
              </a:tblGrid>
              <a:tr h="365760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tantárgy</a:t>
                      </a:r>
                      <a:endParaRPr lang="hu-HU" sz="1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1</a:t>
                      </a:r>
                      <a:endParaRPr lang="hu-HU" sz="1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2</a:t>
                      </a:r>
                      <a:endParaRPr lang="hu-HU" sz="1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3</a:t>
                      </a:r>
                      <a:endParaRPr lang="hu-HU" sz="1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4</a:t>
                      </a:r>
                      <a:endParaRPr lang="hu-HU" sz="1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5</a:t>
                      </a:r>
                      <a:endParaRPr lang="hu-HU" sz="1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vizsgák</a:t>
                      </a:r>
                      <a:endParaRPr lang="hu-HU" sz="1800" dirty="0"/>
                    </a:p>
                  </a:txBody>
                  <a:tcPr marL="91443" marR="91443" marT="45722" marB="45722"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hu-HU" sz="1600" smtClean="0"/>
                        <a:t>angol </a:t>
                      </a:r>
                      <a:r>
                        <a:rPr lang="hu-HU" sz="1600" dirty="0" smtClean="0"/>
                        <a:t>nyelv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i="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hu-HU" sz="1600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1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6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9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német nyelv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3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4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7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informatika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2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1+</a:t>
                      </a:r>
                      <a:r>
                        <a:rPr lang="hu-HU" sz="1600" dirty="0" err="1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hu-HU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4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magyar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i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hu-HU" sz="1600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hu-HU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2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matematika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i="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hu-HU" sz="1600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2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történelem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i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1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</a:tr>
              <a:tr h="365760"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/>
                        <a:t>1</a:t>
                      </a:r>
                      <a:endParaRPr lang="hu-HU" sz="1800" b="1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/>
                        <a:t>5</a:t>
                      </a:r>
                      <a:endParaRPr lang="hu-HU" sz="1800" b="1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/>
                        <a:t>6</a:t>
                      </a:r>
                      <a:endParaRPr lang="hu-HU" sz="1800" b="1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/>
                        <a:t>7</a:t>
                      </a:r>
                      <a:endParaRPr lang="hu-HU" sz="1800" b="1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6(15)</a:t>
                      </a:r>
                      <a:endParaRPr lang="hu-HU" sz="1800" b="1" dirty="0">
                        <a:solidFill>
                          <a:schemeClr val="accent4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 25(42)</a:t>
                      </a:r>
                      <a:endParaRPr lang="hu-HU" sz="1800" b="1" dirty="0">
                        <a:solidFill>
                          <a:schemeClr val="accent4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5722" marB="45722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38" name="Group 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1390870"/>
              </p:ext>
            </p:extLst>
          </p:nvPr>
        </p:nvGraphicFramePr>
        <p:xfrm>
          <a:off x="1042988" y="981075"/>
          <a:ext cx="6842125" cy="5410197"/>
        </p:xfrm>
        <a:graphic>
          <a:graphicData uri="http://schemas.openxmlformats.org/drawingml/2006/table">
            <a:tbl>
              <a:tblPr/>
              <a:tblGrid>
                <a:gridCol w="1427162"/>
                <a:gridCol w="1238250"/>
                <a:gridCol w="1546225"/>
                <a:gridCol w="1331913"/>
                <a:gridCol w="1298575"/>
              </a:tblGrid>
              <a:tr h="396289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Matematika 2014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112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112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11,95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6,03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17,57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15,51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28,05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27,58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41,00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50,86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1,42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8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64 719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116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5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2,98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3,04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2,77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2,78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10" name="Text Box 70"/>
          <p:cNvSpPr txBox="1">
            <a:spLocks noChangeArrowheads="1"/>
          </p:cNvSpPr>
          <p:nvPr/>
        </p:nvSpPr>
        <p:spPr bwMode="auto">
          <a:xfrm>
            <a:off x="1331913" y="404813"/>
            <a:ext cx="6337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u-HU" sz="2400" b="1">
                <a:latin typeface="Arial" panose="020B0604020202020204" pitchFamily="34" charset="0"/>
              </a:rPr>
              <a:t>Matematika középszint – országos/iskolai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6175023"/>
              </p:ext>
            </p:extLst>
          </p:nvPr>
        </p:nvGraphicFramePr>
        <p:xfrm>
          <a:off x="230188" y="290513"/>
          <a:ext cx="8683625" cy="5967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67" name="Szövegdoboz 1"/>
          <p:cNvSpPr txBox="1">
            <a:spLocks noChangeArrowheads="1"/>
          </p:cNvSpPr>
          <p:nvPr/>
        </p:nvSpPr>
        <p:spPr bwMode="auto">
          <a:xfrm>
            <a:off x="1595438" y="6188075"/>
            <a:ext cx="62642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sz="1800" dirty="0">
                <a:latin typeface="Arial" panose="020B0604020202020204" pitchFamily="34" charset="0"/>
              </a:rPr>
              <a:t>A tavalyi eredményekhez képest </a:t>
            </a:r>
            <a:r>
              <a:rPr lang="hu-HU" sz="1800" dirty="0" smtClean="0">
                <a:latin typeface="Arial" panose="020B0604020202020204" pitchFamily="34" charset="0"/>
              </a:rPr>
              <a:t>kevesebb </a:t>
            </a:r>
            <a:r>
              <a:rPr lang="hu-HU" sz="1800" dirty="0">
                <a:latin typeface="Arial" panose="020B0604020202020204" pitchFamily="34" charset="0"/>
              </a:rPr>
              <a:t>a közepes és </a:t>
            </a:r>
            <a:r>
              <a:rPr lang="hu-HU" sz="1800" dirty="0" smtClean="0">
                <a:latin typeface="Arial" panose="020B0604020202020204" pitchFamily="34" charset="0"/>
              </a:rPr>
              <a:t>több az </a:t>
            </a:r>
            <a:r>
              <a:rPr lang="hu-HU" sz="1800" dirty="0">
                <a:latin typeface="Arial" panose="020B0604020202020204" pitchFamily="34" charset="0"/>
              </a:rPr>
              <a:t>elégséges érdemjegyek aránya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3200" dirty="0" smtClean="0"/>
              <a:t>Matematika középszintű eredmények</a:t>
            </a:r>
            <a:r>
              <a:rPr lang="hu-HU" sz="4000" dirty="0" smtClean="0"/>
              <a:t> </a:t>
            </a:r>
            <a:r>
              <a:rPr lang="hu-HU" sz="2400" dirty="0" smtClean="0"/>
              <a:t>(országos nappalis átlaghoz viszonyítva)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3767166"/>
              </p:ext>
            </p:extLst>
          </p:nvPr>
        </p:nvGraphicFramePr>
        <p:xfrm>
          <a:off x="519113" y="1651000"/>
          <a:ext cx="8102600" cy="4429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3200" dirty="0" smtClean="0"/>
              <a:t>Matematika középszint, ágazati összevetés - 2014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75694494"/>
              </p:ext>
            </p:extLst>
          </p:nvPr>
        </p:nvGraphicFramePr>
        <p:xfrm>
          <a:off x="50800" y="1966913"/>
          <a:ext cx="4268788" cy="4400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27521829"/>
              </p:ext>
            </p:extLst>
          </p:nvPr>
        </p:nvGraphicFramePr>
        <p:xfrm>
          <a:off x="4500563" y="1895475"/>
          <a:ext cx="4592637" cy="4421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1187450" y="6491288"/>
            <a:ext cx="25923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u-HU" sz="1800" b="1">
                <a:latin typeface="Arial" panose="020B0604020202020204" pitchFamily="34" charset="0"/>
              </a:rPr>
              <a:t>GIMNÁZIUM</a:t>
            </a:r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5508625" y="6491288"/>
            <a:ext cx="2735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u-HU" sz="1800" b="1">
                <a:latin typeface="Arial" panose="020B0604020202020204" pitchFamily="34" charset="0"/>
              </a:rPr>
              <a:t>SZAKKÖZÉPISKOLA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érleg">
  <a:themeElements>
    <a:clrScheme name="Mérleg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Mérleg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érleg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érleg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6532</TotalTime>
  <Words>912</Words>
  <Application>Microsoft Office PowerPoint</Application>
  <PresentationFormat>Diavetítés a képernyőre (4:3 oldalarány)</PresentationFormat>
  <Paragraphs>641</Paragraphs>
  <Slides>28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28</vt:i4>
      </vt:variant>
    </vt:vector>
  </HeadingPairs>
  <TitlesOfParts>
    <vt:vector size="34" baseType="lpstr">
      <vt:lpstr>Arial</vt:lpstr>
      <vt:lpstr>Garamond</vt:lpstr>
      <vt:lpstr>Tahoma</vt:lpstr>
      <vt:lpstr>Times New Roman</vt:lpstr>
      <vt:lpstr>Wingdings</vt:lpstr>
      <vt:lpstr>Mérleg</vt:lpstr>
      <vt:lpstr>    2014.május-június érettségi vizsga eredményei                  2014.augusztus 29.</vt:lpstr>
      <vt:lpstr>Az érettségi osztályzatok vizsgatárgyankénti átlagai (középszint)</vt:lpstr>
      <vt:lpstr>Iskolai tapasztalatok</vt:lpstr>
      <vt:lpstr>PowerPoint bemutató</vt:lpstr>
      <vt:lpstr>Előrehozott vizsgák</vt:lpstr>
      <vt:lpstr>PowerPoint bemutató</vt:lpstr>
      <vt:lpstr>PowerPoint bemutató</vt:lpstr>
      <vt:lpstr>Matematika középszintű eredmények (országos nappalis átlaghoz viszonyítva)</vt:lpstr>
      <vt:lpstr>Matematika középszint, ágazati összevetés - 2014</vt:lpstr>
      <vt:lpstr>Magyar nyelv és irodalom középszint országos/iskolai</vt:lpstr>
      <vt:lpstr>PowerPoint bemutató</vt:lpstr>
      <vt:lpstr>Magyar nyelv és irodalom középszintű eredmények – 2014  (országos nappalis átlaghoz viszonyítva)</vt:lpstr>
      <vt:lpstr>Magyar nyelv és irodalom középszint, ágazati összevetés - 2014</vt:lpstr>
      <vt:lpstr>Történelem középszint országos/iskolai - 2014</vt:lpstr>
      <vt:lpstr>PowerPoint bemutató</vt:lpstr>
      <vt:lpstr>Történelem középszintű eredmények – 2014 (országos nappalis átlaggal való összevetésben)</vt:lpstr>
      <vt:lpstr>Történelem középszint, ágazati összevetés - 2014 </vt:lpstr>
      <vt:lpstr>Angol nyelv középszint országos/iskolai - 2014</vt:lpstr>
      <vt:lpstr>PowerPoint bemutató</vt:lpstr>
      <vt:lpstr>Angol nyelv középszintű eredmények – 2014 (országos nappalis eredményekkel való összehasonlítás)</vt:lpstr>
      <vt:lpstr>Angol nyelv középszint, ágazati összevetés - 2014 </vt:lpstr>
      <vt:lpstr>Német nyelv középszint országos/iskolai - 2014</vt:lpstr>
      <vt:lpstr>PowerPoint bemutató</vt:lpstr>
      <vt:lpstr>Német nyelv középszintű eredmények</vt:lpstr>
      <vt:lpstr>Informatika középszint országos/iskolai - 2014</vt:lpstr>
      <vt:lpstr>PowerPoint bemutató</vt:lpstr>
      <vt:lpstr>Informatika középszintű eredmények – 2014 (iskolai és ágazati összevetés)</vt:lpstr>
      <vt:lpstr>   Emelt szintű ill. szintemelő vizsgák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SZabó Tomi</dc:creator>
  <cp:lastModifiedBy>Takácsné Győri Erika</cp:lastModifiedBy>
  <cp:revision>445</cp:revision>
  <cp:lastPrinted>2013-08-26T13:17:33Z</cp:lastPrinted>
  <dcterms:created xsi:type="dcterms:W3CDTF">2009-08-25T22:30:43Z</dcterms:created>
  <dcterms:modified xsi:type="dcterms:W3CDTF">2014-08-19T08:11:18Z</dcterms:modified>
</cp:coreProperties>
</file>