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2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62" r:id="rId2"/>
    <p:sldId id="400" r:id="rId3"/>
    <p:sldId id="269" r:id="rId4"/>
    <p:sldId id="354" r:id="rId5"/>
    <p:sldId id="353" r:id="rId6"/>
    <p:sldId id="265" r:id="rId7"/>
    <p:sldId id="266" r:id="rId8"/>
    <p:sldId id="267" r:id="rId9"/>
    <p:sldId id="268" r:id="rId10"/>
    <p:sldId id="258" r:id="rId11"/>
    <p:sldId id="259" r:id="rId12"/>
    <p:sldId id="260" r:id="rId13"/>
    <p:sldId id="26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399" r:id="rId29"/>
    <p:sldId id="406" r:id="rId30"/>
    <p:sldId id="407" r:id="rId31"/>
    <p:sldId id="408" r:id="rId32"/>
    <p:sldId id="409" r:id="rId33"/>
  </p:sldIdLst>
  <p:sldSz cx="9144000" cy="6858000" type="screen4x3"/>
  <p:notesSz cx="6797675" cy="987425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E00EE"/>
    <a:srgbClr val="99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5" autoAdjust="0"/>
    <p:restoredTop sz="94660"/>
  </p:normalViewPr>
  <p:slideViewPr>
    <p:cSldViewPr>
      <p:cViewPr varScale="1">
        <p:scale>
          <a:sx n="103" d="100"/>
          <a:sy n="103" d="100"/>
        </p:scale>
        <p:origin x="2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1111111111112"/>
          <c:y val="2.7726432532347491E-2"/>
          <c:w val="0.78"/>
          <c:h val="0.79297597042513934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folHlink"/>
            </a:solidFill>
            <a:ln w="1335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170733059775951E-2"/>
                  <c:y val="-2.3398656732862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943661971830981E-2"/>
                      <c:h val="5.9374183580333487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095745691955639E-2"/>
                  <c:y val="-2.4999135986548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9366057655049548E-3"/>
                  <c:y val="-2.2544516409747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5824553620937712E-3"/>
                  <c:y val="-4.1779130682787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1171121215481865E-3"/>
                  <c:y val="-4.3324547475506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9392259066208272E-3"/>
                  <c:y val="-7.3649943566861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7234113341466117E-3"/>
                  <c:y val="-1.9461786677210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5.7385758535058182E-3"/>
                  <c:y val="-2.0725944185813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5.9400022180326048E-3"/>
                  <c:y val="-3.294107112786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6.1413179898474109E-3"/>
                  <c:y val="-9.3323662301998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6706">
                <a:noFill/>
              </a:ln>
            </c:spPr>
            <c:txPr>
              <a:bodyPr/>
              <a:lstStyle/>
              <a:p>
                <a:pPr>
                  <a:defRPr sz="194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inform.</c:v>
                </c:pt>
                <c:pt idx="1">
                  <c:v>KSZCSA</c:v>
                </c:pt>
                <c:pt idx="2">
                  <c:v>testnev.</c:v>
                </c:pt>
                <c:pt idx="3">
                  <c:v>biológia</c:v>
                </c:pt>
                <c:pt idx="4">
                  <c:v>társ.ism</c:v>
                </c:pt>
                <c:pt idx="5">
                  <c:v>földrajz</c:v>
                </c:pt>
                <c:pt idx="6">
                  <c:v>ACC</c:v>
                </c:pt>
                <c:pt idx="7">
                  <c:v>ének</c:v>
                </c:pt>
                <c:pt idx="8">
                  <c:v>rajz</c:v>
                </c:pt>
                <c:pt idx="9">
                  <c:v>fizika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31</c:v>
                </c:pt>
                <c:pt idx="1">
                  <c:v>16</c:v>
                </c:pt>
                <c:pt idx="2">
                  <c:v>11</c:v>
                </c:pt>
                <c:pt idx="3">
                  <c:v>9</c:v>
                </c:pt>
                <c:pt idx="4">
                  <c:v>9</c:v>
                </c:pt>
                <c:pt idx="5">
                  <c:v>7</c:v>
                </c:pt>
                <c:pt idx="6">
                  <c:v>6</c:v>
                </c:pt>
                <c:pt idx="7">
                  <c:v>5</c:v>
                </c:pt>
                <c:pt idx="8">
                  <c:v>4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4105656"/>
        <c:axId val="144111656"/>
        <c:axId val="0"/>
      </c:bar3DChart>
      <c:catAx>
        <c:axId val="144105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337">
            <a:solidFill>
              <a:schemeClr val="tx1"/>
            </a:solidFill>
            <a:prstDash val="solid"/>
          </a:ln>
        </c:spPr>
        <c:txPr>
          <a:bodyPr rot="-2760000" vert="horz"/>
          <a:lstStyle/>
          <a:p>
            <a:pPr>
              <a:defRPr sz="152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4111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4111656"/>
        <c:scaling>
          <c:orientation val="minMax"/>
        </c:scaling>
        <c:delete val="0"/>
        <c:axPos val="l"/>
        <c:majorGridlines>
          <c:spPr>
            <a:ln w="333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3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4105656"/>
        <c:crosses val="autoZero"/>
        <c:crossBetween val="between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86444442596734539"/>
          <c:y val="0.41404798084449967"/>
          <c:w val="0.11555551860135749"/>
          <c:h val="0.14232905097389137"/>
        </c:manualLayout>
      </c:layout>
      <c:overlay val="0"/>
      <c:spPr>
        <a:solidFill>
          <a:schemeClr val="bg1"/>
        </a:solidFill>
        <a:ln w="3337">
          <a:solidFill>
            <a:schemeClr val="tx1"/>
          </a:solidFill>
          <a:prstDash val="solid"/>
        </a:ln>
      </c:spPr>
      <c:txPr>
        <a:bodyPr/>
        <a:lstStyle/>
        <a:p>
          <a:pPr>
            <a:defRPr sz="183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0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történelem középszint - </a:t>
            </a:r>
            <a:r>
              <a:rPr lang="hu-HU" dirty="0" smtClean="0"/>
              <a:t>2016</a:t>
            </a:r>
            <a:endParaRPr lang="hu-HU" dirty="0"/>
          </a:p>
        </c:rich>
      </c:tx>
      <c:layout>
        <c:manualLayout>
          <c:xMode val="edge"/>
          <c:yMode val="edge"/>
          <c:x val="0.25862068965517243"/>
          <c:y val="2.033890500529539E-2"/>
        </c:manualLayout>
      </c:layout>
      <c:overlay val="0"/>
      <c:spPr>
        <a:noFill/>
        <a:ln w="22253">
          <a:noFill/>
        </a:ln>
      </c:spPr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4030172413793111"/>
          <c:y val="0.17796610169491534"/>
          <c:w val="0.73168103448275901"/>
          <c:h val="0.6118644067796610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12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0.74</c:v>
                </c:pt>
                <c:pt idx="1">
                  <c:v>14.37</c:v>
                </c:pt>
                <c:pt idx="2">
                  <c:v>28.12</c:v>
                </c:pt>
                <c:pt idx="3">
                  <c:v>31.69</c:v>
                </c:pt>
                <c:pt idx="4">
                  <c:v>25.08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12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3.03</c:v>
                </c:pt>
                <c:pt idx="1">
                  <c:v>18.18</c:v>
                </c:pt>
                <c:pt idx="2">
                  <c:v>35.35</c:v>
                </c:pt>
                <c:pt idx="3">
                  <c:v>27.27</c:v>
                </c:pt>
                <c:pt idx="4">
                  <c:v>16.16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6105392"/>
        <c:axId val="146105784"/>
        <c:axId val="0"/>
      </c:bar3DChart>
      <c:catAx>
        <c:axId val="146105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9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293109912985013"/>
              <c:y val="0.88135598839618734"/>
            </c:manualLayout>
          </c:layout>
          <c:overlay val="0"/>
          <c:spPr>
            <a:noFill/>
            <a:ln w="22253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7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6105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6105784"/>
        <c:scaling>
          <c:orientation val="minMax"/>
        </c:scaling>
        <c:delete val="0"/>
        <c:axPos val="l"/>
        <c:majorGridlines>
          <c:spPr>
            <a:ln w="278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9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.12607760236866944"/>
              <c:y val="9.1525348805083576E-2"/>
            </c:manualLayout>
          </c:layout>
          <c:overlay val="0"/>
          <c:spPr>
            <a:noFill/>
            <a:ln w="2225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7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61053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788797951980141"/>
          <c:y val="0.12881355620021182"/>
          <c:w val="0.16271556572669799"/>
          <c:h val="0.1271186627987291"/>
        </c:manualLayout>
      </c:layout>
      <c:overlay val="0"/>
      <c:spPr>
        <a:noFill/>
        <a:ln w="2782">
          <a:solidFill>
            <a:schemeClr val="tx1"/>
          </a:solidFill>
          <a:prstDash val="solid"/>
        </a:ln>
      </c:spPr>
      <c:txPr>
        <a:bodyPr/>
        <a:lstStyle/>
        <a:p>
          <a:pPr>
            <a:defRPr sz="156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5064377682403456E-2"/>
          <c:w val="0.92244418331374867"/>
          <c:h val="0.76180257510729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92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9.3990232390037155E-3"/>
                  <c:y val="-4.4827590099624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2698232748368207E-3"/>
                  <c:y val="-9.1819941862105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046595391739233E-2"/>
                  <c:y val="-1.5967939491434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5139553254571136E-3"/>
                  <c:y val="-1.8470005830718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4721474841145053E-2"/>
                  <c:y val="-3.5160217875991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202843171476849E-2"/>
                  <c:y val="-5.3421838399232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6763343969999043E-2"/>
                  <c:y val="-2.823289024355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orsz napp</c:v>
                </c:pt>
                <c:pt idx="1">
                  <c:v>isk</c:v>
                </c:pt>
                <c:pt idx="3">
                  <c:v>G12A</c:v>
                </c:pt>
                <c:pt idx="4">
                  <c:v>G13C</c:v>
                </c:pt>
                <c:pt idx="5">
                  <c:v>K12A</c:v>
                </c:pt>
                <c:pt idx="6">
                  <c:v>K12C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3.66</c:v>
                </c:pt>
                <c:pt idx="1">
                  <c:v>3.35</c:v>
                </c:pt>
                <c:pt idx="3">
                  <c:v>3.44</c:v>
                </c:pt>
                <c:pt idx="4">
                  <c:v>3.92</c:v>
                </c:pt>
                <c:pt idx="5">
                  <c:v>3.19</c:v>
                </c:pt>
                <c:pt idx="6">
                  <c:v>2.91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6106568"/>
        <c:axId val="146106960"/>
        <c:axId val="0"/>
      </c:bar3DChart>
      <c:catAx>
        <c:axId val="146106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6106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6106960"/>
        <c:scaling>
          <c:orientation val="minMax"/>
          <c:min val="2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6106568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44927536231886"/>
          <c:y val="3.4334763948497847E-2"/>
          <c:w val="0.8743961352657007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1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4024012634653594E-2"/>
                  <c:y val="-8.7715075350680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026633532778156E-2"/>
                  <c:y val="-1.1119987485008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3280028529863475E-3"/>
                  <c:y val="-9.1495228659331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854325188636018E-2"/>
                  <c:y val="-1.7312453601655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212785227870854E-2"/>
                  <c:y val="-6.146279397194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0593296614343045E-3"/>
                  <c:y val="-4.3213849924388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7432">
                <a:noFill/>
              </a:ln>
            </c:spPr>
            <c:txPr>
              <a:bodyPr/>
              <a:lstStyle/>
              <a:p>
                <a:pPr>
                  <a:defRPr sz="19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 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  <c:pt idx="4">
                  <c:v>C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3.66</c:v>
                </c:pt>
                <c:pt idx="1">
                  <c:v>4.0599999999999996</c:v>
                </c:pt>
                <c:pt idx="2">
                  <c:v>3.68</c:v>
                </c:pt>
                <c:pt idx="3">
                  <c:v>3.44</c:v>
                </c:pt>
                <c:pt idx="4">
                  <c:v>3.92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6107744"/>
        <c:axId val="146108136"/>
        <c:axId val="0"/>
      </c:bar3DChart>
      <c:catAx>
        <c:axId val="14610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6108136"/>
        <c:crossesAt val="2.8"/>
        <c:auto val="1"/>
        <c:lblAlgn val="ctr"/>
        <c:lblOffset val="100"/>
        <c:tickLblSkip val="1"/>
        <c:tickMarkSkip val="1"/>
        <c:noMultiLvlLbl val="0"/>
      </c:catAx>
      <c:valAx>
        <c:axId val="146108136"/>
        <c:scaling>
          <c:orientation val="minMax"/>
          <c:min val="2.8"/>
        </c:scaling>
        <c:delete val="0"/>
        <c:axPos val="l"/>
        <c:majorGridlines>
          <c:spPr>
            <a:ln w="34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6107744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9306930693069355E-2"/>
          <c:y val="2.7896995708154536E-2"/>
          <c:w val="0.9207920792079205"/>
          <c:h val="0.849785407725321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13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2.9804428796435262E-3"/>
                  <c:y val="-1.10129643430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7788787158101588E-3"/>
                  <c:y val="-3.0039715564688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6268195024719393E-3"/>
                  <c:y val="-2.302959851971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0960621247671401E-2"/>
                  <c:y val="-3.1519587022576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2556812271380147E-2"/>
                  <c:y val="-5.4270809509807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6272">
                <a:noFill/>
              </a:ln>
            </c:spPr>
            <c:txPr>
              <a:bodyPr/>
              <a:lstStyle/>
              <a:p>
                <a:pPr>
                  <a:defRPr sz="186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</c:v>
                </c:pt>
                <c:pt idx="1">
                  <c:v>orsz n szk</c:v>
                </c:pt>
                <c:pt idx="2">
                  <c:v>isk szk</c:v>
                </c:pt>
                <c:pt idx="3">
                  <c:v>A</c:v>
                </c:pt>
                <c:pt idx="4">
                  <c:v>C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3.66</c:v>
                </c:pt>
                <c:pt idx="1">
                  <c:v>3.24</c:v>
                </c:pt>
                <c:pt idx="2">
                  <c:v>3.02</c:v>
                </c:pt>
                <c:pt idx="3">
                  <c:v>3.19</c:v>
                </c:pt>
                <c:pt idx="4">
                  <c:v>2.91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6108920"/>
        <c:axId val="145923064"/>
        <c:axId val="0"/>
      </c:bar3DChart>
      <c:catAx>
        <c:axId val="146108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5923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5923064"/>
        <c:scaling>
          <c:orientation val="minMax"/>
          <c:max val="4.2"/>
          <c:min val="2.8"/>
        </c:scaling>
        <c:delete val="0"/>
        <c:axPos val="l"/>
        <c:majorGridlines>
          <c:spPr>
            <a:ln w="3284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6108920"/>
        <c:crosses val="autoZero"/>
        <c:crossBetween val="between"/>
      </c:valAx>
      <c:spPr>
        <a:noFill/>
        <a:ln w="2539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angol nyelv középszint </a:t>
            </a:r>
            <a:r>
              <a:rPr lang="hu-HU" dirty="0" smtClean="0"/>
              <a:t>- 2016</a:t>
            </a:r>
            <a:endParaRPr lang="hu-HU" dirty="0"/>
          </a:p>
        </c:rich>
      </c:tx>
      <c:layout>
        <c:manualLayout>
          <c:xMode val="edge"/>
          <c:yMode val="edge"/>
          <c:x val="0.29955065043099116"/>
          <c:y val="8.3128825764249348E-2"/>
        </c:manualLayout>
      </c:layout>
      <c:overlay val="0"/>
      <c:spPr>
        <a:noFill/>
        <a:ln w="21273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8135593220338983"/>
          <c:w val="0.70662100456621035"/>
          <c:h val="0.61355932203389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063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1.07</c:v>
                </c:pt>
                <c:pt idx="1">
                  <c:v>16.84</c:v>
                </c:pt>
                <c:pt idx="2">
                  <c:v>18.329999999999998</c:v>
                </c:pt>
                <c:pt idx="3">
                  <c:v>21.59</c:v>
                </c:pt>
                <c:pt idx="4">
                  <c:v>42.17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063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1.1200000000000001</c:v>
                </c:pt>
                <c:pt idx="1">
                  <c:v>23.59</c:v>
                </c:pt>
                <c:pt idx="2">
                  <c:v>22.47</c:v>
                </c:pt>
                <c:pt idx="3">
                  <c:v>21.34</c:v>
                </c:pt>
                <c:pt idx="4">
                  <c:v>31.46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5923848"/>
        <c:axId val="145924240"/>
        <c:axId val="0"/>
      </c:bar3DChart>
      <c:catAx>
        <c:axId val="145923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2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15317757414"/>
              <c:y val="0.8830507632329091"/>
            </c:manualLayout>
          </c:layout>
          <c:overlay val="0"/>
          <c:spPr>
            <a:noFill/>
            <a:ln w="21273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6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5924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5924240"/>
        <c:scaling>
          <c:orientation val="minMax"/>
        </c:scaling>
        <c:delete val="0"/>
        <c:axPos val="l"/>
        <c:majorGridlines>
          <c:spPr>
            <a:ln w="2660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82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46416938846"/>
            </c:manualLayout>
          </c:layout>
          <c:overlay val="0"/>
          <c:spPr>
            <a:noFill/>
            <a:ln w="2127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6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5923848"/>
        <c:crosses val="autoZero"/>
        <c:crossBetween val="between"/>
      </c:val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1.0734776603949564E-2"/>
          <c:y val="0.48895393248257751"/>
          <c:w val="0.16666666666666666"/>
          <c:h val="0.12372875077362322"/>
        </c:manualLayout>
      </c:layout>
      <c:overlay val="0"/>
      <c:spPr>
        <a:noFill/>
        <a:ln w="2660">
          <a:solidFill>
            <a:schemeClr val="tx1"/>
          </a:solidFill>
          <a:prstDash val="solid"/>
        </a:ln>
      </c:spPr>
      <c:txPr>
        <a:bodyPr/>
        <a:lstStyle/>
        <a:p>
          <a:pPr>
            <a:defRPr sz="142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5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633372502937721"/>
          <c:y val="4.9356223175965712E-2"/>
          <c:w val="0.87191539365452475"/>
          <c:h val="0.68454935622317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93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</c:dPt>
          <c:dLbls>
            <c:dLbl>
              <c:idx val="0"/>
              <c:layout>
                <c:manualLayout>
                  <c:x val="1.0116550260562272E-2"/>
                  <c:y val="-2.6870544407755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381193180589578E-2"/>
                  <c:y val="-9.2863714616318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093113797563599E-2"/>
                  <c:y val="-5.98229063425955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165823867936476E-2"/>
                  <c:y val="-1.9145316512855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9435706967959444E-3"/>
                  <c:y val="-7.8515184248548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0449056755312297E-2"/>
                  <c:y val="-1.7834673891570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3.9187089684437331E-3"/>
                  <c:y val="-1.2370716706629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89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orsz napp</c:v>
                </c:pt>
                <c:pt idx="1">
                  <c:v>isk</c:v>
                </c:pt>
                <c:pt idx="3">
                  <c:v>G12A</c:v>
                </c:pt>
                <c:pt idx="4">
                  <c:v>G13C</c:v>
                </c:pt>
                <c:pt idx="5">
                  <c:v>K12A</c:v>
                </c:pt>
                <c:pt idx="6">
                  <c:v>K12C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3.87</c:v>
                </c:pt>
                <c:pt idx="1">
                  <c:v>3.58</c:v>
                </c:pt>
                <c:pt idx="3">
                  <c:v>3.22</c:v>
                </c:pt>
                <c:pt idx="4">
                  <c:v>4.68</c:v>
                </c:pt>
                <c:pt idx="5">
                  <c:v>3.22</c:v>
                </c:pt>
                <c:pt idx="6">
                  <c:v>3.14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5925024"/>
        <c:axId val="145925416"/>
        <c:axId val="0"/>
      </c:bar3DChart>
      <c:catAx>
        <c:axId val="14592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-3180000" vert="horz"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5925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5925416"/>
        <c:scaling>
          <c:orientation val="minMax"/>
          <c:min val="2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5925024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44927536231886"/>
          <c:y val="3.6480686695278972E-2"/>
          <c:w val="0.8743961352657007"/>
          <c:h val="0.824034334763948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1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286361263804912E-2"/>
                  <c:y val="-4.9862109061883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4720009095591566E-3"/>
                  <c:y val="-3.0722216061998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1621188472466421E-3"/>
                  <c:y val="-7.29434638542284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055538233353603E-2"/>
                  <c:y val="-9.984918581565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321448197332993E-2"/>
                  <c:y val="-1.4475821032776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8.35155131129806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7432">
                <a:noFill/>
              </a:ln>
            </c:spPr>
            <c:txPr>
              <a:bodyPr/>
              <a:lstStyle/>
              <a:p>
                <a:pPr>
                  <a:defRPr sz="19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 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  <c:pt idx="4">
                  <c:v>C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3.87</c:v>
                </c:pt>
                <c:pt idx="1">
                  <c:v>4.3499999999999996</c:v>
                </c:pt>
                <c:pt idx="2">
                  <c:v>4.07</c:v>
                </c:pt>
                <c:pt idx="3">
                  <c:v>3.22</c:v>
                </c:pt>
                <c:pt idx="4">
                  <c:v>4.68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5926200"/>
        <c:axId val="145926592"/>
        <c:axId val="0"/>
      </c:bar3DChart>
      <c:catAx>
        <c:axId val="145926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5926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5926592"/>
        <c:scaling>
          <c:orientation val="minMax"/>
          <c:min val="2.8"/>
        </c:scaling>
        <c:delete val="0"/>
        <c:axPos val="l"/>
        <c:majorGridlines>
          <c:spPr>
            <a:ln w="34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5926200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0707070707070704E-2"/>
          <c:y val="3.4858387799564294E-2"/>
          <c:w val="0.91666666666666652"/>
          <c:h val="0.840958605664488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3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1392869369589642E-2"/>
                  <c:y val="-6.2532869928432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0216413165745531E-2"/>
                  <c:y val="-5.1590677756037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771164474005853E-2"/>
                  <c:y val="-4.3036954607063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803247420159436E-2"/>
                  <c:y val="-4.4087315609326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0139982502186374E-3"/>
                  <c:y val="-9.1505976732015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7471">
                <a:noFill/>
              </a:ln>
            </c:spPr>
            <c:txPr>
              <a:bodyPr/>
              <a:lstStyle/>
              <a:p>
                <a:pPr>
                  <a:defRPr sz="192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</c:v>
                </c:pt>
                <c:pt idx="1">
                  <c:v>orsz n szk</c:v>
                </c:pt>
                <c:pt idx="2">
                  <c:v>isk szk</c:v>
                </c:pt>
                <c:pt idx="3">
                  <c:v>A</c:v>
                </c:pt>
                <c:pt idx="4">
                  <c:v>C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3.87</c:v>
                </c:pt>
                <c:pt idx="1">
                  <c:v>3.29</c:v>
                </c:pt>
                <c:pt idx="2" formatCode="0.00">
                  <c:v>3.13</c:v>
                </c:pt>
                <c:pt idx="3" formatCode="0.00">
                  <c:v>3.22</c:v>
                </c:pt>
                <c:pt idx="4">
                  <c:v>3.14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3809160"/>
        <c:axId val="223809552"/>
        <c:axId val="0"/>
      </c:bar3DChart>
      <c:catAx>
        <c:axId val="223809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3809552"/>
        <c:crossesAt val="3"/>
        <c:auto val="1"/>
        <c:lblAlgn val="ctr"/>
        <c:lblOffset val="100"/>
        <c:tickLblSkip val="1"/>
        <c:tickMarkSkip val="1"/>
        <c:noMultiLvlLbl val="0"/>
      </c:catAx>
      <c:valAx>
        <c:axId val="223809552"/>
        <c:scaling>
          <c:orientation val="minMax"/>
          <c:max val="4.5999999999999996"/>
          <c:min val="2.8"/>
        </c:scaling>
        <c:delete val="0"/>
        <c:axPos val="l"/>
        <c:majorGridlines>
          <c:spPr>
            <a:ln w="343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3809160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5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német nyelv középszint - </a:t>
            </a:r>
            <a:r>
              <a:rPr lang="hu-HU" dirty="0" smtClean="0"/>
              <a:t>2016 </a:t>
            </a:r>
            <a:endParaRPr lang="hu-HU" dirty="0"/>
          </a:p>
        </c:rich>
      </c:tx>
      <c:layout>
        <c:manualLayout>
          <c:xMode val="edge"/>
          <c:yMode val="edge"/>
          <c:x val="0.24885843134944793"/>
          <c:y val="1.1864442870567104E-2"/>
        </c:manualLayout>
      </c:layout>
      <c:overlay val="0"/>
      <c:spPr>
        <a:noFill/>
        <a:ln w="23245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8135593220338983"/>
          <c:w val="0.70547945205479534"/>
          <c:h val="0.61355932203389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62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1.24</c:v>
                </c:pt>
                <c:pt idx="1">
                  <c:v>20.239999999999998</c:v>
                </c:pt>
                <c:pt idx="2">
                  <c:v>22.22</c:v>
                </c:pt>
                <c:pt idx="3">
                  <c:v>20.63</c:v>
                </c:pt>
                <c:pt idx="4">
                  <c:v>35.67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62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23.07</c:v>
                </c:pt>
                <c:pt idx="2">
                  <c:v>7.69</c:v>
                </c:pt>
                <c:pt idx="3">
                  <c:v>38.46</c:v>
                </c:pt>
                <c:pt idx="4">
                  <c:v>30.76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3810336"/>
        <c:axId val="223810728"/>
        <c:axId val="0"/>
      </c:bar3DChart>
      <c:catAx>
        <c:axId val="223810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83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19609768228"/>
              <c:y val="0.88305091493192978"/>
            </c:manualLayout>
          </c:layout>
          <c:overlay val="0"/>
          <c:spPr>
            <a:noFill/>
            <a:ln w="23245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0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3810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3810728"/>
        <c:scaling>
          <c:orientation val="minMax"/>
        </c:scaling>
        <c:delete val="0"/>
        <c:axPos val="l"/>
        <c:majorGridlines>
          <c:spPr>
            <a:ln w="290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83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9132886168"/>
            </c:manualLayout>
          </c:layout>
          <c:overlay val="0"/>
          <c:spPr>
            <a:noFill/>
            <a:ln w="23245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0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3810336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1.0371629989807826E-2"/>
          <c:y val="0.454908950346605"/>
          <c:w val="0.16666666666666669"/>
          <c:h val="0.1237287931601142"/>
        </c:manualLayout>
      </c:layout>
      <c:overlay val="0"/>
      <c:spPr>
        <a:noFill/>
        <a:ln w="2906">
          <a:solidFill>
            <a:schemeClr val="tx1"/>
          </a:solidFill>
          <a:prstDash val="solid"/>
        </a:ln>
      </c:spPr>
      <c:txPr>
        <a:bodyPr/>
        <a:lstStyle/>
        <a:p>
          <a:pPr>
            <a:defRPr sz="155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7210300429184553E-2"/>
          <c:w val="0.92244418331374867"/>
          <c:h val="0.759656652360515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FF00"/>
            </a:solidFill>
            <a:ln w="12648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FFFF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7.3595761760067088E-3"/>
                  <c:y val="-2.6622800541377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1382546625739351E-3"/>
                  <c:y val="-2.15773598466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0833675704228618E-3"/>
                  <c:y val="-1.4783958456805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5046011559265173E-3"/>
                  <c:y val="-5.193034741625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0569121265621443E-4"/>
                  <c:y val="-2.4941541606347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2496362631013639E-3"/>
                  <c:y val="-5.8273812547625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179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orsz n</c:v>
                </c:pt>
                <c:pt idx="1">
                  <c:v>isk</c:v>
                </c:pt>
                <c:pt idx="3">
                  <c:v>orsz n g</c:v>
                </c:pt>
                <c:pt idx="4">
                  <c:v>isk g</c:v>
                </c:pt>
                <c:pt idx="6">
                  <c:v>orsz n szki</c:v>
                </c:pt>
                <c:pt idx="7">
                  <c:v>isk szki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3.69</c:v>
                </c:pt>
                <c:pt idx="1">
                  <c:v>3.77</c:v>
                </c:pt>
                <c:pt idx="3">
                  <c:v>4.3099999999999996</c:v>
                </c:pt>
                <c:pt idx="4">
                  <c:v>3.9</c:v>
                </c:pt>
                <c:pt idx="6">
                  <c:v>3.04</c:v>
                </c:pt>
                <c:pt idx="7">
                  <c:v>3.33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3811512"/>
        <c:axId val="223811904"/>
        <c:axId val="0"/>
      </c:bar3DChart>
      <c:catAx>
        <c:axId val="223811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3811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3811904"/>
        <c:scaling>
          <c:orientation val="minMax"/>
          <c:min val="2"/>
        </c:scaling>
        <c:delete val="0"/>
        <c:axPos val="l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3811512"/>
        <c:crosses val="autoZero"/>
        <c:crossBetween val="between"/>
      </c:valAx>
      <c:spPr>
        <a:noFill/>
        <a:ln w="2537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3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matematika középszintű eredmények - </a:t>
            </a:r>
            <a:r>
              <a:rPr lang="hu-HU" dirty="0" smtClean="0"/>
              <a:t>2016</a:t>
            </a:r>
            <a:endParaRPr lang="hu-HU" dirty="0"/>
          </a:p>
        </c:rich>
      </c:tx>
      <c:layout>
        <c:manualLayout>
          <c:xMode val="edge"/>
          <c:yMode val="edge"/>
          <c:x val="0.14534880508357509"/>
          <c:y val="2.0338988726887608E-2"/>
        </c:manualLayout>
      </c:layout>
      <c:overlay val="0"/>
      <c:spPr>
        <a:noFill/>
        <a:ln w="26891">
          <a:noFill/>
        </a:ln>
      </c:spPr>
    </c:title>
    <c:autoTitleDeleted val="0"/>
    <c:view3D>
      <c:rotX val="15"/>
      <c:hPercent val="7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860465116279079"/>
          <c:y val="0.16779661016949168"/>
          <c:w val="0.6151162790697674"/>
          <c:h val="0.652542372881355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34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1.62</c:v>
                </c:pt>
                <c:pt idx="1">
                  <c:v>33.15</c:v>
                </c:pt>
                <c:pt idx="2">
                  <c:v>29.35</c:v>
                </c:pt>
                <c:pt idx="3">
                  <c:v>22.18</c:v>
                </c:pt>
                <c:pt idx="4">
                  <c:v>13.7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34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1.01</c:v>
                </c:pt>
                <c:pt idx="1">
                  <c:v>27.27</c:v>
                </c:pt>
                <c:pt idx="2">
                  <c:v>40.4</c:v>
                </c:pt>
                <c:pt idx="3">
                  <c:v>28.28</c:v>
                </c:pt>
                <c:pt idx="4">
                  <c:v>3.03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16846208"/>
        <c:axId val="143852672"/>
        <c:axId val="0"/>
      </c:bar3DChart>
      <c:catAx>
        <c:axId val="1168462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29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44767440254178753"/>
              <c:y val="0.88474584217642649"/>
            </c:manualLayout>
          </c:layout>
          <c:overlay val="0"/>
          <c:spPr>
            <a:noFill/>
            <a:ln w="26891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3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3852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3852672"/>
        <c:scaling>
          <c:orientation val="minMax"/>
        </c:scaling>
        <c:delete val="0"/>
        <c:axPos val="l"/>
        <c:majorGridlines>
          <c:spPr>
            <a:ln w="336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29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5254241545165706"/>
            </c:manualLayout>
          </c:layout>
          <c:overlay val="0"/>
          <c:spPr>
            <a:noFill/>
            <a:ln w="26891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3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16846208"/>
        <c:crosses val="autoZero"/>
        <c:crossBetween val="between"/>
      </c:valAx>
      <c:spPr>
        <a:noFill/>
        <a:ln w="25383">
          <a:noFill/>
        </a:ln>
      </c:spPr>
    </c:plotArea>
    <c:legend>
      <c:legendPos val="r"/>
      <c:layout>
        <c:manualLayout>
          <c:xMode val="edge"/>
          <c:yMode val="edge"/>
          <c:x val="0.83372093290970206"/>
          <c:y val="0.50677969081615992"/>
          <c:w val="0.16395346963208546"/>
          <c:h val="0.12033890500529543"/>
        </c:manualLayout>
      </c:layout>
      <c:overlay val="0"/>
      <c:spPr>
        <a:noFill/>
        <a:ln w="3362">
          <a:solidFill>
            <a:schemeClr val="tx1"/>
          </a:solidFill>
          <a:prstDash val="solid"/>
        </a:ln>
      </c:spPr>
      <c:txPr>
        <a:bodyPr/>
        <a:lstStyle/>
        <a:p>
          <a:pPr>
            <a:defRPr sz="175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0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informatika középszint </a:t>
            </a:r>
            <a:r>
              <a:rPr lang="hu-HU" dirty="0" smtClean="0"/>
              <a:t>2016</a:t>
            </a:r>
            <a:endParaRPr lang="hu-HU" dirty="0"/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7966101694915246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0.54</c:v>
                </c:pt>
                <c:pt idx="1">
                  <c:v>14.43</c:v>
                </c:pt>
                <c:pt idx="2">
                  <c:v>30.53</c:v>
                </c:pt>
                <c:pt idx="3">
                  <c:v>30.29</c:v>
                </c:pt>
                <c:pt idx="4">
                  <c:v>24.21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12.9</c:v>
                </c:pt>
                <c:pt idx="2">
                  <c:v>29.03</c:v>
                </c:pt>
                <c:pt idx="3">
                  <c:v>45.16</c:v>
                </c:pt>
                <c:pt idx="4">
                  <c:v>12.9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4857888"/>
        <c:axId val="224858280"/>
        <c:axId val="0"/>
      </c:bar3DChart>
      <c:catAx>
        <c:axId val="224857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2190466933"/>
              <c:y val="0.88474579241868556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4858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4858280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4857888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7210300429184553E-2"/>
          <c:w val="0.92244418331374867"/>
          <c:h val="0.759656652360515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FF00"/>
            </a:solidFill>
            <a:ln w="12679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79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12679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FFFF"/>
              </a:solidFill>
              <a:ln w="12679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79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79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 w="12679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2856024316867614E-3"/>
                  <c:y val="-1.7229002153625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571204863373523E-2"/>
                  <c:y val="-3.158650394831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6584032441627415E-3"/>
                  <c:y val="-4.2316871195120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714977130553199E-3"/>
                  <c:y val="-5.8132507305933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9267567417456941E-3"/>
                  <c:y val="-1.6305965007141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4196754848544571E-4"/>
                  <c:y val="-2.8911643713386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58">
                <a:noFill/>
              </a:ln>
            </c:spPr>
            <c:txPr>
              <a:bodyPr/>
              <a:lstStyle/>
              <a:p>
                <a:pPr>
                  <a:defRPr sz="17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orsz n</c:v>
                </c:pt>
                <c:pt idx="1">
                  <c:v>isk</c:v>
                </c:pt>
                <c:pt idx="3">
                  <c:v>orsz n g</c:v>
                </c:pt>
                <c:pt idx="4">
                  <c:v>isk g</c:v>
                </c:pt>
                <c:pt idx="6">
                  <c:v>orsz n szki</c:v>
                </c:pt>
                <c:pt idx="7">
                  <c:v>isk szki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3.63</c:v>
                </c:pt>
                <c:pt idx="1">
                  <c:v>3.58</c:v>
                </c:pt>
                <c:pt idx="3">
                  <c:v>4.05</c:v>
                </c:pt>
                <c:pt idx="4">
                  <c:v>3.82</c:v>
                </c:pt>
                <c:pt idx="6">
                  <c:v>3.23</c:v>
                </c:pt>
                <c:pt idx="7">
                  <c:v>3.45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4859064"/>
        <c:axId val="224859456"/>
        <c:axId val="0"/>
      </c:bar3DChart>
      <c:catAx>
        <c:axId val="224859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4859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4859456"/>
        <c:scaling>
          <c:orientation val="minMax"/>
          <c:min val="2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4859064"/>
        <c:crosses val="autoZero"/>
        <c:crossBetween val="between"/>
      </c:valAx>
      <c:spPr>
        <a:noFill/>
        <a:ln w="2540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727699530516506E-2"/>
          <c:y val="4.2918454935622373E-2"/>
          <c:w val="0.92253521126760551"/>
          <c:h val="0.830472103004291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84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C0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539184952978056E-2"/>
                  <c:y val="-5.4480286738351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6515192654209186E-3"/>
                  <c:y val="-9.3656873535969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5249664290807918E-2"/>
                  <c:y val="-2.5038293920837164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6008688569100709E-3"/>
                  <c:y val="-2.9524115937120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8769283933552191E-3"/>
                  <c:y val="-5.3130132926932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7203860489224529E-3"/>
                  <c:y val="-1.7204301075268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4686888302830686E-3"/>
                  <c:y val="-2.3849379665880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1733764470663739E-3"/>
                  <c:y val="-4.175249061609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Mode val="edge"/>
                  <c:yMode val="edge"/>
                  <c:x val="0.92253521126760551"/>
                  <c:y val="0.27253218884120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70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7"/>
                <c:pt idx="0">
                  <c:v>o nap</c:v>
                </c:pt>
                <c:pt idx="1">
                  <c:v>isk </c:v>
                </c:pt>
                <c:pt idx="3">
                  <c:v>G12A</c:v>
                </c:pt>
                <c:pt idx="4">
                  <c:v>G13C</c:v>
                </c:pt>
                <c:pt idx="5">
                  <c:v>K12A</c:v>
                </c:pt>
                <c:pt idx="6">
                  <c:v>K12C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7"/>
                <c:pt idx="0">
                  <c:v>3.13</c:v>
                </c:pt>
                <c:pt idx="1">
                  <c:v>3.05</c:v>
                </c:pt>
                <c:pt idx="3">
                  <c:v>2.76</c:v>
                </c:pt>
                <c:pt idx="4">
                  <c:v>3.5</c:v>
                </c:pt>
                <c:pt idx="5">
                  <c:v>3.04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2535312"/>
        <c:axId val="116843096"/>
        <c:axId val="0"/>
      </c:bar3DChart>
      <c:catAx>
        <c:axId val="14253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16843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843096"/>
        <c:scaling>
          <c:orientation val="minMax"/>
          <c:min val="2"/>
        </c:scaling>
        <c:delete val="0"/>
        <c:axPos val="l"/>
        <c:majorGridlines>
          <c:spPr>
            <a:ln w="317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2535312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0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504424778761072"/>
          <c:y val="1.2875536480686695E-2"/>
          <c:w val="0.87831858407079644"/>
          <c:h val="0.871244635193133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593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877752730421238E-2"/>
                  <c:y val="-1.6957196273273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760957095336492E-2"/>
                  <c:y val="-3.2347731839128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422983410221387E-2"/>
                  <c:y val="-6.4011093424453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1737317477466673E-2"/>
                  <c:y val="-4.5462327941534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781500510215077E-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9788455177441462E-3"/>
                  <c:y val="-1.3204258558589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186">
                <a:noFill/>
              </a:ln>
            </c:spPr>
            <c:txPr>
              <a:bodyPr/>
              <a:lstStyle/>
              <a:p>
                <a:pPr>
                  <a:defRPr sz="178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5"/>
                <c:pt idx="0">
                  <c:v>orsz nap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  <c:pt idx="4">
                  <c:v>C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5"/>
                <c:pt idx="0">
                  <c:v>3.13</c:v>
                </c:pt>
                <c:pt idx="1">
                  <c:v>3.52</c:v>
                </c:pt>
                <c:pt idx="2">
                  <c:v>3.12</c:v>
                </c:pt>
                <c:pt idx="3">
                  <c:v>2.76</c:v>
                </c:pt>
                <c:pt idx="4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4700912"/>
        <c:axId val="144997776"/>
        <c:axId val="0"/>
      </c:bar3DChart>
      <c:catAx>
        <c:axId val="144700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4997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4997776"/>
        <c:scaling>
          <c:orientation val="minMax"/>
          <c:max val="3.6"/>
          <c:min val="2"/>
        </c:scaling>
        <c:delete val="0"/>
        <c:axPos val="l"/>
        <c:majorGridlines>
          <c:spPr>
            <a:ln w="314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4700912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9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8181818181818177E-2"/>
          <c:y val="3.6480686695278972E-2"/>
          <c:w val="0.91115702479338845"/>
          <c:h val="0.821888412017167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FFFF"/>
            </a:solidFill>
            <a:ln w="12665">
              <a:noFill/>
              <a:prstDash val="solid"/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 w="12665">
                <a:noFill/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6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65">
                <a:noFill/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FF00"/>
              </a:solidFill>
              <a:ln w="12665">
                <a:noFill/>
                <a:prstDash val="solid"/>
              </a:ln>
            </c:spPr>
          </c:dPt>
          <c:dLbls>
            <c:dLbl>
              <c:idx val="0"/>
              <c:layout>
                <c:manualLayout>
                  <c:x val="7.8031247553434092E-3"/>
                  <c:y val="-3.6831219655500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528749822814213E-2"/>
                  <c:y val="-6.3198624442118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204724649476978E-2"/>
                  <c:y val="-4.3087966401790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53892393411454E-2"/>
                  <c:y val="-2.82378853828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1075828549045931E-3"/>
                  <c:y val="-3.1341802248626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28">
                <a:noFill/>
              </a:ln>
            </c:spPr>
            <c:txPr>
              <a:bodyPr/>
              <a:lstStyle/>
              <a:p>
                <a:pPr>
                  <a:defRPr sz="17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</c:v>
                </c:pt>
                <c:pt idx="1">
                  <c:v>orsz n szk</c:v>
                </c:pt>
                <c:pt idx="2">
                  <c:v>isk szk</c:v>
                </c:pt>
                <c:pt idx="3">
                  <c:v>A</c:v>
                </c:pt>
                <c:pt idx="4">
                  <c:v>C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3.13</c:v>
                </c:pt>
                <c:pt idx="1">
                  <c:v>2.7</c:v>
                </c:pt>
                <c:pt idx="2">
                  <c:v>2.98</c:v>
                </c:pt>
                <c:pt idx="3">
                  <c:v>3.04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4464936"/>
        <c:axId val="116489928"/>
        <c:axId val="0"/>
      </c:bar3DChart>
      <c:catAx>
        <c:axId val="144464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16489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489928"/>
        <c:scaling>
          <c:orientation val="minMax"/>
          <c:max val="3.5"/>
          <c:min val="2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4464936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magyar nyelv és irodalom középszint </a:t>
            </a:r>
            <a:r>
              <a:rPr lang="hu-HU" dirty="0" smtClean="0"/>
              <a:t>2016</a:t>
            </a:r>
            <a:endParaRPr lang="hu-HU" dirty="0"/>
          </a:p>
        </c:rich>
      </c:tx>
      <c:layout>
        <c:manualLayout>
          <c:xMode val="edge"/>
          <c:yMode val="edge"/>
          <c:x val="0.15068487128764077"/>
          <c:y val="2.0338989316476284E-2"/>
        </c:manualLayout>
      </c:layout>
      <c:overlay val="0"/>
      <c:spPr>
        <a:noFill/>
        <a:ln w="23567">
          <a:noFill/>
        </a:ln>
      </c:spPr>
    </c:title>
    <c:autoTitleDeleted val="0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917808219178092"/>
          <c:y val="0.12372881355932204"/>
          <c:w val="0.59589041095890449"/>
          <c:h val="0.69322033898305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8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0.97</c:v>
                </c:pt>
                <c:pt idx="1">
                  <c:v>13.96</c:v>
                </c:pt>
                <c:pt idx="2">
                  <c:v>25.7</c:v>
                </c:pt>
                <c:pt idx="3">
                  <c:v>29.95</c:v>
                </c:pt>
                <c:pt idx="4">
                  <c:v>29.41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8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1</c:v>
                </c:pt>
                <c:pt idx="1">
                  <c:v>10</c:v>
                </c:pt>
                <c:pt idx="2">
                  <c:v>40</c:v>
                </c:pt>
                <c:pt idx="3">
                  <c:v>32</c:v>
                </c:pt>
                <c:pt idx="4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16490712"/>
        <c:axId val="116491496"/>
        <c:axId val="0"/>
      </c:bar3DChart>
      <c:catAx>
        <c:axId val="116490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15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43835615375664255"/>
              <c:y val="0.87627111751876086"/>
            </c:manualLayout>
          </c:layout>
          <c:overlay val="0"/>
          <c:spPr>
            <a:noFill/>
            <a:ln w="23567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16491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491496"/>
        <c:scaling>
          <c:orientation val="minMax"/>
        </c:scaling>
        <c:delete val="0"/>
        <c:axPos val="l"/>
        <c:majorGridlines>
          <c:spPr>
            <a:ln w="294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715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5593212820228458"/>
            </c:manualLayout>
          </c:layout>
          <c:overlay val="0"/>
          <c:spPr>
            <a:noFill/>
            <a:ln w="2356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16490712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82762551232820036"/>
          <c:y val="0.47457635577242985"/>
          <c:w val="0.16666666666666663"/>
          <c:h val="0.12372888248123914"/>
        </c:manualLayout>
      </c:layout>
      <c:overlay val="0"/>
      <c:spPr>
        <a:noFill/>
        <a:ln w="2946">
          <a:solidFill>
            <a:schemeClr val="tx1"/>
          </a:solidFill>
          <a:prstDash val="solid"/>
        </a:ln>
      </c:spPr>
      <c:txPr>
        <a:bodyPr/>
        <a:lstStyle/>
        <a:p>
          <a:pPr>
            <a:defRPr sz="157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1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0733197556008197E-2"/>
          <c:w val="0.92244418331374867"/>
          <c:h val="0.839103869653767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CCFFFF"/>
            </a:solidFill>
            <a:ln w="1266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2831341015000446E-3"/>
                  <c:y val="-4.630575913670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2831341015000732E-3"/>
                  <c:y val="-4.6305759136701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7123505761249972E-3"/>
                  <c:y val="-1.6343209107070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566268203000146E-2"/>
                  <c:y val="-1.9067077291582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2566268203000146E-2"/>
                  <c:y val="-3.8134154583165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2059164860162543E-2"/>
                  <c:y val="-2.2369177651326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927582303181867E-2"/>
                  <c:y val="-3.4456932534074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Mode val="edge"/>
                  <c:yMode val="edge"/>
                  <c:x val="0.67567567567567666"/>
                  <c:y val="0.268839103869654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20">
                <a:noFill/>
              </a:ln>
            </c:spPr>
            <c:txPr>
              <a:bodyPr/>
              <a:lstStyle/>
              <a:p>
                <a:pPr>
                  <a:defRPr sz="17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7"/>
                <c:pt idx="0">
                  <c:v>o nap</c:v>
                </c:pt>
                <c:pt idx="1">
                  <c:v>isk</c:v>
                </c:pt>
                <c:pt idx="3">
                  <c:v>G12A</c:v>
                </c:pt>
                <c:pt idx="4">
                  <c:v>G13C</c:v>
                </c:pt>
                <c:pt idx="5">
                  <c:v>K12A</c:v>
                </c:pt>
                <c:pt idx="6">
                  <c:v>K12C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7"/>
                <c:pt idx="0">
                  <c:v>3.73</c:v>
                </c:pt>
                <c:pt idx="1">
                  <c:v>3.54</c:v>
                </c:pt>
                <c:pt idx="3">
                  <c:v>3.92</c:v>
                </c:pt>
                <c:pt idx="4">
                  <c:v>3.84</c:v>
                </c:pt>
                <c:pt idx="5">
                  <c:v>3.52</c:v>
                </c:pt>
                <c:pt idx="6">
                  <c:v>2.83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5119608"/>
        <c:axId val="145120000"/>
        <c:axId val="0"/>
      </c:bar3DChart>
      <c:catAx>
        <c:axId val="145119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5120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5120000"/>
        <c:scaling>
          <c:orientation val="minMax"/>
          <c:min val="2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5119608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0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614678899082571"/>
          <c:y val="4.7210300429184553E-2"/>
          <c:w val="0.8509174311926605"/>
          <c:h val="0.858369098712446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4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2.0044214860860782E-3"/>
                  <c:y val="-1.8119209601431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0776851087262383E-3"/>
                  <c:y val="-9.4703604813977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9338469538980877E-3"/>
                  <c:y val="-4.1713755949009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702290949613202E-3"/>
                  <c:y val="-2.7821915820640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839055501170173E-2"/>
                  <c:y val="-3.3655890205948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5565250648765499E-3"/>
                  <c:y val="-3.4964257977472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278">
                <a:noFill/>
              </a:ln>
            </c:spPr>
            <c:txPr>
              <a:bodyPr/>
              <a:lstStyle/>
              <a:p>
                <a:pPr>
                  <a:defRPr sz="179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  <c:pt idx="4">
                  <c:v>C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3.73</c:v>
                </c:pt>
                <c:pt idx="1">
                  <c:v>4.1500000000000004</c:v>
                </c:pt>
                <c:pt idx="2">
                  <c:v>3.88</c:v>
                </c:pt>
                <c:pt idx="3">
                  <c:v>3.92</c:v>
                </c:pt>
                <c:pt idx="4">
                  <c:v>3.84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5120784"/>
        <c:axId val="145121176"/>
        <c:axId val="0"/>
      </c:bar3DChart>
      <c:catAx>
        <c:axId val="14512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5121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5121176"/>
        <c:scaling>
          <c:orientation val="minMax"/>
          <c:min val="2.5"/>
        </c:scaling>
        <c:delete val="0"/>
        <c:axPos val="l"/>
        <c:majorGridlines>
          <c:spPr>
            <a:ln w="316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5120784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891089108910891"/>
          <c:y val="4.5267489711934172E-2"/>
          <c:w val="0.88118811881188119"/>
          <c:h val="0.876543209876543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5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253336299918646E-2"/>
                  <c:y val="-2.8945163685234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1344285701989118E-3"/>
                  <c:y val="-2.4243948171309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2857458097199844E-3"/>
                  <c:y val="-4.8916117075179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2607205933101"/>
                      <c:h val="7.4480493792370914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9.4699454563902837E-3"/>
                  <c:y val="-2.75225300897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2482056375728289E-2"/>
                  <c:y val="-4.278002070112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11">
                <a:noFill/>
              </a:ln>
            </c:spPr>
            <c:txPr>
              <a:bodyPr/>
              <a:lstStyle/>
              <a:p>
                <a:pPr>
                  <a:defRPr sz="17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</c:v>
                </c:pt>
                <c:pt idx="1">
                  <c:v>orsz n szk</c:v>
                </c:pt>
                <c:pt idx="2">
                  <c:v>isk szk</c:v>
                </c:pt>
                <c:pt idx="3">
                  <c:v>A</c:v>
                </c:pt>
                <c:pt idx="4">
                  <c:v>C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3.73</c:v>
                </c:pt>
                <c:pt idx="1">
                  <c:v>3.25</c:v>
                </c:pt>
                <c:pt idx="2">
                  <c:v>3.2</c:v>
                </c:pt>
                <c:pt idx="3">
                  <c:v>3.52</c:v>
                </c:pt>
                <c:pt idx="4">
                  <c:v>2.83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5121960"/>
        <c:axId val="145122352"/>
        <c:axId val="0"/>
      </c:bar3DChart>
      <c:catAx>
        <c:axId val="145121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5122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5122352"/>
        <c:scaling>
          <c:orientation val="minMax"/>
          <c:max val="4.0999999999999996"/>
          <c:min val="2.5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45121960"/>
        <c:crosses val="autoZero"/>
        <c:crossBetween val="between"/>
        <c:majorUnit val="0.2"/>
      </c:valAx>
      <c:spPr>
        <a:noFill/>
        <a:ln w="2538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DEA1F51-CC3D-4119-BBF6-954E9A990806}" type="datetimeFigureOut">
              <a:rPr lang="hu-HU"/>
              <a:pPr>
                <a:defRPr/>
              </a:pPr>
              <a:t>2016.10.24.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0A13282-349F-46C5-AC31-BAA0320EDB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3483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AC3540E-53C1-44E0-8868-6E38E7CCCC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4413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dirty="0" smtClean="0"/>
          </a:p>
        </p:txBody>
      </p:sp>
      <p:sp>
        <p:nvSpPr>
          <p:cNvPr id="5427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F0836A6-CDB5-441F-A4C1-B8FB9A7D2206}" type="slidenum">
              <a:rPr lang="hu-HU" smtClean="0">
                <a:latin typeface="Arial" charset="0"/>
              </a:rPr>
              <a:pPr>
                <a:defRPr/>
              </a:pPr>
              <a:t>2</a:t>
            </a:fld>
            <a:endParaRPr lang="hu-H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46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1889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4407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40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CA7E1E-804C-497C-8E01-140AF74E7F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388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33807-098F-456E-AD42-3FA70FF3CD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09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D5470-30C2-485C-BACA-D7702D49EAF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1461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AA46D-3156-409E-89EA-D4EB736541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3518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Cím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iagram helye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E5FD5-916F-4343-8BFE-EC246F2CC86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520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2C48-3F86-4CD8-9A34-6836B00E90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228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F644F-3BC9-4407-866F-56283F2064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24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217AD-E102-43BC-A510-E63E230771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51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27F72-0F8D-49E7-95B8-7DC95F47F48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89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C8CB1-155B-47E9-9B27-34933D12045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3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DF285-8F14-4400-92C2-D33C35EB5A0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37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3E0D-7A00-4703-805C-1FAB1A1A5A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691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92758-F826-4284-A1EB-44F8D78533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831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301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4304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430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304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304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30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91DA43D-88AF-4681-BF42-5E87A24EE5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97" r:id="rId1"/>
    <p:sldLayoutId id="2147484785" r:id="rId2"/>
    <p:sldLayoutId id="2147484786" r:id="rId3"/>
    <p:sldLayoutId id="2147484787" r:id="rId4"/>
    <p:sldLayoutId id="2147484788" r:id="rId5"/>
    <p:sldLayoutId id="2147484789" r:id="rId6"/>
    <p:sldLayoutId id="2147484790" r:id="rId7"/>
    <p:sldLayoutId id="2147484791" r:id="rId8"/>
    <p:sldLayoutId id="2147484792" r:id="rId9"/>
    <p:sldLayoutId id="2147484793" r:id="rId10"/>
    <p:sldLayoutId id="2147484794" r:id="rId11"/>
    <p:sldLayoutId id="2147484795" r:id="rId12"/>
    <p:sldLayoutId id="214748479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etszintu.hu/publicstat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defRPr/>
            </a:pPr>
            <a:endParaRPr lang="hu-HU" sz="2400" dirty="0" smtClean="0"/>
          </a:p>
          <a:p>
            <a:pPr eaLnBrk="1" hangingPunct="1">
              <a:defRPr/>
            </a:pPr>
            <a:endParaRPr lang="hu-HU" sz="2400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768475"/>
            <a:ext cx="7847012" cy="367665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2016.május-június érettségi vizsga eredményei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               </a:t>
            </a:r>
            <a:r>
              <a:rPr lang="hu-HU" sz="3600" dirty="0" smtClean="0"/>
              <a:t>2016.augusztus 29.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850900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smtClean="0"/>
              <a:t>Magyar nyelv és irodalom középszint országos/iskolai</a:t>
            </a:r>
          </a:p>
        </p:txBody>
      </p:sp>
      <p:graphicFrame>
        <p:nvGraphicFramePr>
          <p:cNvPr id="417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736223"/>
              </p:ext>
            </p:extLst>
          </p:nvPr>
        </p:nvGraphicFramePr>
        <p:xfrm>
          <a:off x="755650" y="1268413"/>
          <a:ext cx="7467600" cy="5408609"/>
        </p:xfrm>
        <a:graphic>
          <a:graphicData uri="http://schemas.openxmlformats.org/drawingml/2006/table">
            <a:tbl>
              <a:tblPr/>
              <a:tblGrid>
                <a:gridCol w="1716088"/>
                <a:gridCol w="1287462"/>
                <a:gridCol w="1300163"/>
                <a:gridCol w="1384300"/>
                <a:gridCol w="1779587"/>
              </a:tblGrid>
              <a:tr h="40166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Magyar nyelv és irodalom - 2016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96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1124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29,41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17,00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7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29,95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32,00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25,70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40,00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13,96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10,00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7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0,97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1,00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70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62 909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6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3,73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3,54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625697"/>
              </p:ext>
            </p:extLst>
          </p:nvPr>
        </p:nvGraphicFramePr>
        <p:xfrm>
          <a:off x="600075" y="671513"/>
          <a:ext cx="7727950" cy="540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83568" y="5661248"/>
            <a:ext cx="5431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Nőtt a jeles és közepes érdemjegyek, </a:t>
            </a:r>
          </a:p>
          <a:p>
            <a:r>
              <a:rPr lang="hu-HU" dirty="0" smtClean="0"/>
              <a:t>csökkent a jó érdemjegyek aránya , 1 bukás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Magyar nyelv és irodalom középszintű eredmények – 2016 </a:t>
            </a:r>
            <a:br>
              <a:rPr lang="hu-HU" sz="2800" b="1" dirty="0" smtClean="0"/>
            </a:br>
            <a:r>
              <a:rPr lang="hu-HU" sz="2400" dirty="0" smtClean="0"/>
              <a:t>(országos nappalis átlaghoz viszonyítva)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59978"/>
              </p:ext>
            </p:extLst>
          </p:nvPr>
        </p:nvGraphicFramePr>
        <p:xfrm>
          <a:off x="528638" y="1649413"/>
          <a:ext cx="8085137" cy="466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Magyar nyelv és irodalom középszint, ágazati összevetés - 2016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34103817"/>
              </p:ext>
            </p:extLst>
          </p:nvPr>
        </p:nvGraphicFramePr>
        <p:xfrm>
          <a:off x="349250" y="2012950"/>
          <a:ext cx="4125913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08349403"/>
              </p:ext>
            </p:extLst>
          </p:nvPr>
        </p:nvGraphicFramePr>
        <p:xfrm>
          <a:off x="4841875" y="1908175"/>
          <a:ext cx="3833813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476375" y="6491288"/>
            <a:ext cx="1871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>
                <a:latin typeface="Arial" panose="020B0604020202020204" pitchFamily="34" charset="0"/>
              </a:rPr>
              <a:t>GIMNÁZIUM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651500" y="6491288"/>
            <a:ext cx="2665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>
                <a:latin typeface="Arial" panose="020B0604020202020204" pitchFamily="34" charset="0"/>
              </a:rPr>
              <a:t>SZAKKÖZÉPISKOLA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Történelem középszint országos/iskolai - 2016</a:t>
            </a:r>
          </a:p>
        </p:txBody>
      </p:sp>
      <p:graphicFrame>
        <p:nvGraphicFramePr>
          <p:cNvPr id="1953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761718"/>
              </p:ext>
            </p:extLst>
          </p:nvPr>
        </p:nvGraphicFramePr>
        <p:xfrm>
          <a:off x="468313" y="1125538"/>
          <a:ext cx="8002587" cy="531816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376362"/>
                <a:gridCol w="1882775"/>
              </a:tblGrid>
              <a:tr h="39618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Történelem 2016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25,08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31,69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28,12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14,37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0,74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3,03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59 743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3,66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3,49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3,35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813637"/>
              </p:ext>
            </p:extLst>
          </p:nvPr>
        </p:nvGraphicFramePr>
        <p:xfrm>
          <a:off x="279400" y="622300"/>
          <a:ext cx="7726363" cy="542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827584" y="5805264"/>
            <a:ext cx="5904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Nőtt </a:t>
            </a:r>
            <a:r>
              <a:rPr lang="hu-HU" dirty="0" smtClean="0"/>
              <a:t>az elégséges érdemjegyek</a:t>
            </a:r>
            <a:r>
              <a:rPr lang="hu-HU" dirty="0"/>
              <a:t>, </a:t>
            </a:r>
          </a:p>
          <a:p>
            <a:r>
              <a:rPr lang="hu-HU" dirty="0"/>
              <a:t>és csökkent </a:t>
            </a:r>
            <a:r>
              <a:rPr lang="hu-HU" dirty="0" smtClean="0"/>
              <a:t>a jeles és jó érdemjegyek aránya, 3 bukás 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Történelem középszintű eredmények – 2016</a:t>
            </a:r>
            <a:br>
              <a:rPr lang="hu-HU" sz="2800" b="1" dirty="0" smtClean="0"/>
            </a:br>
            <a:r>
              <a:rPr lang="hu-HU" sz="2400" dirty="0" smtClean="0"/>
              <a:t>(országos nappalis átlaggal való összevetésben)</a:t>
            </a:r>
            <a:endParaRPr lang="hu-HU" sz="2800" b="1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065608"/>
              </p:ext>
            </p:extLst>
          </p:nvPr>
        </p:nvGraphicFramePr>
        <p:xfrm>
          <a:off x="523875" y="1651000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993775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Történelem középszint, ágazati összevetés - 2016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95007600"/>
              </p:ext>
            </p:extLst>
          </p:nvPr>
        </p:nvGraphicFramePr>
        <p:xfrm>
          <a:off x="50800" y="1679575"/>
          <a:ext cx="4416425" cy="479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76473379"/>
              </p:ext>
            </p:extLst>
          </p:nvPr>
        </p:nvGraphicFramePr>
        <p:xfrm>
          <a:off x="4741863" y="1687513"/>
          <a:ext cx="3979862" cy="45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Angol nyelv középszint országos/iskolai - 2016</a:t>
            </a:r>
          </a:p>
        </p:txBody>
      </p:sp>
      <p:graphicFrame>
        <p:nvGraphicFramePr>
          <p:cNvPr id="23626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164373"/>
              </p:ext>
            </p:extLst>
          </p:nvPr>
        </p:nvGraphicFramePr>
        <p:xfrm>
          <a:off x="468313" y="981075"/>
          <a:ext cx="8207375" cy="531816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376362"/>
                <a:gridCol w="2087563"/>
              </a:tblGrid>
              <a:tr h="39618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Angol nyelv - 2016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42,17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31,46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21,59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21,34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18,33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22,47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16,84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23,59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1,07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1,12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44 384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3,58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99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356258"/>
              </p:ext>
            </p:extLst>
          </p:nvPr>
        </p:nvGraphicFramePr>
        <p:xfrm>
          <a:off x="744538" y="517525"/>
          <a:ext cx="6969125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83568" y="5805264"/>
            <a:ext cx="5339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Nőtt </a:t>
            </a:r>
            <a:r>
              <a:rPr lang="hu-HU" dirty="0" smtClean="0"/>
              <a:t>az elégséges, csökkent a jeles, jó, közepes  </a:t>
            </a:r>
            <a:endParaRPr lang="hu-HU" dirty="0"/>
          </a:p>
          <a:p>
            <a:r>
              <a:rPr lang="hu-HU" dirty="0" smtClean="0"/>
              <a:t>érdemjegyek </a:t>
            </a:r>
            <a:r>
              <a:rPr lang="hu-HU" dirty="0"/>
              <a:t>aránya </a:t>
            </a:r>
            <a:r>
              <a:rPr lang="hu-HU" dirty="0" smtClean="0"/>
              <a:t>, 1 bukás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8424863" cy="865188"/>
          </a:xfrm>
        </p:spPr>
        <p:txBody>
          <a:bodyPr/>
          <a:lstStyle/>
          <a:p>
            <a:pPr eaLnBrk="1" hangingPunct="1"/>
            <a:r>
              <a:rPr lang="hu-HU" sz="3000" b="1" dirty="0" smtClean="0"/>
              <a:t>Az érettségi osztályzatok vizsgatárgyankénti átlagai (középszint)</a:t>
            </a:r>
          </a:p>
        </p:txBody>
      </p:sp>
      <p:graphicFrame>
        <p:nvGraphicFramePr>
          <p:cNvPr id="126176" name="Group 22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44695782"/>
              </p:ext>
            </p:extLst>
          </p:nvPr>
        </p:nvGraphicFramePr>
        <p:xfrm>
          <a:off x="611188" y="1412877"/>
          <a:ext cx="8137274" cy="4035474"/>
        </p:xfrm>
        <a:graphic>
          <a:graphicData uri="http://schemas.openxmlformats.org/drawingml/2006/table">
            <a:tbl>
              <a:tblPr/>
              <a:tblGrid>
                <a:gridCol w="1362697"/>
                <a:gridCol w="997962"/>
                <a:gridCol w="952081"/>
                <a:gridCol w="936104"/>
                <a:gridCol w="936104"/>
                <a:gridCol w="936104"/>
                <a:gridCol w="1080120"/>
                <a:gridCol w="936102"/>
              </a:tblGrid>
              <a:tr h="6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Vizsgatárgy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2010.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2011.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2012.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2014.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2015.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2016.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9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Magyar nyelv és irodalom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Történelem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Matematika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2,91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2,99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2,88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3,13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Angol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Német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Fizika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4,08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4,03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4,27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Kémia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4,28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4,00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Biológia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3,70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Informatika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86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Angol nyelv középszintű eredmények – 2016</a:t>
            </a:r>
            <a:br>
              <a:rPr lang="hu-HU" sz="2800" b="1" dirty="0" smtClean="0"/>
            </a:br>
            <a:r>
              <a:rPr lang="hu-HU" sz="2400" dirty="0" smtClean="0">
                <a:effectLst/>
              </a:rPr>
              <a:t>(országos nappalis eredményekkel való összehasonlítás)</a:t>
            </a:r>
            <a:endParaRPr lang="hu-HU" sz="2800" b="1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442755"/>
              </p:ext>
            </p:extLst>
          </p:nvPr>
        </p:nvGraphicFramePr>
        <p:xfrm>
          <a:off x="555625" y="1550988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993775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Angol nyelv középszint, ágazati összevetés - 2016</a:t>
            </a:r>
            <a:r>
              <a:rPr lang="hu-HU" sz="4000" dirty="0" smtClean="0"/>
              <a:t>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78132812"/>
              </p:ext>
            </p:extLst>
          </p:nvPr>
        </p:nvGraphicFramePr>
        <p:xfrm>
          <a:off x="0" y="1453755"/>
          <a:ext cx="4644008" cy="5041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65812430"/>
              </p:ext>
            </p:extLst>
          </p:nvPr>
        </p:nvGraphicFramePr>
        <p:xfrm>
          <a:off x="4789488" y="1608138"/>
          <a:ext cx="4089400" cy="474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Német nyelv középszint országos/iskolai - 2016</a:t>
            </a:r>
          </a:p>
        </p:txBody>
      </p:sp>
      <p:graphicFrame>
        <p:nvGraphicFramePr>
          <p:cNvPr id="28746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04271"/>
              </p:ext>
            </p:extLst>
          </p:nvPr>
        </p:nvGraphicFramePr>
        <p:xfrm>
          <a:off x="468313" y="981075"/>
          <a:ext cx="8207375" cy="5318141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376362"/>
                <a:gridCol w="2087563"/>
              </a:tblGrid>
              <a:tr h="396185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Német nyelv - 2016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35,67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30,76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20,63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38,46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7,69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20,24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23,07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1,24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14 893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6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3,69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3,40</a:t>
                      </a: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3,71</a:t>
                      </a: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95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449455"/>
              </p:ext>
            </p:extLst>
          </p:nvPr>
        </p:nvGraphicFramePr>
        <p:xfrm>
          <a:off x="744538" y="979488"/>
          <a:ext cx="7634287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323528" y="5877272"/>
            <a:ext cx="6455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Nőtt </a:t>
            </a:r>
            <a:r>
              <a:rPr lang="hu-HU" dirty="0"/>
              <a:t>a </a:t>
            </a:r>
            <a:r>
              <a:rPr lang="hu-HU" dirty="0" smtClean="0"/>
              <a:t>jeles és elégséges érdemjegyek</a:t>
            </a:r>
            <a:r>
              <a:rPr lang="hu-HU" dirty="0"/>
              <a:t>, </a:t>
            </a:r>
          </a:p>
          <a:p>
            <a:r>
              <a:rPr lang="hu-HU" dirty="0" smtClean="0"/>
              <a:t>csökkent a jó és közepes </a:t>
            </a:r>
            <a:r>
              <a:rPr lang="hu-HU" dirty="0"/>
              <a:t>érdemjegyek </a:t>
            </a:r>
            <a:r>
              <a:rPr lang="hu-HU" dirty="0" smtClean="0"/>
              <a:t>aránya, nincs bukás  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smtClean="0"/>
              <a:t>Német nyelv középszintű eredmények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478099"/>
              </p:ext>
            </p:extLst>
          </p:nvPr>
        </p:nvGraphicFramePr>
        <p:xfrm>
          <a:off x="523875" y="1393825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928938" y="5857875"/>
            <a:ext cx="32448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gimnázium: </a:t>
            </a:r>
            <a:r>
              <a:rPr lang="hu-HU" sz="1800" dirty="0" smtClean="0">
                <a:latin typeface="Arial" panose="020B0604020202020204" pitchFamily="34" charset="0"/>
              </a:rPr>
              <a:t>10 fő </a:t>
            </a:r>
            <a:endParaRPr lang="hu-HU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szakközépiskola: </a:t>
            </a:r>
            <a:r>
              <a:rPr lang="hu-HU" sz="1800" dirty="0" smtClean="0">
                <a:latin typeface="Arial" panose="020B0604020202020204" pitchFamily="34" charset="0"/>
              </a:rPr>
              <a:t>3 </a:t>
            </a:r>
            <a:r>
              <a:rPr lang="hu-HU" sz="1800" dirty="0">
                <a:latin typeface="Arial" panose="020B0604020202020204" pitchFamily="34" charset="0"/>
              </a:rPr>
              <a:t>fő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Informatika középszint országos/iskolai - 2016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261464"/>
              </p:ext>
            </p:extLst>
          </p:nvPr>
        </p:nvGraphicFramePr>
        <p:xfrm>
          <a:off x="468313" y="981075"/>
          <a:ext cx="7721600" cy="536421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447800"/>
                <a:gridCol w="1530350"/>
              </a:tblGrid>
              <a:tr h="396212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Informatika - 2016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24,21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12,90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30,29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45,16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30,53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29,03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14,43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12,90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16 559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3,63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3,76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3,58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681460"/>
              </p:ext>
            </p:extLst>
          </p:nvPr>
        </p:nvGraphicFramePr>
        <p:xfrm>
          <a:off x="550863" y="622300"/>
          <a:ext cx="7705725" cy="570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395536" y="5949280"/>
            <a:ext cx="6737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Csökkent </a:t>
            </a:r>
            <a:r>
              <a:rPr lang="hu-HU" dirty="0"/>
              <a:t>a </a:t>
            </a:r>
            <a:r>
              <a:rPr lang="hu-HU" dirty="0" smtClean="0"/>
              <a:t>jeles és jó érdemjegyek</a:t>
            </a:r>
            <a:r>
              <a:rPr lang="hu-HU" dirty="0"/>
              <a:t>, </a:t>
            </a:r>
          </a:p>
          <a:p>
            <a:r>
              <a:rPr lang="hu-HU" dirty="0" smtClean="0"/>
              <a:t>nőtt a közepes és elégséges </a:t>
            </a:r>
            <a:r>
              <a:rPr lang="hu-HU" dirty="0"/>
              <a:t>érdemjegyek </a:t>
            </a:r>
            <a:r>
              <a:rPr lang="hu-HU" dirty="0" smtClean="0"/>
              <a:t>aránya, nincs bukás 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Informatika középszintű eredmények – 2016</a:t>
            </a:r>
            <a:br>
              <a:rPr lang="hu-HU" sz="2800" b="1" dirty="0" smtClean="0"/>
            </a:br>
            <a:r>
              <a:rPr lang="hu-HU" sz="2400" dirty="0" smtClean="0">
                <a:effectLst/>
              </a:rPr>
              <a:t>(iskolai és ágazati összevetés)</a:t>
            </a:r>
            <a:endParaRPr lang="hu-HU" sz="2800" dirty="0" smtClean="0">
              <a:effectLst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923475"/>
              </p:ext>
            </p:extLst>
          </p:nvPr>
        </p:nvGraphicFramePr>
        <p:xfrm>
          <a:off x="525463" y="1398588"/>
          <a:ext cx="8081962" cy="442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27088" y="5876925"/>
            <a:ext cx="777716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gimnáziumi szinten </a:t>
            </a:r>
            <a:r>
              <a:rPr lang="hu-HU" sz="1800" dirty="0" smtClean="0">
                <a:latin typeface="Arial" panose="020B0604020202020204" pitchFamily="34" charset="0"/>
              </a:rPr>
              <a:t>(11 </a:t>
            </a:r>
            <a:r>
              <a:rPr lang="hu-HU" sz="1800" dirty="0">
                <a:latin typeface="Arial" panose="020B0604020202020204" pitchFamily="34" charset="0"/>
              </a:rPr>
              <a:t>fő) az átlagtól </a:t>
            </a:r>
            <a:r>
              <a:rPr lang="hu-HU" sz="1800" dirty="0" smtClean="0">
                <a:latin typeface="Arial" panose="020B0604020202020204" pitchFamily="34" charset="0"/>
              </a:rPr>
              <a:t>alacsonyabb eredmények</a:t>
            </a:r>
            <a:r>
              <a:rPr lang="hu-HU" sz="1800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szakközépiskolában </a:t>
            </a:r>
            <a:r>
              <a:rPr lang="hu-HU" sz="1800" dirty="0" smtClean="0">
                <a:latin typeface="Arial" panose="020B0604020202020204" pitchFamily="34" charset="0"/>
              </a:rPr>
              <a:t>(20 </a:t>
            </a:r>
            <a:r>
              <a:rPr lang="hu-HU" sz="1800" dirty="0">
                <a:latin typeface="Arial" panose="020B0604020202020204" pitchFamily="34" charset="0"/>
              </a:rPr>
              <a:t>fő) </a:t>
            </a:r>
            <a:r>
              <a:rPr lang="hu-HU" sz="1800" dirty="0" smtClean="0">
                <a:latin typeface="Arial" panose="020B0604020202020204" pitchFamily="34" charset="0"/>
              </a:rPr>
              <a:t>átlagnál jobb </a:t>
            </a:r>
            <a:r>
              <a:rPr lang="hu-HU" sz="1800" dirty="0">
                <a:latin typeface="Arial" panose="020B0604020202020204" pitchFamily="34" charset="0"/>
              </a:rPr>
              <a:t>teljesítmény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 Emelt szintű ill. szintemelő vizsgák </a:t>
            </a:r>
            <a:br>
              <a:rPr lang="hu-HU" sz="3600" dirty="0" smtClean="0"/>
            </a:br>
            <a:endParaRPr lang="hu-HU" sz="3600" dirty="0" smtClean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428952"/>
              </p:ext>
            </p:extLst>
          </p:nvPr>
        </p:nvGraphicFramePr>
        <p:xfrm>
          <a:off x="539750" y="1268413"/>
          <a:ext cx="8229600" cy="536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808283"/>
                <a:gridCol w="1175657"/>
                <a:gridCol w="1175657"/>
                <a:gridCol w="1175657"/>
                <a:gridCol w="1175657"/>
                <a:gridCol w="1175657"/>
              </a:tblGrid>
              <a:tr h="47095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tantárgy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4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5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vizsgák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</a:tr>
              <a:tr h="42359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angol nyelv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7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8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2359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történelem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1+</a:t>
                      </a:r>
                      <a:r>
                        <a:rPr lang="hu-HU" sz="1800" dirty="0" err="1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 +</a:t>
                      </a:r>
                      <a:r>
                        <a:rPr lang="hu-HU" sz="1800" dirty="0" err="1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2359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informatika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2359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matematika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2359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kémia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2359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német nyelv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7095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magyar nyelv 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7095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testnevelés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7095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biológia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70958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70958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2 + 3</a:t>
                      </a:r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13 (11)</a:t>
                      </a:r>
                      <a:endParaRPr lang="hu-HU" sz="18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18 (19)</a:t>
                      </a:r>
                      <a:endParaRPr lang="hu-HU" sz="18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Dicséretek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/>
              <a:t>Általános dicséret:</a:t>
            </a:r>
          </a:p>
          <a:p>
            <a:endParaRPr lang="hu-HU" sz="3600" b="1" dirty="0" smtClean="0"/>
          </a:p>
          <a:p>
            <a:r>
              <a:rPr lang="hu-HU" sz="3600" dirty="0" err="1" smtClean="0"/>
              <a:t>Hermeczi</a:t>
            </a:r>
            <a:r>
              <a:rPr lang="hu-HU" sz="3600" dirty="0" smtClean="0"/>
              <a:t> Anna		 G13C</a:t>
            </a:r>
          </a:p>
          <a:p>
            <a:endParaRPr lang="hu-HU" sz="3600" dirty="0" smtClean="0"/>
          </a:p>
          <a:p>
            <a:r>
              <a:rPr lang="hu-HU" sz="3600" dirty="0" err="1" smtClean="0"/>
              <a:t>Miltényi</a:t>
            </a:r>
            <a:r>
              <a:rPr lang="hu-HU" sz="3600" dirty="0" smtClean="0"/>
              <a:t> Szabó Balázs	 G13C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39209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u="sng" smtClean="0"/>
              <a:t>Iskolai tapasztalatok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341438"/>
            <a:ext cx="7459662" cy="5516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Jelentkezések típusai: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összesen 112 (tavaly 126) vizsgázó, ebből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99 fő rendes (tavaly 90, előtte 115)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Speciális vizsgatípusok: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4  fő előrehozott vizsga (tavaly 23 fő)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Ebből 1 tanuló „kényszerből”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5 ismétlő (1)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2 kiegészítő (4)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2 szintemelő (7)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1 javító (1)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Emelt szint: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18  fő emelt szintű vizsga, ebből 1 külsős (20)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/>
              <a:t>Tantárgyi dicséret:</a:t>
            </a:r>
          </a:p>
          <a:p>
            <a:endParaRPr lang="hu-HU" sz="3600" b="1" dirty="0" smtClean="0"/>
          </a:p>
          <a:p>
            <a:r>
              <a:rPr lang="hu-HU" sz="3600" dirty="0" smtClean="0"/>
              <a:t>G.12.A	 10 fő</a:t>
            </a:r>
          </a:p>
          <a:p>
            <a:r>
              <a:rPr lang="hu-HU" sz="3600" dirty="0" smtClean="0"/>
              <a:t>G.13.C	 10 fő</a:t>
            </a:r>
          </a:p>
          <a:p>
            <a:r>
              <a:rPr lang="hu-HU" sz="3600" dirty="0" smtClean="0"/>
              <a:t>K.12.A	 10 fő</a:t>
            </a:r>
          </a:p>
          <a:p>
            <a:r>
              <a:rPr lang="hu-HU" sz="3600" dirty="0" smtClean="0"/>
              <a:t>K.12.C	 5 fő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73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/>
              <a:t>Bukás:</a:t>
            </a:r>
          </a:p>
          <a:p>
            <a:r>
              <a:rPr lang="hu-HU" sz="3600" dirty="0" smtClean="0"/>
              <a:t>K.12.A 3 fő</a:t>
            </a:r>
          </a:p>
          <a:p>
            <a:r>
              <a:rPr lang="hu-HU" sz="3600" dirty="0" err="1" smtClean="0"/>
              <a:t>Majláth</a:t>
            </a:r>
            <a:r>
              <a:rPr lang="hu-HU" sz="3600" dirty="0" smtClean="0"/>
              <a:t> Mihály István – magyar nyelv és irodalom, történelem, angol nyelv</a:t>
            </a:r>
          </a:p>
          <a:p>
            <a:r>
              <a:rPr lang="hu-HU" sz="3600" dirty="0" err="1" smtClean="0"/>
              <a:t>Ábri</a:t>
            </a:r>
            <a:r>
              <a:rPr lang="hu-HU" sz="3600" dirty="0" smtClean="0"/>
              <a:t> Orsolya – történelem</a:t>
            </a:r>
          </a:p>
          <a:p>
            <a:r>
              <a:rPr lang="hu-HU" sz="3600" dirty="0" smtClean="0"/>
              <a:t>Farkas Boglárka – történelem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72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hlinkClick r:id="rId2"/>
              </a:rPr>
              <a:t>https</a:t>
            </a:r>
            <a:r>
              <a:rPr lang="hu-HU">
                <a:hlinkClick r:id="rId2"/>
              </a:rPr>
              <a:t>://</a:t>
            </a:r>
            <a:r>
              <a:rPr lang="hu-HU" smtClean="0">
                <a:hlinkClick r:id="rId2"/>
              </a:rPr>
              <a:t>www.ketszintu.hu/publicstat.php</a:t>
            </a:r>
            <a:endParaRPr lang="hu-HU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397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529432"/>
              </p:ext>
            </p:extLst>
          </p:nvPr>
        </p:nvGraphicFramePr>
        <p:xfrm>
          <a:off x="50800" y="1392238"/>
          <a:ext cx="9017000" cy="5427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7" name="Szövegdoboz 7"/>
          <p:cNvSpPr txBox="1">
            <a:spLocks noChangeArrowheads="1"/>
          </p:cNvSpPr>
          <p:nvPr/>
        </p:nvSpPr>
        <p:spPr bwMode="auto">
          <a:xfrm>
            <a:off x="642938" y="285750"/>
            <a:ext cx="7929562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Középszinten a szabadon választható tárgyak „népszerűségi listája” </a:t>
            </a:r>
            <a:b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2015/2016. tanév - (rendes)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Előrehozott vizsgák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544645"/>
              </p:ext>
            </p:extLst>
          </p:nvPr>
        </p:nvGraphicFramePr>
        <p:xfrm>
          <a:off x="395288" y="1773238"/>
          <a:ext cx="8191502" cy="2743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88"/>
                <a:gridCol w="984469"/>
                <a:gridCol w="990285"/>
                <a:gridCol w="1170215"/>
                <a:gridCol w="1170215"/>
                <a:gridCol w="1170215"/>
                <a:gridCol w="1170215"/>
              </a:tblGrid>
              <a:tr h="365760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tantárgy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4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5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vizsgák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smtClean="0"/>
                        <a:t>angol </a:t>
                      </a:r>
                      <a:r>
                        <a:rPr lang="hu-HU" sz="1600" dirty="0" smtClean="0"/>
                        <a:t>nyelv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2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német nyelv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2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2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magyar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történelem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matematika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0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err="1" smtClean="0"/>
                        <a:t>Közg.tan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65760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3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1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0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0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3 (20)</a:t>
                      </a:r>
                      <a:endParaRPr lang="hu-HU" sz="1800" b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 7 (30)</a:t>
                      </a:r>
                      <a:endParaRPr lang="hu-HU" sz="1800" b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5722" marB="4572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38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444745"/>
              </p:ext>
            </p:extLst>
          </p:nvPr>
        </p:nvGraphicFramePr>
        <p:xfrm>
          <a:off x="1042988" y="981075"/>
          <a:ext cx="6842125" cy="5410197"/>
        </p:xfrm>
        <a:graphic>
          <a:graphicData uri="http://schemas.openxmlformats.org/drawingml/2006/table">
            <a:tbl>
              <a:tblPr/>
              <a:tblGrid>
                <a:gridCol w="1427162"/>
                <a:gridCol w="1238250"/>
                <a:gridCol w="1546225"/>
                <a:gridCol w="1331913"/>
                <a:gridCol w="1298575"/>
              </a:tblGrid>
              <a:tr h="396289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Matematika 2016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1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1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13,70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3,03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22,18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29,35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33,15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1,62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1,01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59 443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99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3,13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2,84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3,05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2,76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1331913" y="404813"/>
            <a:ext cx="633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2400" b="1">
                <a:latin typeface="Arial" panose="020B0604020202020204" pitchFamily="34" charset="0"/>
              </a:rPr>
              <a:t>Matematika középszint – országos/iskolai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85340"/>
              </p:ext>
            </p:extLst>
          </p:nvPr>
        </p:nvGraphicFramePr>
        <p:xfrm>
          <a:off x="230188" y="290513"/>
          <a:ext cx="8683625" cy="596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Szövegdoboz 1"/>
          <p:cNvSpPr txBox="1">
            <a:spLocks noChangeArrowheads="1"/>
          </p:cNvSpPr>
          <p:nvPr/>
        </p:nvSpPr>
        <p:spPr bwMode="auto">
          <a:xfrm>
            <a:off x="1475656" y="5877272"/>
            <a:ext cx="655272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sz="1800" dirty="0">
                <a:latin typeface="Arial" panose="020B0604020202020204" pitchFamily="34" charset="0"/>
              </a:rPr>
              <a:t>A tavalyi eredményekhez képest </a:t>
            </a:r>
            <a:r>
              <a:rPr lang="hu-HU" sz="1800" dirty="0" smtClean="0">
                <a:latin typeface="Arial" panose="020B0604020202020204" pitchFamily="34" charset="0"/>
              </a:rPr>
              <a:t> csökkent a jeles, több mint duplájára nőtt a jó, a közepes nem változott </a:t>
            </a:r>
            <a:r>
              <a:rPr lang="hu-HU" sz="1800" dirty="0">
                <a:latin typeface="Arial" panose="020B0604020202020204" pitchFamily="34" charset="0"/>
              </a:rPr>
              <a:t>és </a:t>
            </a:r>
            <a:r>
              <a:rPr lang="hu-HU" sz="1800" dirty="0" smtClean="0">
                <a:latin typeface="Arial" panose="020B0604020202020204" pitchFamily="34" charset="0"/>
              </a:rPr>
              <a:t>harmadával csökkent az elégséges érdemjegyek aránya, 1 bukás</a:t>
            </a:r>
            <a:endParaRPr lang="hu-HU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dirty="0" smtClean="0"/>
              <a:t>Matematika középszintű eredmények</a:t>
            </a:r>
            <a:r>
              <a:rPr lang="hu-HU" sz="4000" dirty="0" smtClean="0"/>
              <a:t> </a:t>
            </a:r>
            <a:r>
              <a:rPr lang="hu-HU" sz="2400" dirty="0" smtClean="0"/>
              <a:t>(országos nappalis átlaghoz viszonyítva)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211453"/>
              </p:ext>
            </p:extLst>
          </p:nvPr>
        </p:nvGraphicFramePr>
        <p:xfrm>
          <a:off x="519113" y="1651000"/>
          <a:ext cx="8102600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dirty="0" smtClean="0"/>
              <a:t>Matematika középszint, ágazati összevetés - 2016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3014452"/>
              </p:ext>
            </p:extLst>
          </p:nvPr>
        </p:nvGraphicFramePr>
        <p:xfrm>
          <a:off x="50800" y="1628800"/>
          <a:ext cx="4334657" cy="4738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8162100"/>
              </p:ext>
            </p:extLst>
          </p:nvPr>
        </p:nvGraphicFramePr>
        <p:xfrm>
          <a:off x="4500563" y="1895475"/>
          <a:ext cx="4592637" cy="442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187450" y="6491288"/>
            <a:ext cx="2592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>
                <a:latin typeface="Arial" panose="020B0604020202020204" pitchFamily="34" charset="0"/>
              </a:rPr>
              <a:t>GIMNÁZIUM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5508625" y="6491288"/>
            <a:ext cx="2735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>
                <a:latin typeface="Arial" panose="020B0604020202020204" pitchFamily="34" charset="0"/>
              </a:rPr>
              <a:t>SZAKKÖZÉPISKOLA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érleg">
  <a:themeElements>
    <a:clrScheme name="Mérleg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Mérleg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érleg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érleg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7145</TotalTime>
  <Words>922</Words>
  <Application>Microsoft Office PowerPoint</Application>
  <PresentationFormat>Diavetítés a képernyőre (4:3 oldalarány)</PresentationFormat>
  <Paragraphs>587</Paragraphs>
  <Slides>32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6" baseType="lpstr">
      <vt:lpstr>Arial</vt:lpstr>
      <vt:lpstr>Tahoma</vt:lpstr>
      <vt:lpstr>Wingdings</vt:lpstr>
      <vt:lpstr>Mérleg</vt:lpstr>
      <vt:lpstr>    2016.május-június érettségi vizsga eredményei                  2016.augusztus 29.</vt:lpstr>
      <vt:lpstr>Az érettségi osztályzatok vizsgatárgyankénti átlagai (középszint)</vt:lpstr>
      <vt:lpstr>Iskolai tapasztalatok</vt:lpstr>
      <vt:lpstr>PowerPoint bemutató</vt:lpstr>
      <vt:lpstr>Előrehozott vizsgák</vt:lpstr>
      <vt:lpstr>PowerPoint bemutató</vt:lpstr>
      <vt:lpstr>PowerPoint bemutató</vt:lpstr>
      <vt:lpstr>Matematika középszintű eredmények (országos nappalis átlaghoz viszonyítva)</vt:lpstr>
      <vt:lpstr>Matematika középszint, ágazati összevetés - 2016</vt:lpstr>
      <vt:lpstr>Magyar nyelv és irodalom középszint országos/iskolai</vt:lpstr>
      <vt:lpstr>PowerPoint bemutató</vt:lpstr>
      <vt:lpstr>Magyar nyelv és irodalom középszintű eredmények – 2016  (országos nappalis átlaghoz viszonyítva)</vt:lpstr>
      <vt:lpstr>Magyar nyelv és irodalom középszint, ágazati összevetés - 2016</vt:lpstr>
      <vt:lpstr>Történelem középszint országos/iskolai - 2016</vt:lpstr>
      <vt:lpstr>PowerPoint bemutató</vt:lpstr>
      <vt:lpstr>Történelem középszintű eredmények – 2016 (országos nappalis átlaggal való összevetésben)</vt:lpstr>
      <vt:lpstr>Történelem középszint, ágazati összevetés - 2016 </vt:lpstr>
      <vt:lpstr>Angol nyelv középszint országos/iskolai - 2016</vt:lpstr>
      <vt:lpstr>PowerPoint bemutató</vt:lpstr>
      <vt:lpstr>Angol nyelv középszintű eredmények – 2016 (országos nappalis eredményekkel való összehasonlítás)</vt:lpstr>
      <vt:lpstr>Angol nyelv középszint, ágazati összevetés - 2016 </vt:lpstr>
      <vt:lpstr>Német nyelv középszint országos/iskolai - 2016</vt:lpstr>
      <vt:lpstr>PowerPoint bemutató</vt:lpstr>
      <vt:lpstr>Német nyelv középszintű eredmények</vt:lpstr>
      <vt:lpstr>Informatika középszint országos/iskolai - 2016</vt:lpstr>
      <vt:lpstr>PowerPoint bemutató</vt:lpstr>
      <vt:lpstr>Informatika középszintű eredmények – 2016 (iskolai és ágazati összevetés)</vt:lpstr>
      <vt:lpstr>   Emelt szintű ill. szintemelő vizsgák  </vt:lpstr>
      <vt:lpstr>Dicséretek</vt:lpstr>
      <vt:lpstr>PowerPoint bemutató</vt:lpstr>
      <vt:lpstr>PowerPoint bemutató</vt:lpstr>
      <vt:lpstr>Forrás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SZabó Tomi</dc:creator>
  <cp:lastModifiedBy>Takácsné Győri Erika</cp:lastModifiedBy>
  <cp:revision>505</cp:revision>
  <cp:lastPrinted>2013-08-26T13:17:33Z</cp:lastPrinted>
  <dcterms:created xsi:type="dcterms:W3CDTF">2009-08-25T22:30:43Z</dcterms:created>
  <dcterms:modified xsi:type="dcterms:W3CDTF">2016-10-24T13:48:56Z</dcterms:modified>
</cp:coreProperties>
</file>