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notesSlides/notesSlide2.xml" ContentType="application/vnd.openxmlformats-officedocument.presentationml.notesSlide+xml"/>
  <Override PartName="/ppt/charts/chart20.xml" ContentType="application/vnd.openxmlformats-officedocument.drawingml.chart+xml"/>
  <Override PartName="/ppt/notesSlides/notesSlide3.xml" ContentType="application/vnd.openxmlformats-officedocument.presentationml.notesSlide+xml"/>
  <Override PartName="/ppt/charts/chart2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5"/>
  </p:notesMasterIdLst>
  <p:handoutMasterIdLst>
    <p:handoutMasterId r:id="rId36"/>
  </p:handoutMasterIdLst>
  <p:sldIdLst>
    <p:sldId id="262" r:id="rId2"/>
    <p:sldId id="400" r:id="rId3"/>
    <p:sldId id="269" r:id="rId4"/>
    <p:sldId id="354" r:id="rId5"/>
    <p:sldId id="353" r:id="rId6"/>
    <p:sldId id="265" r:id="rId7"/>
    <p:sldId id="266" r:id="rId8"/>
    <p:sldId id="267" r:id="rId9"/>
    <p:sldId id="268" r:id="rId10"/>
    <p:sldId id="258" r:id="rId11"/>
    <p:sldId id="259" r:id="rId12"/>
    <p:sldId id="260" r:id="rId13"/>
    <p:sldId id="261" r:id="rId14"/>
    <p:sldId id="272" r:id="rId15"/>
    <p:sldId id="273" r:id="rId16"/>
    <p:sldId id="274" r:id="rId17"/>
    <p:sldId id="275" r:id="rId18"/>
    <p:sldId id="276" r:id="rId19"/>
    <p:sldId id="277" r:id="rId20"/>
    <p:sldId id="279" r:id="rId21"/>
    <p:sldId id="280" r:id="rId22"/>
    <p:sldId id="281" r:id="rId23"/>
    <p:sldId id="282" r:id="rId24"/>
    <p:sldId id="283" r:id="rId25"/>
    <p:sldId id="411" r:id="rId26"/>
    <p:sldId id="284" r:id="rId27"/>
    <p:sldId id="285" r:id="rId28"/>
    <p:sldId id="409" r:id="rId29"/>
    <p:sldId id="410" r:id="rId30"/>
    <p:sldId id="399" r:id="rId31"/>
    <p:sldId id="406" r:id="rId32"/>
    <p:sldId id="407" r:id="rId33"/>
    <p:sldId id="408" r:id="rId34"/>
  </p:sldIdLst>
  <p:sldSz cx="9144000" cy="6858000" type="screen4x3"/>
  <p:notesSz cx="6797675" cy="987425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  <a:srgbClr val="3E00EE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45" autoAdjust="0"/>
    <p:restoredTop sz="94660"/>
  </p:normalViewPr>
  <p:slideViewPr>
    <p:cSldViewPr>
      <p:cViewPr varScale="1">
        <p:scale>
          <a:sx n="103" d="100"/>
          <a:sy n="103" d="100"/>
        </p:scale>
        <p:origin x="26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2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8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111111111111112"/>
          <c:y val="2.7726432532347491E-2"/>
          <c:w val="0.78"/>
          <c:h val="0.79297597042513934"/>
        </c:manualLayout>
      </c:layout>
      <c:bar3DChart>
        <c:barDir val="col"/>
        <c:grouping val="clustered"/>
        <c:varyColors val="0"/>
        <c:ser>
          <c:idx val="3"/>
          <c:order val="0"/>
          <c:tx>
            <c:strRef>
              <c:f>Sheet1!$A$2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folHlink"/>
            </a:solidFill>
            <a:ln w="13351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5.419890207386046E-2"/>
                  <c:y val="2.80783880794345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943661971830981E-2"/>
                      <c:h val="5.9374183580333487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1.095745691955639E-2"/>
                  <c:y val="-2.49991359865481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9366057655049548E-3"/>
                  <c:y val="-2.2544516409747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6.3993567705445268E-3"/>
                  <c:y val="-2.3060205296497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9.9340135299988905E-3"/>
                  <c:y val="-3.3965084782361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4.3476766108460759E-3"/>
                  <c:y val="-3.38722271209961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4.7234113341466117E-3"/>
                  <c:y val="-1.9461786677210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5.7385758535058182E-3"/>
                  <c:y val="-2.07259441858132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5.9400022180326048E-3"/>
                  <c:y val="-3.294107112786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6.1413179898474109E-3"/>
                  <c:y val="-9.33236623019980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6706">
                <a:noFill/>
              </a:ln>
            </c:spPr>
            <c:txPr>
              <a:bodyPr/>
              <a:lstStyle/>
              <a:p>
                <a:pPr>
                  <a:defRPr sz="194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biológia</c:v>
                </c:pt>
                <c:pt idx="1">
                  <c:v>ref.hittan</c:v>
                </c:pt>
                <c:pt idx="2">
                  <c:v>földrajz</c:v>
                </c:pt>
                <c:pt idx="3">
                  <c:v>víz.kult.</c:v>
                </c:pt>
                <c:pt idx="4">
                  <c:v>fizika</c:v>
                </c:pt>
                <c:pt idx="5">
                  <c:v>kémia</c:v>
                </c:pt>
                <c:pt idx="6">
                  <c:v>ACC</c:v>
                </c:pt>
                <c:pt idx="7">
                  <c:v>francia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10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73213584"/>
        <c:axId val="173214144"/>
        <c:axId val="0"/>
      </c:bar3DChart>
      <c:catAx>
        <c:axId val="173213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337">
            <a:solidFill>
              <a:schemeClr val="tx1"/>
            </a:solidFill>
            <a:prstDash val="solid"/>
          </a:ln>
        </c:spPr>
        <c:txPr>
          <a:bodyPr rot="-2760000" vert="horz"/>
          <a:lstStyle/>
          <a:p>
            <a:pPr>
              <a:defRPr sz="152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732141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3214144"/>
        <c:scaling>
          <c:orientation val="minMax"/>
        </c:scaling>
        <c:delete val="0"/>
        <c:axPos val="l"/>
        <c:majorGridlines>
          <c:spPr>
            <a:ln w="3337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33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4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73213584"/>
        <c:crosses val="autoZero"/>
        <c:crossBetween val="between"/>
      </c:valAx>
      <c:spPr>
        <a:noFill/>
        <a:ln w="25395">
          <a:noFill/>
        </a:ln>
      </c:spPr>
    </c:plotArea>
    <c:legend>
      <c:legendPos val="r"/>
      <c:layout>
        <c:manualLayout>
          <c:xMode val="edge"/>
          <c:yMode val="edge"/>
          <c:x val="0.86444442596734539"/>
          <c:y val="0.41404798084449967"/>
          <c:w val="0.11555551860135749"/>
          <c:h val="0.14232905097389137"/>
        </c:manualLayout>
      </c:layout>
      <c:overlay val="0"/>
      <c:spPr>
        <a:solidFill>
          <a:schemeClr val="bg1"/>
        </a:solidFill>
        <a:ln w="3337">
          <a:solidFill>
            <a:schemeClr val="tx1"/>
          </a:solidFill>
          <a:prstDash val="solid"/>
        </a:ln>
      </c:spPr>
      <c:txPr>
        <a:bodyPr/>
        <a:lstStyle/>
        <a:p>
          <a:pPr>
            <a:defRPr sz="1836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10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/>
              <a:t>történelem középszint - </a:t>
            </a:r>
            <a:r>
              <a:rPr lang="hu-HU" dirty="0" smtClean="0"/>
              <a:t>2017</a:t>
            </a:r>
            <a:endParaRPr lang="hu-HU" dirty="0"/>
          </a:p>
        </c:rich>
      </c:tx>
      <c:layout>
        <c:manualLayout>
          <c:xMode val="edge"/>
          <c:yMode val="edge"/>
          <c:x val="0.25862068965517243"/>
          <c:y val="2.033890500529539E-2"/>
        </c:manualLayout>
      </c:layout>
      <c:overlay val="0"/>
      <c:spPr>
        <a:noFill/>
        <a:ln w="22253">
          <a:noFill/>
        </a:ln>
      </c:spPr>
    </c:title>
    <c:autoTitleDeleted val="0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4030172413793111"/>
          <c:y val="0.17796610169491534"/>
          <c:w val="0.73168103448275901"/>
          <c:h val="0.6118644067796610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1127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0.43</c:v>
                </c:pt>
                <c:pt idx="1">
                  <c:v>11.18</c:v>
                </c:pt>
                <c:pt idx="2">
                  <c:v>29.58</c:v>
                </c:pt>
                <c:pt idx="3">
                  <c:v>34.78</c:v>
                </c:pt>
                <c:pt idx="4">
                  <c:v>24.04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1127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2.27</c:v>
                </c:pt>
                <c:pt idx="1">
                  <c:v>9.09</c:v>
                </c:pt>
                <c:pt idx="2">
                  <c:v>47.72</c:v>
                </c:pt>
                <c:pt idx="3">
                  <c:v>29.54</c:v>
                </c:pt>
                <c:pt idx="4">
                  <c:v>11.36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76072480"/>
        <c:axId val="176073040"/>
        <c:axId val="0"/>
      </c:bar3DChart>
      <c:catAx>
        <c:axId val="1760724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99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érdemjegy</a:t>
                </a:r>
              </a:p>
            </c:rich>
          </c:tx>
          <c:layout>
            <c:manualLayout>
              <c:xMode val="edge"/>
              <c:yMode val="edge"/>
              <c:x val="0.51293109912985013"/>
              <c:y val="0.88135598839618734"/>
            </c:manualLayout>
          </c:layout>
          <c:overlay val="0"/>
          <c:spPr>
            <a:noFill/>
            <a:ln w="22253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7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7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76073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6073040"/>
        <c:scaling>
          <c:orientation val="minMax"/>
        </c:scaling>
        <c:delete val="0"/>
        <c:axPos val="l"/>
        <c:majorGridlines>
          <c:spPr>
            <a:ln w="2782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99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.12607760236866944"/>
              <c:y val="9.1525348805083576E-2"/>
            </c:manualLayout>
          </c:layout>
          <c:overlay val="0"/>
          <c:spPr>
            <a:noFill/>
            <a:ln w="22253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7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7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7607248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1788797951980141"/>
          <c:y val="0.12881355620021182"/>
          <c:w val="0.16271556572669799"/>
          <c:h val="0.1271186627987291"/>
        </c:manualLayout>
      </c:layout>
      <c:overlay val="0"/>
      <c:spPr>
        <a:noFill/>
        <a:ln w="2782">
          <a:solidFill>
            <a:schemeClr val="tx1"/>
          </a:solidFill>
          <a:prstDash val="solid"/>
        </a:ln>
      </c:spPr>
      <c:txPr>
        <a:bodyPr/>
        <a:lstStyle/>
        <a:p>
          <a:pPr>
            <a:defRPr sz="1568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5804935370152765E-2"/>
          <c:y val="4.5064377682403456E-2"/>
          <c:w val="0.92244418331374867"/>
          <c:h val="0.761802575107296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92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92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 w="12692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92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 w="12692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 w="12692">
                <a:solidFill>
                  <a:schemeClr val="tx1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 w="12692">
                <a:solidFill>
                  <a:schemeClr val="tx1"/>
                </a:solidFill>
                <a:prstDash val="solid"/>
              </a:ln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 w="12692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0968266079333258E-2"/>
                  <c:y val="-5.916450766234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3100737358791312E-2"/>
                  <c:y val="-4.0207038636299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2046595391739233E-2"/>
                  <c:y val="-1.5967939491434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0732416294177314E-2"/>
                  <c:y val="-4.4276465441819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4721474841145053E-2"/>
                  <c:y val="-3.5160217875991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202843171476849E-2"/>
                  <c:y val="-5.3421838399232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1.6763343969999043E-2"/>
                  <c:y val="-2.823289024355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86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orsz napp</c:v>
                </c:pt>
                <c:pt idx="1">
                  <c:v>isk</c:v>
                </c:pt>
                <c:pt idx="3">
                  <c:v>G12A</c:v>
                </c:pt>
                <c:pt idx="4">
                  <c:v>K12AC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3.71</c:v>
                </c:pt>
                <c:pt idx="1">
                  <c:v>3.39</c:v>
                </c:pt>
                <c:pt idx="3">
                  <c:v>3.86</c:v>
                </c:pt>
                <c:pt idx="4">
                  <c:v>2.91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76075280"/>
        <c:axId val="176075840"/>
        <c:axId val="0"/>
      </c:bar3DChart>
      <c:catAx>
        <c:axId val="176075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76075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6075840"/>
        <c:scaling>
          <c:orientation val="minMax"/>
          <c:min val="2"/>
        </c:scaling>
        <c:delete val="0"/>
        <c:axPos val="l"/>
        <c:majorGridlines>
          <c:spPr>
            <a:ln w="3173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76075280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113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144927536231886"/>
          <c:y val="3.4334763948497847E-2"/>
          <c:w val="0.8743961352657007"/>
          <c:h val="0.826180257510729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3716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4024012634653594E-2"/>
                  <c:y val="-8.7715075350680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5026633532778156E-2"/>
                  <c:y val="-1.11199874850080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3280028529863475E-3"/>
                  <c:y val="-9.14952286593315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4854325188636018E-2"/>
                  <c:y val="-1.7312453601655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0212785227870854E-2"/>
                  <c:y val="-6.146279397194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7.0593296614343045E-3"/>
                  <c:y val="-4.32138499243886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7432">
                <a:noFill/>
              </a:ln>
            </c:spPr>
            <c:txPr>
              <a:bodyPr/>
              <a:lstStyle/>
              <a:p>
                <a:pPr>
                  <a:defRPr sz="194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orsz napp </c:v>
                </c:pt>
                <c:pt idx="1">
                  <c:v>orsz n g</c:v>
                </c:pt>
                <c:pt idx="2">
                  <c:v>isk g</c:v>
                </c:pt>
                <c:pt idx="3">
                  <c:v>A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3.71</c:v>
                </c:pt>
                <c:pt idx="1">
                  <c:v>4.0599999999999996</c:v>
                </c:pt>
                <c:pt idx="2">
                  <c:v>3.86</c:v>
                </c:pt>
                <c:pt idx="3">
                  <c:v>3.86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76078080"/>
        <c:axId val="176078640"/>
        <c:axId val="0"/>
      </c:bar3DChart>
      <c:catAx>
        <c:axId val="176078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4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76078640"/>
        <c:crossesAt val="2.8"/>
        <c:auto val="1"/>
        <c:lblAlgn val="ctr"/>
        <c:lblOffset val="100"/>
        <c:tickLblSkip val="1"/>
        <c:tickMarkSkip val="1"/>
        <c:noMultiLvlLbl val="0"/>
      </c:catAx>
      <c:valAx>
        <c:axId val="176078640"/>
        <c:scaling>
          <c:orientation val="minMax"/>
          <c:min val="2.8"/>
        </c:scaling>
        <c:delete val="0"/>
        <c:axPos val="l"/>
        <c:majorGridlines>
          <c:spPr>
            <a:ln w="342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4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76078080"/>
        <c:crosses val="autoZero"/>
        <c:crossBetween val="between"/>
      </c:valAx>
      <c:spPr>
        <a:noFill/>
        <a:ln w="2540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11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9306930693069355E-2"/>
          <c:y val="2.7896995708154536E-2"/>
          <c:w val="0.9207920792079205"/>
          <c:h val="0.849785407725321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3135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 w="13135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 w="13135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3135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13135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616588715890149E-2"/>
                  <c:y val="-7.187048714346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7943873430787301E-3"/>
                  <c:y val="-7.15335271887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7092647936033963E-2"/>
                  <c:y val="-7.0055869572320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0960621247671401E-2"/>
                  <c:y val="-7.02471112272792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2556812271380147E-2"/>
                  <c:y val="-5.4270809509807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6272">
                <a:noFill/>
              </a:ln>
            </c:spPr>
            <c:txPr>
              <a:bodyPr/>
              <a:lstStyle/>
              <a:p>
                <a:pPr>
                  <a:defRPr sz="1861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orsz napp</c:v>
                </c:pt>
                <c:pt idx="1">
                  <c:v>orsz n szg</c:v>
                </c:pt>
                <c:pt idx="2">
                  <c:v>isk szg</c:v>
                </c:pt>
                <c:pt idx="3">
                  <c:v>AC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3.71</c:v>
                </c:pt>
                <c:pt idx="1">
                  <c:v>3.31</c:v>
                </c:pt>
                <c:pt idx="2">
                  <c:v>2.91</c:v>
                </c:pt>
                <c:pt idx="3">
                  <c:v>2.91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5652112"/>
        <c:axId val="225652672"/>
        <c:axId val="0"/>
      </c:bar3DChart>
      <c:catAx>
        <c:axId val="225652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28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6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56526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5652672"/>
        <c:scaling>
          <c:orientation val="minMax"/>
          <c:max val="4.2"/>
          <c:min val="2.8"/>
        </c:scaling>
        <c:delete val="0"/>
        <c:axPos val="l"/>
        <c:majorGridlines>
          <c:spPr>
            <a:ln w="3284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28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6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5652112"/>
        <c:crosses val="autoZero"/>
        <c:crossBetween val="between"/>
      </c:valAx>
      <c:spPr>
        <a:noFill/>
        <a:ln w="2539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88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/>
              <a:t>angol nyelv középszint </a:t>
            </a:r>
            <a:r>
              <a:rPr lang="hu-HU" dirty="0" smtClean="0"/>
              <a:t>- 2017</a:t>
            </a:r>
            <a:endParaRPr lang="hu-HU" dirty="0"/>
          </a:p>
        </c:rich>
      </c:tx>
      <c:layout>
        <c:manualLayout>
          <c:xMode val="edge"/>
          <c:yMode val="edge"/>
          <c:x val="0.29955065043099116"/>
          <c:y val="8.3128825764249348E-2"/>
        </c:manualLayout>
      </c:layout>
      <c:overlay val="0"/>
      <c:spPr>
        <a:noFill/>
        <a:ln w="21273">
          <a:noFill/>
        </a:ln>
      </c:spPr>
    </c:title>
    <c:autoTitleDeleted val="0"/>
    <c:view3D>
      <c:rotX val="15"/>
      <c:hPercent val="5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5456621004566227"/>
          <c:y val="0.18135593220338983"/>
          <c:w val="0.70662100456621035"/>
          <c:h val="0.613559322033898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0637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1.05</c:v>
                </c:pt>
                <c:pt idx="1">
                  <c:v>16.899999999999999</c:v>
                </c:pt>
                <c:pt idx="2">
                  <c:v>18.84</c:v>
                </c:pt>
                <c:pt idx="3">
                  <c:v>23.34</c:v>
                </c:pt>
                <c:pt idx="4">
                  <c:v>39.880000000000003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0637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30.55</c:v>
                </c:pt>
                <c:pt idx="2">
                  <c:v>30.55</c:v>
                </c:pt>
                <c:pt idx="3">
                  <c:v>19.440000000000001</c:v>
                </c:pt>
                <c:pt idx="4">
                  <c:v>19.440000000000001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5655472"/>
        <c:axId val="225656032"/>
        <c:axId val="0"/>
      </c:bar3DChart>
      <c:catAx>
        <c:axId val="2256554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2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érdemjegy</a:t>
                </a:r>
              </a:p>
            </c:rich>
          </c:tx>
          <c:layout>
            <c:manualLayout>
              <c:xMode val="edge"/>
              <c:yMode val="edge"/>
              <c:x val="0.51484015317757414"/>
              <c:y val="0.8830507632329091"/>
            </c:manualLayout>
          </c:layout>
          <c:overlay val="0"/>
          <c:spPr>
            <a:noFill/>
            <a:ln w="21273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66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56560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5656032"/>
        <c:scaling>
          <c:orientation val="minMax"/>
        </c:scaling>
        <c:delete val="0"/>
        <c:axPos val="l"/>
        <c:majorGridlines>
          <c:spPr>
            <a:ln w="2660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82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6949146416938846"/>
            </c:manualLayout>
          </c:layout>
          <c:overlay val="0"/>
          <c:spPr>
            <a:noFill/>
            <a:ln w="21273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66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5655472"/>
        <c:crosses val="autoZero"/>
        <c:crossBetween val="between"/>
      </c:valAx>
      <c:spPr>
        <a:noFill/>
        <a:ln w="25396">
          <a:noFill/>
        </a:ln>
      </c:spPr>
    </c:plotArea>
    <c:legend>
      <c:legendPos val="r"/>
      <c:layout>
        <c:manualLayout>
          <c:xMode val="edge"/>
          <c:yMode val="edge"/>
          <c:x val="1.0734776603949564E-2"/>
          <c:y val="0.48895393248257751"/>
          <c:w val="0.16666666666666666"/>
          <c:h val="0.12372875077362322"/>
        </c:manualLayout>
      </c:layout>
      <c:overlay val="0"/>
      <c:spPr>
        <a:noFill/>
        <a:ln w="2660">
          <a:solidFill>
            <a:schemeClr val="tx1"/>
          </a:solidFill>
          <a:prstDash val="solid"/>
        </a:ln>
      </c:spPr>
      <c:txPr>
        <a:bodyPr/>
        <a:lstStyle/>
        <a:p>
          <a:pPr>
            <a:defRPr sz="1424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5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633377918776239"/>
          <c:y val="2.8809979397736572E-2"/>
          <c:w val="0.87191539365452475"/>
          <c:h val="0.684549356223176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93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93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 w="12693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93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 w="12693">
                <a:solidFill>
                  <a:schemeClr val="tx1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 w="12693">
                <a:solidFill>
                  <a:schemeClr val="tx1"/>
                </a:solidFill>
                <a:prstDash val="solid"/>
              </a:ln>
            </c:spPr>
          </c:dPt>
          <c:dPt>
            <c:idx val="7"/>
            <c:invertIfNegative val="0"/>
            <c:bubble3D val="0"/>
          </c:dPt>
          <c:dLbls>
            <c:dLbl>
              <c:idx val="0"/>
              <c:layout>
                <c:manualLayout>
                  <c:x val="1.0116550260562272E-2"/>
                  <c:y val="-2.6870544407755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3381193180589578E-2"/>
                  <c:y val="-9.2863714616318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7968911693021504E-2"/>
                  <c:y val="4.87455197132616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3165823867936476E-2"/>
                  <c:y val="-1.91453165128552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9.9435706967959444E-3"/>
                  <c:y val="-7.85151842485488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0449056755312297E-2"/>
                  <c:y val="-1.7834673891570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3.9187089684437331E-3"/>
                  <c:y val="-1.2370716706629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89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orsz napp</c:v>
                </c:pt>
                <c:pt idx="1">
                  <c:v>isk</c:v>
                </c:pt>
                <c:pt idx="3">
                  <c:v>G12A</c:v>
                </c:pt>
                <c:pt idx="4">
                  <c:v>K12AC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3.84</c:v>
                </c:pt>
                <c:pt idx="1">
                  <c:v>3.28</c:v>
                </c:pt>
                <c:pt idx="3">
                  <c:v>4</c:v>
                </c:pt>
                <c:pt idx="4">
                  <c:v>2.76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5658272"/>
        <c:axId val="174570304"/>
        <c:axId val="0"/>
      </c:bar3DChart>
      <c:catAx>
        <c:axId val="225658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3">
            <a:solidFill>
              <a:schemeClr val="tx1"/>
            </a:solidFill>
            <a:prstDash val="solid"/>
          </a:ln>
        </c:spPr>
        <c:txPr>
          <a:bodyPr rot="-3180000" vert="horz"/>
          <a:lstStyle/>
          <a:p>
            <a:pPr>
              <a:defRPr sz="13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74570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4570304"/>
        <c:scaling>
          <c:orientation val="minMax"/>
          <c:min val="2"/>
        </c:scaling>
        <c:delete val="0"/>
        <c:axPos val="l"/>
        <c:majorGridlines>
          <c:spPr>
            <a:ln w="3173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5658272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113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144927536231886"/>
          <c:y val="3.6480686695278972E-2"/>
          <c:w val="0.8743961352657007"/>
          <c:h val="0.8240343347639484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3716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FFFF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ln w="13716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7286361263804912E-2"/>
                  <c:y val="-4.9862109061883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4720009095591566E-3"/>
                  <c:y val="-3.0722216061998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1621188472466421E-3"/>
                  <c:y val="-7.29434638542284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0055538233353603E-2"/>
                  <c:y val="-9.9849185815652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4321448197332993E-2"/>
                  <c:y val="-1.44758210327766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8.351551311298060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7432">
                <a:noFill/>
              </a:ln>
            </c:spPr>
            <c:txPr>
              <a:bodyPr/>
              <a:lstStyle/>
              <a:p>
                <a:pPr>
                  <a:defRPr sz="194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orsz napp </c:v>
                </c:pt>
                <c:pt idx="1">
                  <c:v>orsz n g</c:v>
                </c:pt>
                <c:pt idx="2">
                  <c:v>isk g</c:v>
                </c:pt>
                <c:pt idx="3">
                  <c:v>A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3.84</c:v>
                </c:pt>
                <c:pt idx="1">
                  <c:v>4.26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69987984"/>
        <c:axId val="169988544"/>
        <c:axId val="0"/>
      </c:bar3DChart>
      <c:catAx>
        <c:axId val="169987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4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699885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9988544"/>
        <c:scaling>
          <c:orientation val="minMax"/>
          <c:min val="2.8"/>
        </c:scaling>
        <c:delete val="0"/>
        <c:axPos val="l"/>
        <c:majorGridlines>
          <c:spPr>
            <a:ln w="342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4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69987984"/>
        <c:crosses val="autoZero"/>
        <c:crossBetween val="between"/>
      </c:valAx>
      <c:spPr>
        <a:noFill/>
        <a:ln w="2540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11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0707070707070704E-2"/>
          <c:y val="3.4858387799564294E-2"/>
          <c:w val="0.91666666666666652"/>
          <c:h val="0.8409586056644886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3735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3735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 w="13735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FF6600"/>
              </a:solidFill>
              <a:ln w="13735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FF6600"/>
              </a:solidFill>
              <a:ln w="13735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13735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1392869369589642E-2"/>
                  <c:y val="-6.25328699284324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4005233041521984E-2"/>
                  <c:y val="-7.30240334157828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0404704846676775E-2"/>
                  <c:y val="0.28114276070481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3803247420159323E-2"/>
                  <c:y val="0.280092610660774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0139982502186374E-3"/>
                  <c:y val="-9.15059767320152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7471">
                <a:noFill/>
              </a:ln>
            </c:spPr>
            <c:txPr>
              <a:bodyPr/>
              <a:lstStyle/>
              <a:p>
                <a:pPr>
                  <a:defRPr sz="192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orsz napp</c:v>
                </c:pt>
                <c:pt idx="1">
                  <c:v>orsz n szg</c:v>
                </c:pt>
                <c:pt idx="2">
                  <c:v>isk szg</c:v>
                </c:pt>
                <c:pt idx="3">
                  <c:v>AC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3.84</c:v>
                </c:pt>
                <c:pt idx="1">
                  <c:v>3.28</c:v>
                </c:pt>
                <c:pt idx="2" formatCode="0.00">
                  <c:v>2.76</c:v>
                </c:pt>
                <c:pt idx="3" formatCode="0.00">
                  <c:v>2.76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70456416"/>
        <c:axId val="170456976"/>
        <c:axId val="0"/>
      </c:bar3DChart>
      <c:catAx>
        <c:axId val="170456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4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70456976"/>
        <c:crossesAt val="3"/>
        <c:auto val="1"/>
        <c:lblAlgn val="ctr"/>
        <c:lblOffset val="100"/>
        <c:tickLblSkip val="1"/>
        <c:tickMarkSkip val="1"/>
        <c:noMultiLvlLbl val="0"/>
      </c:catAx>
      <c:valAx>
        <c:axId val="170456976"/>
        <c:scaling>
          <c:orientation val="minMax"/>
          <c:max val="4.5999999999999996"/>
          <c:min val="2.8"/>
        </c:scaling>
        <c:delete val="0"/>
        <c:axPos val="l"/>
        <c:majorGridlines>
          <c:spPr>
            <a:ln w="343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4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70456416"/>
        <c:crosses val="autoZero"/>
        <c:crossBetween val="between"/>
      </c:valAx>
      <c:spPr>
        <a:noFill/>
        <a:ln w="2537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6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5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/>
              <a:t>német nyelv középszint - </a:t>
            </a:r>
            <a:r>
              <a:rPr lang="hu-HU" dirty="0" smtClean="0"/>
              <a:t>2017 </a:t>
            </a:r>
            <a:endParaRPr lang="hu-HU" dirty="0"/>
          </a:p>
        </c:rich>
      </c:tx>
      <c:layout>
        <c:manualLayout>
          <c:xMode val="edge"/>
          <c:yMode val="edge"/>
          <c:x val="0.24885843134944793"/>
          <c:y val="1.1864442870567104E-2"/>
        </c:manualLayout>
      </c:layout>
      <c:overlay val="0"/>
      <c:spPr>
        <a:noFill/>
        <a:ln w="23245">
          <a:noFill/>
        </a:ln>
      </c:spPr>
    </c:title>
    <c:autoTitleDeleted val="0"/>
    <c:view3D>
      <c:rotX val="15"/>
      <c:hPercent val="5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5456621004566227"/>
          <c:y val="0.18135593220338983"/>
          <c:w val="0.70547945205479534"/>
          <c:h val="0.613559322033898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1624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0.99</c:v>
                </c:pt>
                <c:pt idx="1">
                  <c:v>20.92</c:v>
                </c:pt>
                <c:pt idx="2">
                  <c:v>22.92</c:v>
                </c:pt>
                <c:pt idx="3">
                  <c:v>22.62</c:v>
                </c:pt>
                <c:pt idx="4">
                  <c:v>32.56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1624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45.45</c:v>
                </c:pt>
                <c:pt idx="3">
                  <c:v>27.27</c:v>
                </c:pt>
                <c:pt idx="4">
                  <c:v>27.27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74573104"/>
        <c:axId val="174573664"/>
        <c:axId val="0"/>
      </c:bar3DChart>
      <c:catAx>
        <c:axId val="174573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983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érdemjegy</a:t>
                </a:r>
              </a:p>
            </c:rich>
          </c:tx>
          <c:layout>
            <c:manualLayout>
              <c:xMode val="edge"/>
              <c:yMode val="edge"/>
              <c:x val="0.51484019609768228"/>
              <c:y val="0.88305091493192978"/>
            </c:manualLayout>
          </c:layout>
          <c:overlay val="0"/>
          <c:spPr>
            <a:noFill/>
            <a:ln w="23245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90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9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745736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4573664"/>
        <c:scaling>
          <c:orientation val="minMax"/>
        </c:scaling>
        <c:delete val="0"/>
        <c:axPos val="l"/>
        <c:majorGridlines>
          <c:spPr>
            <a:ln w="2906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983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6949159132886168"/>
            </c:manualLayout>
          </c:layout>
          <c:overlay val="0"/>
          <c:spPr>
            <a:noFill/>
            <a:ln w="23245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90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9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74573104"/>
        <c:crosses val="autoZero"/>
        <c:crossBetween val="between"/>
      </c:valAx>
      <c:spPr>
        <a:noFill/>
        <a:ln w="25379">
          <a:noFill/>
        </a:ln>
      </c:spPr>
    </c:plotArea>
    <c:legend>
      <c:legendPos val="r"/>
      <c:layout>
        <c:manualLayout>
          <c:xMode val="edge"/>
          <c:yMode val="edge"/>
          <c:x val="1.0371629989807826E-2"/>
          <c:y val="0.454908950346605"/>
          <c:w val="0.16666666666666669"/>
          <c:h val="0.1237287931601142"/>
        </c:manualLayout>
      </c:layout>
      <c:overlay val="0"/>
      <c:spPr>
        <a:noFill/>
        <a:ln w="2906">
          <a:solidFill>
            <a:schemeClr val="tx1"/>
          </a:solidFill>
          <a:prstDash val="solid"/>
        </a:ln>
      </c:spPr>
      <c:txPr>
        <a:bodyPr/>
        <a:lstStyle/>
        <a:p>
          <a:pPr>
            <a:defRPr sz="1556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9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5804935370152765E-2"/>
          <c:y val="4.7210300429184553E-2"/>
          <c:w val="0.92244418331374867"/>
          <c:h val="0.759656652360515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FF00"/>
            </a:solidFill>
            <a:ln w="12648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48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 w="12648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FFFF"/>
              </a:solidFill>
              <a:ln w="12648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 w="12648">
                <a:solidFill>
                  <a:schemeClr val="tx1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 w="12648">
                <a:solidFill>
                  <a:schemeClr val="tx1"/>
                </a:solidFill>
                <a:prstDash val="solid"/>
              </a:ln>
            </c:spPr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 w="12648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7.3595761760067088E-3"/>
                  <c:y val="-2.66228005413775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1382546625739351E-3"/>
                  <c:y val="-2.1577359846600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4.0833675704228618E-3"/>
                  <c:y val="-1.4783958456805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5046011559265173E-3"/>
                  <c:y val="-5.193034741625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4.0569121265621443E-4"/>
                  <c:y val="-2.4941541606347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9.2496362631013639E-3"/>
                  <c:y val="-5.8273812547625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1793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orsz n</c:v>
                </c:pt>
                <c:pt idx="1">
                  <c:v>isk</c:v>
                </c:pt>
                <c:pt idx="3">
                  <c:v>orsz n g</c:v>
                </c:pt>
                <c:pt idx="4">
                  <c:v>isk g</c:v>
                </c:pt>
                <c:pt idx="6">
                  <c:v>orsz n szg</c:v>
                </c:pt>
                <c:pt idx="7">
                  <c:v>isk szg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3.65</c:v>
                </c:pt>
                <c:pt idx="1">
                  <c:v>3.82</c:v>
                </c:pt>
                <c:pt idx="3">
                  <c:v>4.24</c:v>
                </c:pt>
                <c:pt idx="4">
                  <c:v>4</c:v>
                </c:pt>
                <c:pt idx="6">
                  <c:v>2.98</c:v>
                </c:pt>
                <c:pt idx="7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74575904"/>
        <c:axId val="174576464"/>
        <c:axId val="0"/>
      </c:bar3DChart>
      <c:catAx>
        <c:axId val="174575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74576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4576464"/>
        <c:scaling>
          <c:orientation val="minMax"/>
          <c:min val="2"/>
        </c:scaling>
        <c:delete val="0"/>
        <c:axPos val="l"/>
        <c:majorGridlines>
          <c:spPr>
            <a:ln w="3161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74575904"/>
        <c:crosses val="autoZero"/>
        <c:crossBetween val="between"/>
      </c:valAx>
      <c:spPr>
        <a:noFill/>
        <a:ln w="2537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32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/>
              <a:t>matematika középszintű eredmények - </a:t>
            </a:r>
            <a:r>
              <a:rPr lang="hu-HU" dirty="0" smtClean="0"/>
              <a:t>2017</a:t>
            </a:r>
            <a:endParaRPr lang="hu-HU" dirty="0"/>
          </a:p>
        </c:rich>
      </c:tx>
      <c:layout>
        <c:manualLayout>
          <c:xMode val="edge"/>
          <c:yMode val="edge"/>
          <c:x val="0.14534880508357509"/>
          <c:y val="2.0338988726887608E-2"/>
        </c:manualLayout>
      </c:layout>
      <c:overlay val="0"/>
      <c:spPr>
        <a:noFill/>
        <a:ln w="26891">
          <a:noFill/>
        </a:ln>
      </c:spPr>
    </c:title>
    <c:autoTitleDeleted val="0"/>
    <c:view3D>
      <c:rotX val="15"/>
      <c:hPercent val="7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1860465116279079"/>
          <c:y val="0.16779661016949168"/>
          <c:w val="0.6151162790697674"/>
          <c:h val="0.6525423728813559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3446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1.5</c:v>
                </c:pt>
                <c:pt idx="1">
                  <c:v>31.8</c:v>
                </c:pt>
                <c:pt idx="2">
                  <c:v>25.74</c:v>
                </c:pt>
                <c:pt idx="3">
                  <c:v>18.899999999999999</c:v>
                </c:pt>
                <c:pt idx="4">
                  <c:v>22.05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3446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31.81</c:v>
                </c:pt>
                <c:pt idx="2">
                  <c:v>27.27</c:v>
                </c:pt>
                <c:pt idx="3">
                  <c:v>22.72</c:v>
                </c:pt>
                <c:pt idx="4">
                  <c:v>18.18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74111376"/>
        <c:axId val="174111936"/>
        <c:axId val="0"/>
      </c:bar3DChart>
      <c:catAx>
        <c:axId val="1741113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929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érdemjegy</a:t>
                </a:r>
              </a:p>
            </c:rich>
          </c:tx>
          <c:layout>
            <c:manualLayout>
              <c:xMode val="edge"/>
              <c:yMode val="edge"/>
              <c:x val="0.44767440254178753"/>
              <c:y val="0.88474584217642649"/>
            </c:manualLayout>
          </c:layout>
          <c:overlay val="0"/>
          <c:spPr>
            <a:noFill/>
            <a:ln w="26891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3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0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74111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4111936"/>
        <c:scaling>
          <c:orientation val="minMax"/>
        </c:scaling>
        <c:delete val="0"/>
        <c:axPos val="l"/>
        <c:majorGridlines>
          <c:spPr>
            <a:ln w="3362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929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5254241545165706"/>
            </c:manualLayout>
          </c:layout>
          <c:overlay val="0"/>
          <c:spPr>
            <a:noFill/>
            <a:ln w="26891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3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0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74111376"/>
        <c:crosses val="autoZero"/>
        <c:crossBetween val="between"/>
      </c:valAx>
      <c:spPr>
        <a:noFill/>
        <a:ln w="25383">
          <a:noFill/>
        </a:ln>
      </c:spPr>
    </c:plotArea>
    <c:legend>
      <c:legendPos val="r"/>
      <c:layout>
        <c:manualLayout>
          <c:xMode val="edge"/>
          <c:yMode val="edge"/>
          <c:x val="0.83372093290970206"/>
          <c:y val="0.50677969081615992"/>
          <c:w val="0.16395346963208546"/>
          <c:h val="0.12033890500529543"/>
        </c:manualLayout>
      </c:layout>
      <c:overlay val="0"/>
      <c:spPr>
        <a:noFill/>
        <a:ln w="3362">
          <a:solidFill>
            <a:schemeClr val="tx1"/>
          </a:solidFill>
          <a:prstDash val="solid"/>
        </a:ln>
      </c:spPr>
      <c:txPr>
        <a:bodyPr/>
        <a:lstStyle/>
        <a:p>
          <a:pPr>
            <a:defRPr sz="175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0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8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 smtClean="0"/>
              <a:t>Informatika  ismeretek középszint 2017</a:t>
            </a:r>
            <a:endParaRPr lang="hu-HU" dirty="0"/>
          </a:p>
        </c:rich>
      </c:tx>
      <c:layout>
        <c:manualLayout>
          <c:xMode val="edge"/>
          <c:yMode val="edge"/>
          <c:x val="0.26484015423997925"/>
          <c:y val="1.1864393411591498E-2"/>
        </c:manualLayout>
      </c:layout>
      <c:overlay val="0"/>
      <c:spPr>
        <a:noFill/>
        <a:ln w="23484">
          <a:noFill/>
        </a:ln>
      </c:spPr>
    </c:title>
    <c:autoTitleDeleted val="0"/>
    <c:view3D>
      <c:rotX val="15"/>
      <c:hPercent val="5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5456621004566227"/>
          <c:y val="0.17966101694915246"/>
          <c:w val="0.70547945205479534"/>
          <c:h val="0.615254237288136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1741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1.38</c:v>
                </c:pt>
                <c:pt idx="1">
                  <c:v>37.94</c:v>
                </c:pt>
                <c:pt idx="2">
                  <c:v>35.549999999999997</c:v>
                </c:pt>
                <c:pt idx="3">
                  <c:v>15.03</c:v>
                </c:pt>
                <c:pt idx="4">
                  <c:v>10.09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1741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62.5</c:v>
                </c:pt>
                <c:pt idx="2">
                  <c:v>25</c:v>
                </c:pt>
                <c:pt idx="3">
                  <c:v>23.5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6940816"/>
        <c:axId val="226941936"/>
        <c:axId val="0"/>
      </c:bar3DChart>
      <c:catAx>
        <c:axId val="2269408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4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érdemjegy</a:t>
                </a:r>
              </a:p>
            </c:rich>
          </c:tx>
          <c:layout>
            <c:manualLayout>
              <c:xMode val="edge"/>
              <c:yMode val="edge"/>
              <c:x val="0.5148402190466933"/>
              <c:y val="0.88474579241868556"/>
            </c:manualLayout>
          </c:layout>
          <c:overlay val="0"/>
          <c:spPr>
            <a:noFill/>
            <a:ln w="23484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9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1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6941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6941936"/>
        <c:scaling>
          <c:orientation val="minMax"/>
        </c:scaling>
        <c:delete val="0"/>
        <c:axPos val="l"/>
        <c:majorGridlines>
          <c:spPr>
            <a:ln w="2935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2004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6949158483737115"/>
            </c:manualLayout>
          </c:layout>
          <c:overlay val="0"/>
          <c:spPr>
            <a:noFill/>
            <a:ln w="23484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9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1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6940816"/>
        <c:crosses val="autoZero"/>
        <c:crossBetween val="between"/>
      </c:valAx>
      <c:spPr>
        <a:noFill/>
        <a:ln w="25392">
          <a:noFill/>
        </a:ln>
      </c:spPr>
    </c:plotArea>
    <c:legend>
      <c:legendPos val="r"/>
      <c:layout>
        <c:manualLayout>
          <c:xMode val="edge"/>
          <c:yMode val="edge"/>
          <c:x val="0"/>
          <c:y val="0.45548457473218273"/>
          <c:w val="0.16666666666666669"/>
          <c:h val="0.12372887445830538"/>
        </c:manualLayout>
      </c:layout>
      <c:overlay val="0"/>
      <c:spPr>
        <a:noFill/>
        <a:ln w="2935">
          <a:solidFill>
            <a:schemeClr val="tx1"/>
          </a:solidFill>
          <a:prstDash val="solid"/>
        </a:ln>
      </c:spPr>
      <c:txPr>
        <a:bodyPr/>
        <a:lstStyle/>
        <a:p>
          <a:pPr>
            <a:defRPr sz="157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8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 smtClean="0"/>
              <a:t>Közgazdaság ismeretek </a:t>
            </a:r>
            <a:r>
              <a:rPr lang="hu-HU" dirty="0"/>
              <a:t>középszint </a:t>
            </a:r>
            <a:r>
              <a:rPr lang="hu-HU" dirty="0" smtClean="0"/>
              <a:t>2017</a:t>
            </a:r>
            <a:endParaRPr lang="hu-HU" dirty="0"/>
          </a:p>
        </c:rich>
      </c:tx>
      <c:layout>
        <c:manualLayout>
          <c:xMode val="edge"/>
          <c:yMode val="edge"/>
          <c:x val="0.26484015423997925"/>
          <c:y val="1.1864393411591498E-2"/>
        </c:manualLayout>
      </c:layout>
      <c:overlay val="0"/>
      <c:spPr>
        <a:noFill/>
        <a:ln w="23484">
          <a:noFill/>
        </a:ln>
      </c:spPr>
    </c:title>
    <c:autoTitleDeleted val="0"/>
    <c:view3D>
      <c:rotX val="15"/>
      <c:hPercent val="5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5456621004566227"/>
          <c:y val="0.17966101694915246"/>
          <c:w val="0.70547945205479534"/>
          <c:h val="0.615254237288136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1741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1.42</c:v>
                </c:pt>
                <c:pt idx="1">
                  <c:v>21.07</c:v>
                </c:pt>
                <c:pt idx="2">
                  <c:v>36.049999999999997</c:v>
                </c:pt>
                <c:pt idx="3">
                  <c:v>30.19</c:v>
                </c:pt>
                <c:pt idx="4">
                  <c:v>11.26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1741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21.42</c:v>
                </c:pt>
                <c:pt idx="2">
                  <c:v>50</c:v>
                </c:pt>
                <c:pt idx="3">
                  <c:v>28.57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6944176"/>
        <c:axId val="226945296"/>
        <c:axId val="0"/>
      </c:bar3DChart>
      <c:catAx>
        <c:axId val="2269441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4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érdemjegy</a:t>
                </a:r>
              </a:p>
            </c:rich>
          </c:tx>
          <c:layout>
            <c:manualLayout>
              <c:xMode val="edge"/>
              <c:yMode val="edge"/>
              <c:x val="0.5148402190466933"/>
              <c:y val="0.88474579241868556"/>
            </c:manualLayout>
          </c:layout>
          <c:overlay val="0"/>
          <c:spPr>
            <a:noFill/>
            <a:ln w="23484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9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1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69452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6945296"/>
        <c:scaling>
          <c:orientation val="minMax"/>
        </c:scaling>
        <c:delete val="0"/>
        <c:axPos val="l"/>
        <c:majorGridlines>
          <c:spPr>
            <a:ln w="2935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2004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6949158483737115"/>
            </c:manualLayout>
          </c:layout>
          <c:overlay val="0"/>
          <c:spPr>
            <a:noFill/>
            <a:ln w="23484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9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1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26944176"/>
        <c:crosses val="autoZero"/>
        <c:crossBetween val="between"/>
      </c:valAx>
      <c:spPr>
        <a:noFill/>
        <a:ln w="25392">
          <a:noFill/>
        </a:ln>
      </c:spPr>
    </c:plotArea>
    <c:legend>
      <c:legendPos val="r"/>
      <c:layout>
        <c:manualLayout>
          <c:xMode val="edge"/>
          <c:yMode val="edge"/>
          <c:x val="0"/>
          <c:y val="0.45548457473218273"/>
          <c:w val="0.16666666666666669"/>
          <c:h val="0.12372887445830538"/>
        </c:manualLayout>
      </c:layout>
      <c:overlay val="0"/>
      <c:spPr>
        <a:noFill/>
        <a:ln w="2935">
          <a:solidFill>
            <a:schemeClr val="tx1"/>
          </a:solidFill>
          <a:prstDash val="solid"/>
        </a:ln>
      </c:spPr>
      <c:txPr>
        <a:bodyPr/>
        <a:lstStyle/>
        <a:p>
          <a:pPr>
            <a:defRPr sz="157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5727699530516506E-2"/>
          <c:y val="4.2918454935622373E-2"/>
          <c:w val="0.92253521126760551"/>
          <c:h val="0.830472103004291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84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84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FFCC00"/>
              </a:solidFill>
              <a:ln w="12684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84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 w="12684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 w="12684">
                <a:solidFill>
                  <a:schemeClr val="tx1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 w="12684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2539184952978056E-2"/>
                  <c:y val="-5.44802867383512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6515192654209186E-3"/>
                  <c:y val="-9.36568735359693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5249664290807918E-2"/>
                  <c:y val="-2.5038293920837164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9.6008688569100709E-3"/>
                  <c:y val="-2.95241159371207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6.8769283933552191E-3"/>
                  <c:y val="-5.31301329269325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5.7203860489224529E-3"/>
                  <c:y val="-1.7204301075268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3.4686888302830686E-3"/>
                  <c:y val="-2.38493796658802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7.1733764470663739E-3"/>
                  <c:y val="-4.1752490616092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Mode val="edge"/>
                  <c:yMode val="edge"/>
                  <c:x val="0.92253521126760551"/>
                  <c:y val="0.272532188841201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70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5"/>
                <c:pt idx="0">
                  <c:v>o nap</c:v>
                </c:pt>
                <c:pt idx="1">
                  <c:v>isk </c:v>
                </c:pt>
                <c:pt idx="3">
                  <c:v>G12A</c:v>
                </c:pt>
                <c:pt idx="4">
                  <c:v>K12AC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5"/>
                <c:pt idx="0">
                  <c:v>3.28</c:v>
                </c:pt>
                <c:pt idx="1">
                  <c:v>3.27</c:v>
                </c:pt>
                <c:pt idx="3">
                  <c:v>3.68</c:v>
                </c:pt>
                <c:pt idx="4">
                  <c:v>2.86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74114176"/>
        <c:axId val="174114736"/>
        <c:axId val="0"/>
      </c:bar3DChart>
      <c:catAx>
        <c:axId val="174114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741147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4114736"/>
        <c:scaling>
          <c:orientation val="minMax"/>
          <c:min val="2"/>
        </c:scaling>
        <c:delete val="0"/>
        <c:axPos val="l"/>
        <c:majorGridlines>
          <c:spPr>
            <a:ln w="3170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74114176"/>
        <c:crosses val="autoZero"/>
        <c:crossBetween val="between"/>
      </c:valAx>
      <c:spPr>
        <a:noFill/>
        <a:ln w="2539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10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504424778761072"/>
          <c:y val="1.2875536480686695E-2"/>
          <c:w val="0.87831858407079644"/>
          <c:h val="0.8712446351931336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593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593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FFFF"/>
              </a:solidFill>
              <a:ln w="12593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 w="12593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593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2593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92D050"/>
              </a:solidFill>
              <a:ln w="12593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0877752730421238E-2"/>
                  <c:y val="-1.69571962732730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1404846271301802E-2"/>
                  <c:y val="6.143200225356771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918496050462210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897531019655151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5.781500510215077E-4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7.9788455177441462E-3"/>
                  <c:y val="-1.3204258558589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186">
                <a:noFill/>
              </a:ln>
            </c:spPr>
            <c:txPr>
              <a:bodyPr/>
              <a:lstStyle/>
              <a:p>
                <a:pPr>
                  <a:defRPr sz="178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4"/>
                <c:pt idx="0">
                  <c:v>orsz nap</c:v>
                </c:pt>
                <c:pt idx="1">
                  <c:v>orsz n g</c:v>
                </c:pt>
                <c:pt idx="2">
                  <c:v>isk g</c:v>
                </c:pt>
                <c:pt idx="3">
                  <c:v>A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4"/>
                <c:pt idx="0">
                  <c:v>3.28</c:v>
                </c:pt>
                <c:pt idx="1">
                  <c:v>3.68</c:v>
                </c:pt>
                <c:pt idx="2">
                  <c:v>3.68</c:v>
                </c:pt>
                <c:pt idx="3">
                  <c:v>3.68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74116976"/>
        <c:axId val="174117536"/>
        <c:axId val="0"/>
      </c:bar3DChart>
      <c:catAx>
        <c:axId val="174116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741175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4117536"/>
        <c:scaling>
          <c:orientation val="minMax"/>
          <c:max val="3.6"/>
          <c:min val="2"/>
        </c:scaling>
        <c:delete val="0"/>
        <c:axPos val="l"/>
        <c:majorGridlines>
          <c:spPr>
            <a:ln w="314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74116976"/>
        <c:crosses val="autoZero"/>
        <c:crossBetween val="between"/>
      </c:valAx>
      <c:spPr>
        <a:noFill/>
        <a:ln w="253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9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8181818181818177E-2"/>
          <c:y val="3.6480686695278972E-2"/>
          <c:w val="0.91115702479338845"/>
          <c:h val="0.821888412017167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FFFF"/>
            </a:solidFill>
            <a:ln w="12665">
              <a:noFill/>
              <a:prstDash val="solid"/>
            </a:ln>
          </c:spPr>
          <c:invertIfNegative val="0"/>
          <c:dPt>
            <c:idx val="2"/>
            <c:invertIfNegative val="0"/>
            <c:bubble3D val="0"/>
            <c:spPr>
              <a:solidFill>
                <a:schemeClr val="accent1"/>
              </a:solidFill>
              <a:ln w="12665">
                <a:noFill/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65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2665">
                <a:noFill/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00FF00"/>
              </a:solidFill>
              <a:ln w="12665">
                <a:noFill/>
                <a:prstDash val="solid"/>
              </a:ln>
            </c:spPr>
          </c:dPt>
          <c:dLbls>
            <c:dLbl>
              <c:idx val="0"/>
              <c:layout>
                <c:manualLayout>
                  <c:x val="5.0378464485653631E-3"/>
                  <c:y val="-1.95960904625634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2528749822814213E-2"/>
                  <c:y val="-6.31986244421182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9281950652751349E-2"/>
                  <c:y val="-2.87253109345270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453892393411454E-2"/>
                  <c:y val="-2.823788538284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1075828549045931E-3"/>
                  <c:y val="-3.1341802248626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28">
                <a:noFill/>
              </a:ln>
            </c:spPr>
            <c:txPr>
              <a:bodyPr/>
              <a:lstStyle/>
              <a:p>
                <a:pPr>
                  <a:defRPr sz="179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orsz nap</c:v>
                </c:pt>
                <c:pt idx="1">
                  <c:v>orsz n szg</c:v>
                </c:pt>
                <c:pt idx="2">
                  <c:v>isk szg</c:v>
                </c:pt>
                <c:pt idx="3">
                  <c:v>AC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3.28</c:v>
                </c:pt>
                <c:pt idx="1">
                  <c:v>2.79</c:v>
                </c:pt>
                <c:pt idx="2">
                  <c:v>2.86</c:v>
                </c:pt>
                <c:pt idx="3">
                  <c:v>2.86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74297024"/>
        <c:axId val="174297584"/>
        <c:axId val="0"/>
      </c:bar3DChart>
      <c:catAx>
        <c:axId val="174297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74297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4297584"/>
        <c:scaling>
          <c:orientation val="minMax"/>
          <c:max val="3.5"/>
          <c:min val="2"/>
        </c:scaling>
        <c:delete val="0"/>
        <c:axPos val="l"/>
        <c:majorGridlines>
          <c:spPr>
            <a:ln w="316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74297024"/>
        <c:crosses val="autoZero"/>
        <c:crossBetween val="between"/>
      </c:valAx>
      <c:spPr>
        <a:noFill/>
        <a:ln w="2539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8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/>
              <a:t>magyar nyelv és irodalom középszint </a:t>
            </a:r>
            <a:r>
              <a:rPr lang="hu-HU" dirty="0" smtClean="0"/>
              <a:t>2017</a:t>
            </a:r>
            <a:endParaRPr lang="hu-HU" dirty="0"/>
          </a:p>
        </c:rich>
      </c:tx>
      <c:layout>
        <c:manualLayout>
          <c:xMode val="edge"/>
          <c:yMode val="edge"/>
          <c:x val="0.15068487128764077"/>
          <c:y val="2.0338989316476284E-2"/>
        </c:manualLayout>
      </c:layout>
      <c:overlay val="0"/>
      <c:spPr>
        <a:noFill/>
        <a:ln w="23567">
          <a:noFill/>
        </a:ln>
      </c:spPr>
    </c:title>
    <c:autoTitleDeleted val="0"/>
    <c:view3D>
      <c:rotX val="15"/>
      <c:hPercent val="7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1917808219178092"/>
          <c:y val="0.12372881355932204"/>
          <c:w val="0.59589041095890449"/>
          <c:h val="0.693220338983050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1785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0.51</c:v>
                </c:pt>
                <c:pt idx="1">
                  <c:v>11.82</c:v>
                </c:pt>
                <c:pt idx="2">
                  <c:v>27.27</c:v>
                </c:pt>
                <c:pt idx="3">
                  <c:v>32.71</c:v>
                </c:pt>
                <c:pt idx="4">
                  <c:v>27.69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1785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8.8800000000000008</c:v>
                </c:pt>
                <c:pt idx="2">
                  <c:v>46.66</c:v>
                </c:pt>
                <c:pt idx="3">
                  <c:v>28.88</c:v>
                </c:pt>
                <c:pt idx="4">
                  <c:v>15.55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74300384"/>
        <c:axId val="174300944"/>
        <c:axId val="0"/>
      </c:bar3DChart>
      <c:catAx>
        <c:axId val="1743003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715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érdemjegy</a:t>
                </a:r>
              </a:p>
            </c:rich>
          </c:tx>
          <c:layout>
            <c:manualLayout>
              <c:xMode val="edge"/>
              <c:yMode val="edge"/>
              <c:x val="0.43835615375664255"/>
              <c:y val="0.87627111751876086"/>
            </c:manualLayout>
          </c:layout>
          <c:overlay val="0"/>
          <c:spPr>
            <a:noFill/>
            <a:ln w="23567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94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1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74300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4300944"/>
        <c:scaling>
          <c:orientation val="minMax"/>
        </c:scaling>
        <c:delete val="0"/>
        <c:axPos val="l"/>
        <c:majorGridlines>
          <c:spPr>
            <a:ln w="2946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715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5593212820228458"/>
            </c:manualLayout>
          </c:layout>
          <c:overlay val="0"/>
          <c:spPr>
            <a:noFill/>
            <a:ln w="23567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94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1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74300384"/>
        <c:crosses val="autoZero"/>
        <c:crossBetween val="between"/>
      </c:valAx>
      <c:spPr>
        <a:noFill/>
        <a:ln w="25401">
          <a:noFill/>
        </a:ln>
      </c:spPr>
    </c:plotArea>
    <c:legend>
      <c:legendPos val="r"/>
      <c:layout>
        <c:manualLayout>
          <c:xMode val="edge"/>
          <c:yMode val="edge"/>
          <c:x val="0.82762551232820036"/>
          <c:y val="0.47457635577242985"/>
          <c:w val="0.16666666666666663"/>
          <c:h val="0.12372888248123914"/>
        </c:manualLayout>
      </c:layout>
      <c:overlay val="0"/>
      <c:spPr>
        <a:noFill/>
        <a:ln w="2946">
          <a:solidFill>
            <a:schemeClr val="tx1"/>
          </a:solidFill>
          <a:prstDash val="solid"/>
        </a:ln>
      </c:spPr>
      <c:txPr>
        <a:bodyPr/>
        <a:lstStyle/>
        <a:p>
          <a:pPr>
            <a:defRPr sz="1577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1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57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5804935370152765E-2"/>
          <c:y val="4.0733197556008197E-2"/>
          <c:w val="0.92244418331374867"/>
          <c:h val="0.839103869653767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CCFFFF"/>
            </a:solidFill>
            <a:ln w="12660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60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 w="12660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60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 w="12660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 w="12660">
                <a:solidFill>
                  <a:schemeClr val="tx1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 w="12660">
                <a:solidFill>
                  <a:schemeClr val="tx1"/>
                </a:solidFill>
                <a:prstDash val="solid"/>
              </a:ln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 w="12660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6.2831341015000446E-3"/>
                  <c:y val="-4.6305759136701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2831341015000732E-3"/>
                  <c:y val="-4.63057591367010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4.7123505761249972E-3"/>
                  <c:y val="-1.6343209107070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2566268203000146E-2"/>
                  <c:y val="-1.9067077291582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2566268203000146E-2"/>
                  <c:y val="-3.81341545831655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2059164860162543E-2"/>
                  <c:y val="-2.2369177651326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1.0927582303181867E-2"/>
                  <c:y val="-3.44569325340746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Mode val="edge"/>
                  <c:yMode val="edge"/>
                  <c:x val="0.67567567567567666"/>
                  <c:y val="0.268839103869654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20">
                <a:noFill/>
              </a:ln>
            </c:spPr>
            <c:txPr>
              <a:bodyPr/>
              <a:lstStyle/>
              <a:p>
                <a:pPr>
                  <a:defRPr sz="179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5"/>
                <c:pt idx="0">
                  <c:v>o nap</c:v>
                </c:pt>
                <c:pt idx="1">
                  <c:v>isk</c:v>
                </c:pt>
                <c:pt idx="3">
                  <c:v>G12A</c:v>
                </c:pt>
                <c:pt idx="4">
                  <c:v>K12AC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5"/>
                <c:pt idx="0">
                  <c:v>3.75</c:v>
                </c:pt>
                <c:pt idx="1">
                  <c:v>3.51</c:v>
                </c:pt>
                <c:pt idx="3">
                  <c:v>3.91</c:v>
                </c:pt>
                <c:pt idx="4">
                  <c:v>3.09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74303184"/>
        <c:axId val="174303744"/>
        <c:axId val="0"/>
      </c:bar3DChart>
      <c:catAx>
        <c:axId val="174303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743037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4303744"/>
        <c:scaling>
          <c:orientation val="minMax"/>
          <c:min val="2"/>
        </c:scaling>
        <c:delete val="0"/>
        <c:axPos val="l"/>
        <c:majorGridlines>
          <c:spPr>
            <a:ln w="316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74303184"/>
        <c:crosses val="autoZero"/>
        <c:crossBetween val="between"/>
      </c:valAx>
      <c:spPr>
        <a:noFill/>
        <a:ln w="253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107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614678899082571"/>
          <c:y val="4.7210300429184553E-2"/>
          <c:w val="0.8509174311926605"/>
          <c:h val="0.8583690987124463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40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40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FFFF"/>
              </a:solidFill>
              <a:ln w="12640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40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2640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2.0044214860860782E-3"/>
                  <c:y val="-1.8119209601431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0776851087262383E-3"/>
                  <c:y val="-9.47036048139771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4847106567685746E-2"/>
                  <c:y val="-2.73149549610834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3702290949613202E-3"/>
                  <c:y val="-2.7821915820640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0839055501170173E-2"/>
                  <c:y val="-3.3655890205948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5565250648765499E-3"/>
                  <c:y val="-3.4964257977472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278">
                <a:noFill/>
              </a:ln>
            </c:spPr>
            <c:txPr>
              <a:bodyPr/>
              <a:lstStyle/>
              <a:p>
                <a:pPr>
                  <a:defRPr sz="1791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orsz</c:v>
                </c:pt>
                <c:pt idx="1">
                  <c:v>orsz n g</c:v>
                </c:pt>
                <c:pt idx="2">
                  <c:v>isk g</c:v>
                </c:pt>
                <c:pt idx="3">
                  <c:v>A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3.75</c:v>
                </c:pt>
                <c:pt idx="1">
                  <c:v>4.12</c:v>
                </c:pt>
                <c:pt idx="2">
                  <c:v>3.91</c:v>
                </c:pt>
                <c:pt idx="3">
                  <c:v>3.91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37142208"/>
        <c:axId val="137142768"/>
        <c:axId val="0"/>
      </c:bar3DChart>
      <c:catAx>
        <c:axId val="137142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371427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7142768"/>
        <c:scaling>
          <c:orientation val="minMax"/>
          <c:min val="2.5"/>
        </c:scaling>
        <c:delete val="0"/>
        <c:axPos val="l"/>
        <c:majorGridlines>
          <c:spPr>
            <a:ln w="3160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37142208"/>
        <c:crosses val="autoZero"/>
        <c:crossBetween val="between"/>
      </c:valAx>
      <c:spPr>
        <a:noFill/>
        <a:ln w="2540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116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891089108910891"/>
          <c:y val="4.5267489711934172E-2"/>
          <c:w val="0.88118811881188119"/>
          <c:h val="0.876543209876543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56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56">
                <a:solidFill>
                  <a:schemeClr val="tx1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00FFFF"/>
              </a:solidFill>
              <a:ln w="12656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 w="12656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56">
                <a:solidFill>
                  <a:schemeClr val="tx1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12656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2253336299918646E-2"/>
                  <c:y val="-2.89451636852345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1344285701989118E-3"/>
                  <c:y val="-2.4243948171309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2857458097199844E-3"/>
                  <c:y val="-4.8916117075179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22607205933101"/>
                      <c:h val="7.4480493792370914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9.4699454563902837E-3"/>
                  <c:y val="-2.7522530089795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2482056375728289E-2"/>
                  <c:y val="-4.278002070112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311">
                <a:noFill/>
              </a:ln>
            </c:spPr>
            <c:txPr>
              <a:bodyPr/>
              <a:lstStyle/>
              <a:p>
                <a:pPr>
                  <a:defRPr sz="174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orsz</c:v>
                </c:pt>
                <c:pt idx="1">
                  <c:v>orsz n szg</c:v>
                </c:pt>
                <c:pt idx="2">
                  <c:v>isk szg</c:v>
                </c:pt>
                <c:pt idx="3">
                  <c:v>AC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3.75</c:v>
                </c:pt>
                <c:pt idx="1">
                  <c:v>3.3</c:v>
                </c:pt>
                <c:pt idx="2">
                  <c:v>3.09</c:v>
                </c:pt>
                <c:pt idx="3">
                  <c:v>3.09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37145008"/>
        <c:axId val="137145568"/>
        <c:axId val="0"/>
      </c:bar3DChart>
      <c:catAx>
        <c:axId val="137145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7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371455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7145568"/>
        <c:scaling>
          <c:orientation val="minMax"/>
          <c:max val="4.0999999999999996"/>
          <c:min val="2.5"/>
        </c:scaling>
        <c:delete val="0"/>
        <c:axPos val="l"/>
        <c:majorGridlines>
          <c:spPr>
            <a:ln w="316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4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37145008"/>
        <c:crosses val="autoZero"/>
        <c:crossBetween val="between"/>
        <c:majorUnit val="0.2"/>
      </c:valAx>
      <c:spPr>
        <a:noFill/>
        <a:ln w="2538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4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DEA1F51-CC3D-4119-BBF6-954E9A990806}" type="datetimeFigureOut">
              <a:rPr lang="hu-HU"/>
              <a:pPr>
                <a:defRPr/>
              </a:pPr>
              <a:t>2017.08.28.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0A13282-349F-46C5-AC31-BAA0320EDB4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3483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AC3540E-53C1-44E0-8868-6E38E7CCCCE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44135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dirty="0" smtClean="0"/>
          </a:p>
        </p:txBody>
      </p:sp>
      <p:sp>
        <p:nvSpPr>
          <p:cNvPr id="5427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F0836A6-CDB5-441F-A4C1-B8FB9A7D2206}" type="slidenum">
              <a:rPr lang="hu-HU" smtClean="0">
                <a:latin typeface="Arial" charset="0"/>
              </a:rPr>
              <a:pPr>
                <a:defRPr/>
              </a:pPr>
              <a:t>2</a:t>
            </a:fld>
            <a:endParaRPr lang="hu-H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469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C3540E-53C1-44E0-8868-6E38E7CCCCEF}" type="slidenum">
              <a:rPr lang="hu-HU" smtClean="0"/>
              <a:pPr>
                <a:defRPr/>
              </a:pPr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1889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C3540E-53C1-44E0-8868-6E38E7CCCCEF}" type="slidenum">
              <a:rPr lang="hu-HU" smtClean="0"/>
              <a:pPr>
                <a:defRPr/>
              </a:pPr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3948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</p:grpSp>
      <p:sp>
        <p:nvSpPr>
          <p:cNvPr id="4407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4072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CA7E1E-804C-497C-8E01-140AF74E7F0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3880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33807-098F-456E-AD42-3FA70FF3CD6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0091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D5470-30C2-485C-BACA-D7702D49EAF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1461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hu-HU" noProof="0" smtClean="0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AA46D-3156-409E-89EA-D4EB736541D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3518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Cím és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iagram helye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hu-HU" noProof="0" smtClean="0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E5FD5-916F-4343-8BFE-EC246F2CC86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520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2C48-3F86-4CD8-9A34-6836B00E900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2283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F644F-3BC9-4407-866F-56283F20641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8243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217AD-E102-43BC-A510-E63E230771E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514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27F72-0F8D-49E7-95B8-7DC95F47F48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0890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C8CB1-155B-47E9-9B27-34933D12045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303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DF285-8F14-4400-92C2-D33C35EB5A0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372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93E0D-7A00-4703-805C-1FAB1A1A5A1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691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92758-F826-4284-A1EB-44F8D785336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8317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3011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2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3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4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5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6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7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8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9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0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1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2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3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4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5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6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7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8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9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0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1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2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3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4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5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6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7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8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9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40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41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42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43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44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</p:grpSp>
      <p:sp>
        <p:nvSpPr>
          <p:cNvPr id="43045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4304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3047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3048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304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391DA43D-88AF-4681-BF42-5E87A24EE5E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797" r:id="rId1"/>
    <p:sldLayoutId id="2147484785" r:id="rId2"/>
    <p:sldLayoutId id="2147484786" r:id="rId3"/>
    <p:sldLayoutId id="2147484787" r:id="rId4"/>
    <p:sldLayoutId id="2147484788" r:id="rId5"/>
    <p:sldLayoutId id="2147484789" r:id="rId6"/>
    <p:sldLayoutId id="2147484790" r:id="rId7"/>
    <p:sldLayoutId id="2147484791" r:id="rId8"/>
    <p:sldLayoutId id="2147484792" r:id="rId9"/>
    <p:sldLayoutId id="2147484793" r:id="rId10"/>
    <p:sldLayoutId id="2147484794" r:id="rId11"/>
    <p:sldLayoutId id="2147484795" r:id="rId12"/>
    <p:sldLayoutId id="214748479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>
              <a:defRPr/>
            </a:pPr>
            <a:endParaRPr lang="hu-HU" sz="2400" dirty="0" smtClean="0"/>
          </a:p>
          <a:p>
            <a:pPr eaLnBrk="1" hangingPunct="1">
              <a:defRPr/>
            </a:pPr>
            <a:endParaRPr lang="hu-HU" sz="2400" dirty="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768475"/>
            <a:ext cx="7847012" cy="3676650"/>
          </a:xfrm>
        </p:spPr>
        <p:txBody>
          <a:bodyPr/>
          <a:lstStyle/>
          <a:p>
            <a:pPr eaLnBrk="1" hangingPunct="1">
              <a:defRPr/>
            </a:pP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2017.május-június érettségi vizsga eredményei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>               </a:t>
            </a:r>
            <a:r>
              <a:rPr lang="hu-HU" sz="3600" dirty="0" smtClean="0"/>
              <a:t>2017.augusztus 28.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18488" cy="850900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smtClean="0"/>
              <a:t>Magyar nyelv és irodalom középszint országos/iskolai</a:t>
            </a:r>
          </a:p>
        </p:txBody>
      </p:sp>
      <p:graphicFrame>
        <p:nvGraphicFramePr>
          <p:cNvPr id="4170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0204538"/>
              </p:ext>
            </p:extLst>
          </p:nvPr>
        </p:nvGraphicFramePr>
        <p:xfrm>
          <a:off x="755650" y="1268413"/>
          <a:ext cx="7467600" cy="5408609"/>
        </p:xfrm>
        <a:graphic>
          <a:graphicData uri="http://schemas.openxmlformats.org/drawingml/2006/table">
            <a:tbl>
              <a:tblPr/>
              <a:tblGrid>
                <a:gridCol w="1716088"/>
                <a:gridCol w="1287462"/>
                <a:gridCol w="1300163"/>
                <a:gridCol w="1384300"/>
                <a:gridCol w="1779587"/>
              </a:tblGrid>
              <a:tr h="401661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Magyar nyelv és irodalom - 2017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965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1124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27,69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15,55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7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32,71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28,88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27,</a:t>
                      </a:r>
                      <a:r>
                        <a:rPr kumimoji="0" lang="hu-H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27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46,66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11,82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8,88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7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0,51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70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59853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45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56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3,75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3,73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3,51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3,54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5123424"/>
              </p:ext>
            </p:extLst>
          </p:nvPr>
        </p:nvGraphicFramePr>
        <p:xfrm>
          <a:off x="600075" y="671513"/>
          <a:ext cx="7727950" cy="5403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683568" y="5661248"/>
            <a:ext cx="54319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Nőtt a jeles és közepes érdemjegyek, </a:t>
            </a:r>
          </a:p>
          <a:p>
            <a:r>
              <a:rPr lang="hu-HU" dirty="0" smtClean="0"/>
              <a:t>nőtt a jó és elégséges érdemjegyek aránya , nincs bukás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800" b="1" dirty="0" smtClean="0"/>
              <a:t>Magyar nyelv és irodalom középszintű eredmények – 2017 </a:t>
            </a:r>
            <a:br>
              <a:rPr lang="hu-HU" sz="2800" b="1" dirty="0" smtClean="0"/>
            </a:br>
            <a:r>
              <a:rPr lang="hu-HU" sz="2400" dirty="0" smtClean="0"/>
              <a:t>(országos nappalis átlaghoz viszonyítva)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8727667"/>
              </p:ext>
            </p:extLst>
          </p:nvPr>
        </p:nvGraphicFramePr>
        <p:xfrm>
          <a:off x="528638" y="1649413"/>
          <a:ext cx="8085137" cy="4662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800" b="1" dirty="0" smtClean="0"/>
              <a:t>Magyar nyelv és irodalom középszint, ágazati összevetés - 2017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54223715"/>
              </p:ext>
            </p:extLst>
          </p:nvPr>
        </p:nvGraphicFramePr>
        <p:xfrm>
          <a:off x="349250" y="2012950"/>
          <a:ext cx="4125913" cy="4410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66821850"/>
              </p:ext>
            </p:extLst>
          </p:nvPr>
        </p:nvGraphicFramePr>
        <p:xfrm>
          <a:off x="4841875" y="1908175"/>
          <a:ext cx="3833813" cy="4613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476375" y="6491288"/>
            <a:ext cx="1871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u-HU" sz="1800" b="1">
                <a:latin typeface="Arial" panose="020B0604020202020204" pitchFamily="34" charset="0"/>
              </a:rPr>
              <a:t>GIMNÁZIUM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651500" y="6491288"/>
            <a:ext cx="2665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u-HU" sz="1800" b="1" dirty="0" smtClean="0">
                <a:latin typeface="Arial" panose="020B0604020202020204" pitchFamily="34" charset="0"/>
              </a:rPr>
              <a:t>SZAKGIMNÁZIUM</a:t>
            </a:r>
            <a:endParaRPr lang="hu-HU" sz="1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50900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 smtClean="0"/>
              <a:t>Történelem középszint országos/iskolai - 2017</a:t>
            </a:r>
          </a:p>
        </p:txBody>
      </p:sp>
      <p:graphicFrame>
        <p:nvGraphicFramePr>
          <p:cNvPr id="19530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8499497"/>
              </p:ext>
            </p:extLst>
          </p:nvPr>
        </p:nvGraphicFramePr>
        <p:xfrm>
          <a:off x="468313" y="1125538"/>
          <a:ext cx="8002587" cy="5318166"/>
        </p:xfrm>
        <a:graphic>
          <a:graphicData uri="http://schemas.openxmlformats.org/drawingml/2006/table">
            <a:tbl>
              <a:tblPr/>
              <a:tblGrid>
                <a:gridCol w="1890712"/>
                <a:gridCol w="1419225"/>
                <a:gridCol w="1433513"/>
                <a:gridCol w="1376362"/>
                <a:gridCol w="1882775"/>
              </a:tblGrid>
              <a:tr h="396183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Történelem 2017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098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098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24,04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11,36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34,78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29,54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29,58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47,72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11,18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9,09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0,43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2,27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56 755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44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7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3,71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3,66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3,39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3,35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2522424"/>
              </p:ext>
            </p:extLst>
          </p:nvPr>
        </p:nvGraphicFramePr>
        <p:xfrm>
          <a:off x="279400" y="622300"/>
          <a:ext cx="7726363" cy="5422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zövegdoboz 3"/>
          <p:cNvSpPr txBox="1"/>
          <p:nvPr/>
        </p:nvSpPr>
        <p:spPr>
          <a:xfrm>
            <a:off x="827584" y="5733256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Csökkent a jeles, nőtt a jó és közepes, felére csökkent az elégséges érdemjegyek</a:t>
            </a:r>
            <a:r>
              <a:rPr lang="hu-HU" dirty="0"/>
              <a:t>, </a:t>
            </a:r>
            <a:r>
              <a:rPr lang="hu-HU" dirty="0" smtClean="0"/>
              <a:t>aránya, 1 bukás 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800" b="1" dirty="0" smtClean="0"/>
              <a:t>Történelem középszintű eredmények – 2017</a:t>
            </a:r>
            <a:br>
              <a:rPr lang="hu-HU" sz="2800" b="1" dirty="0" smtClean="0"/>
            </a:br>
            <a:r>
              <a:rPr lang="hu-HU" sz="2400" dirty="0" smtClean="0"/>
              <a:t>(országos nappalis átlaggal való összevetésben)</a:t>
            </a:r>
            <a:endParaRPr lang="hu-HU" sz="2800" b="1" dirty="0" smtClean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9688932"/>
              </p:ext>
            </p:extLst>
          </p:nvPr>
        </p:nvGraphicFramePr>
        <p:xfrm>
          <a:off x="523875" y="1651000"/>
          <a:ext cx="8093075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713788" cy="993775"/>
          </a:xfrm>
        </p:spPr>
        <p:txBody>
          <a:bodyPr/>
          <a:lstStyle/>
          <a:p>
            <a:pPr eaLnBrk="1" hangingPunct="1">
              <a:defRPr/>
            </a:pPr>
            <a:r>
              <a:rPr lang="hu-H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Történelem középszint, ágazati összevetés - 2017 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51122400"/>
              </p:ext>
            </p:extLst>
          </p:nvPr>
        </p:nvGraphicFramePr>
        <p:xfrm>
          <a:off x="50800" y="1679575"/>
          <a:ext cx="4416425" cy="4794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3071891"/>
              </p:ext>
            </p:extLst>
          </p:nvPr>
        </p:nvGraphicFramePr>
        <p:xfrm>
          <a:off x="4741863" y="1687513"/>
          <a:ext cx="3979862" cy="4591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3412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 smtClean="0"/>
              <a:t>Angol nyelv középszint országos/iskolai - 2017</a:t>
            </a:r>
          </a:p>
        </p:txBody>
      </p:sp>
      <p:graphicFrame>
        <p:nvGraphicFramePr>
          <p:cNvPr id="23626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0635391"/>
              </p:ext>
            </p:extLst>
          </p:nvPr>
        </p:nvGraphicFramePr>
        <p:xfrm>
          <a:off x="468313" y="981075"/>
          <a:ext cx="8207375" cy="5318166"/>
        </p:xfrm>
        <a:graphic>
          <a:graphicData uri="http://schemas.openxmlformats.org/drawingml/2006/table">
            <a:tbl>
              <a:tblPr/>
              <a:tblGrid>
                <a:gridCol w="1890712"/>
                <a:gridCol w="1419225"/>
                <a:gridCol w="1433513"/>
                <a:gridCol w="1376362"/>
                <a:gridCol w="2087563"/>
              </a:tblGrid>
              <a:tr h="396183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Angol nyelv - 2017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098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098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39,88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19,44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23,34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19,44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18,84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30,55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16,90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30,55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1,05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42 733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36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7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3,84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3,87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3,28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3,58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99" name="Text Box 71"/>
          <p:cNvSpPr txBox="1">
            <a:spLocks noChangeArrowheads="1"/>
          </p:cNvSpPr>
          <p:nvPr/>
        </p:nvSpPr>
        <p:spPr bwMode="auto">
          <a:xfrm>
            <a:off x="2268538" y="6453188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u-HU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8164688"/>
              </p:ext>
            </p:extLst>
          </p:nvPr>
        </p:nvGraphicFramePr>
        <p:xfrm>
          <a:off x="744538" y="517525"/>
          <a:ext cx="6969125" cy="5524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1547664" y="5877272"/>
            <a:ext cx="5852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Csökkent a jeles és jó , nőtt közepes és az elégséges,  </a:t>
            </a:r>
            <a:endParaRPr lang="hu-HU" dirty="0"/>
          </a:p>
          <a:p>
            <a:r>
              <a:rPr lang="hu-HU" dirty="0" smtClean="0"/>
              <a:t>érdemjegyek </a:t>
            </a:r>
            <a:r>
              <a:rPr lang="hu-HU" dirty="0"/>
              <a:t>aránya </a:t>
            </a:r>
            <a:r>
              <a:rPr lang="hu-HU" dirty="0" smtClean="0"/>
              <a:t>, nincs bukás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76250"/>
            <a:ext cx="8424863" cy="865188"/>
          </a:xfrm>
        </p:spPr>
        <p:txBody>
          <a:bodyPr/>
          <a:lstStyle/>
          <a:p>
            <a:pPr eaLnBrk="1" hangingPunct="1"/>
            <a:r>
              <a:rPr lang="hu-HU" sz="3000" b="1" dirty="0" smtClean="0"/>
              <a:t>Az érettségi osztályzatok vizsgatárgyankénti átlagai (középszint)</a:t>
            </a:r>
          </a:p>
        </p:txBody>
      </p:sp>
      <p:graphicFrame>
        <p:nvGraphicFramePr>
          <p:cNvPr id="126176" name="Group 22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03867617"/>
              </p:ext>
            </p:extLst>
          </p:nvPr>
        </p:nvGraphicFramePr>
        <p:xfrm>
          <a:off x="611188" y="1412877"/>
          <a:ext cx="8137274" cy="4035474"/>
        </p:xfrm>
        <a:graphic>
          <a:graphicData uri="http://schemas.openxmlformats.org/drawingml/2006/table">
            <a:tbl>
              <a:tblPr/>
              <a:tblGrid>
                <a:gridCol w="1362697"/>
                <a:gridCol w="997962"/>
                <a:gridCol w="952081"/>
                <a:gridCol w="936104"/>
                <a:gridCol w="936104"/>
                <a:gridCol w="936104"/>
                <a:gridCol w="1080120"/>
                <a:gridCol w="936102"/>
              </a:tblGrid>
              <a:tr h="6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Vizsgatárgy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2011.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2012.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2013.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2014.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2015.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2016.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9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Magyar nyelv és irodalom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3,73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3,75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5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Történelem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3,66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3,71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5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Matematika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2,99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2,94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2,88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2,84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3,13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3,28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5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Angol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3,87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3,84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5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Német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3,23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3,57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3,46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3,40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3,40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3,69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3,65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5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Fizika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4,08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4,03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4,27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4,39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5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Kémia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4,00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3,76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4,31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5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Biológia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3,70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3,79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5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Informatika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3,76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3,63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4,16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286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800" b="1" dirty="0" smtClean="0"/>
              <a:t>Angol nyelv középszintű eredmények – 2017</a:t>
            </a:r>
            <a:br>
              <a:rPr lang="hu-HU" sz="2800" b="1" dirty="0" smtClean="0"/>
            </a:br>
            <a:r>
              <a:rPr lang="hu-HU" sz="2400" dirty="0" smtClean="0">
                <a:effectLst/>
              </a:rPr>
              <a:t>(országos nappalis eredményekkel való összehasonlítás)</a:t>
            </a:r>
            <a:endParaRPr lang="hu-HU" sz="2800" b="1" dirty="0" smtClean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4262679"/>
              </p:ext>
            </p:extLst>
          </p:nvPr>
        </p:nvGraphicFramePr>
        <p:xfrm>
          <a:off x="555625" y="1550988"/>
          <a:ext cx="8093075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713788" cy="993775"/>
          </a:xfrm>
        </p:spPr>
        <p:txBody>
          <a:bodyPr/>
          <a:lstStyle/>
          <a:p>
            <a:pPr eaLnBrk="1" hangingPunct="1">
              <a:defRPr/>
            </a:pPr>
            <a:r>
              <a:rPr lang="hu-HU" sz="2800" b="1" dirty="0" smtClean="0"/>
              <a:t>Angol nyelv középszint, ágazati összevetés - 2017</a:t>
            </a:r>
            <a:r>
              <a:rPr lang="hu-HU" sz="4000" dirty="0" smtClean="0"/>
              <a:t> 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14661036"/>
              </p:ext>
            </p:extLst>
          </p:nvPr>
        </p:nvGraphicFramePr>
        <p:xfrm>
          <a:off x="0" y="1453755"/>
          <a:ext cx="4644008" cy="5041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34836555"/>
              </p:ext>
            </p:extLst>
          </p:nvPr>
        </p:nvGraphicFramePr>
        <p:xfrm>
          <a:off x="4789488" y="1608138"/>
          <a:ext cx="4089400" cy="4740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 smtClean="0"/>
              <a:t>Német nyelv középszint országos/iskolai - 2017</a:t>
            </a:r>
          </a:p>
        </p:txBody>
      </p:sp>
      <p:graphicFrame>
        <p:nvGraphicFramePr>
          <p:cNvPr id="28746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5412307"/>
              </p:ext>
            </p:extLst>
          </p:nvPr>
        </p:nvGraphicFramePr>
        <p:xfrm>
          <a:off x="468313" y="981075"/>
          <a:ext cx="8207375" cy="5318141"/>
        </p:xfrm>
        <a:graphic>
          <a:graphicData uri="http://schemas.openxmlformats.org/drawingml/2006/table">
            <a:tbl>
              <a:tblPr/>
              <a:tblGrid>
                <a:gridCol w="1890712"/>
                <a:gridCol w="1419225"/>
                <a:gridCol w="1433513"/>
                <a:gridCol w="1376362"/>
                <a:gridCol w="2087563"/>
              </a:tblGrid>
              <a:tr h="396185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Német nyelv - 2017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09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09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32,56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27,</a:t>
                      </a:r>
                      <a:r>
                        <a:rPr kumimoji="0" lang="hu-H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27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22,62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27,</a:t>
                      </a:r>
                      <a:r>
                        <a:rPr kumimoji="0" lang="hu-H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27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22,92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45,</a:t>
                      </a:r>
                      <a:r>
                        <a:rPr kumimoji="0" lang="hu-H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45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20,92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0,99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13 299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11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68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3,65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3,69</a:t>
                      </a:r>
                      <a:endParaRPr kumimoji="0" lang="hu-H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3,82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3,77</a:t>
                      </a:r>
                      <a:endParaRPr kumimoji="0" lang="hu-H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95" name="Text Box 71"/>
          <p:cNvSpPr txBox="1">
            <a:spLocks noChangeArrowheads="1"/>
          </p:cNvSpPr>
          <p:nvPr/>
        </p:nvSpPr>
        <p:spPr bwMode="auto">
          <a:xfrm>
            <a:off x="2268538" y="6453188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u-HU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7106309"/>
              </p:ext>
            </p:extLst>
          </p:nvPr>
        </p:nvGraphicFramePr>
        <p:xfrm>
          <a:off x="744538" y="979488"/>
          <a:ext cx="7634287" cy="5399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323528" y="6021288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Csökkent a jeles és jó érdemjegyek aránya, 6x több a közepes, nincs elégséges és nincs bukás  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800" b="1" smtClean="0"/>
              <a:t>Német nyelv középszintű eredmények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6054026"/>
              </p:ext>
            </p:extLst>
          </p:nvPr>
        </p:nvGraphicFramePr>
        <p:xfrm>
          <a:off x="523875" y="1393825"/>
          <a:ext cx="8093075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928938" y="5857875"/>
            <a:ext cx="324485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hu-HU" sz="1800" dirty="0">
                <a:latin typeface="Arial" panose="020B0604020202020204" pitchFamily="34" charset="0"/>
              </a:rPr>
              <a:t> gimnázium: </a:t>
            </a:r>
            <a:r>
              <a:rPr lang="hu-HU" sz="1800" dirty="0" smtClean="0">
                <a:latin typeface="Arial" panose="020B0604020202020204" pitchFamily="34" charset="0"/>
              </a:rPr>
              <a:t>9 fő </a:t>
            </a:r>
            <a:endParaRPr lang="hu-HU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hu-HU" sz="1800" dirty="0">
                <a:latin typeface="Arial" panose="020B0604020202020204" pitchFamily="34" charset="0"/>
              </a:rPr>
              <a:t> </a:t>
            </a:r>
            <a:r>
              <a:rPr lang="hu-HU" sz="1800" dirty="0" smtClean="0">
                <a:latin typeface="Arial" panose="020B0604020202020204" pitchFamily="34" charset="0"/>
              </a:rPr>
              <a:t>szakgimnázium: 2 </a:t>
            </a:r>
            <a:r>
              <a:rPr lang="hu-HU" sz="1800" dirty="0">
                <a:latin typeface="Arial" panose="020B0604020202020204" pitchFamily="34" charset="0"/>
              </a:rPr>
              <a:t>fő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 smtClean="0"/>
              <a:t>Választott tantárgyak átlaga - 2017</a:t>
            </a:r>
          </a:p>
        </p:txBody>
      </p:sp>
      <p:graphicFrame>
        <p:nvGraphicFramePr>
          <p:cNvPr id="31824" name="Group 8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918161"/>
              </p:ext>
            </p:extLst>
          </p:nvPr>
        </p:nvGraphicFramePr>
        <p:xfrm>
          <a:off x="468313" y="981075"/>
          <a:ext cx="7721600" cy="5399686"/>
        </p:xfrm>
        <a:graphic>
          <a:graphicData uri="http://schemas.openxmlformats.org/drawingml/2006/table">
            <a:tbl>
              <a:tblPr/>
              <a:tblGrid>
                <a:gridCol w="1890712"/>
                <a:gridCol w="1419225"/>
                <a:gridCol w="1433513"/>
                <a:gridCol w="1447800"/>
                <a:gridCol w="1530350"/>
              </a:tblGrid>
              <a:tr h="431701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Gimnázium - 2017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10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10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tantárgy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létszám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átlag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létszám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átlag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biológia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3922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3,79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4,00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ref.hittan</a:t>
                      </a: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226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4,46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5,00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földrajz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3626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3,81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5,00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vizuális kult. 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879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4,39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5,00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kémia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407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4,31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5,00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fizika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1951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4,39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1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5,00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ACC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5,00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44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francia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432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4,49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4,00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67" name="Text Box 71"/>
          <p:cNvSpPr txBox="1">
            <a:spLocks noChangeArrowheads="1"/>
          </p:cNvSpPr>
          <p:nvPr/>
        </p:nvSpPr>
        <p:spPr bwMode="auto">
          <a:xfrm>
            <a:off x="2268538" y="6453188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u-HU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6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 smtClean="0"/>
              <a:t>Informatika ismeretek középszint országos/iskolai - 2017</a:t>
            </a:r>
          </a:p>
        </p:txBody>
      </p:sp>
      <p:graphicFrame>
        <p:nvGraphicFramePr>
          <p:cNvPr id="31824" name="Group 8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3812566"/>
              </p:ext>
            </p:extLst>
          </p:nvPr>
        </p:nvGraphicFramePr>
        <p:xfrm>
          <a:off x="468313" y="981075"/>
          <a:ext cx="7721600" cy="5582581"/>
        </p:xfrm>
        <a:graphic>
          <a:graphicData uri="http://schemas.openxmlformats.org/drawingml/2006/table">
            <a:tbl>
              <a:tblPr/>
              <a:tblGrid>
                <a:gridCol w="1890712"/>
                <a:gridCol w="1419225"/>
                <a:gridCol w="1433513"/>
                <a:gridCol w="1447800"/>
                <a:gridCol w="1530350"/>
              </a:tblGrid>
              <a:tr h="431701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Informatika ismeretek - 2017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10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10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jegy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10,09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15,03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12,50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35,55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25,00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37,94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62,50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1,38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3260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44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2,95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2,50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67" name="Text Box 71"/>
          <p:cNvSpPr txBox="1">
            <a:spLocks noChangeArrowheads="1"/>
          </p:cNvSpPr>
          <p:nvPr/>
        </p:nvSpPr>
        <p:spPr bwMode="auto">
          <a:xfrm>
            <a:off x="2268538" y="6453188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u-HU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9378915"/>
              </p:ext>
            </p:extLst>
          </p:nvPr>
        </p:nvGraphicFramePr>
        <p:xfrm>
          <a:off x="550863" y="622300"/>
          <a:ext cx="7705725" cy="570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 smtClean="0"/>
              <a:t>Közgazdaság ismeretek középszint országos/iskolai - 2017</a:t>
            </a:r>
          </a:p>
        </p:txBody>
      </p:sp>
      <p:graphicFrame>
        <p:nvGraphicFramePr>
          <p:cNvPr id="31824" name="Group 8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9799888"/>
              </p:ext>
            </p:extLst>
          </p:nvPr>
        </p:nvGraphicFramePr>
        <p:xfrm>
          <a:off x="468313" y="981075"/>
          <a:ext cx="7721600" cy="5547096"/>
        </p:xfrm>
        <a:graphic>
          <a:graphicData uri="http://schemas.openxmlformats.org/drawingml/2006/table">
            <a:tbl>
              <a:tblPr/>
              <a:tblGrid>
                <a:gridCol w="1890712"/>
                <a:gridCol w="1419225"/>
                <a:gridCol w="1433513"/>
                <a:gridCol w="1447800"/>
                <a:gridCol w="1530350"/>
              </a:tblGrid>
              <a:tr h="396212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Közgazdaság ismeretek - 2017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10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10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jegy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11,26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30,19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28,57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36,05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50,00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21,07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21,42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1,42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3312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14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44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3,29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3,07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67" name="Text Box 71"/>
          <p:cNvSpPr txBox="1">
            <a:spLocks noChangeArrowheads="1"/>
          </p:cNvSpPr>
          <p:nvPr/>
        </p:nvSpPr>
        <p:spPr bwMode="auto">
          <a:xfrm>
            <a:off x="2268538" y="6453188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u-HU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00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015554"/>
              </p:ext>
            </p:extLst>
          </p:nvPr>
        </p:nvGraphicFramePr>
        <p:xfrm>
          <a:off x="550863" y="622300"/>
          <a:ext cx="7705725" cy="570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4048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u="sng" smtClean="0"/>
              <a:t>Iskolai tapasztalatok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88" y="1341438"/>
            <a:ext cx="7459662" cy="55165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hu-HU" sz="20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u-HU" sz="2200" dirty="0" smtClean="0"/>
              <a:t>Jelentkezések típusai: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összesen 63 (tavaly 112) vizsgázó, ebből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44 fő rendes (tavaly 99, előtte 90, 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hu-HU" sz="22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u-HU" sz="2200" dirty="0" smtClean="0"/>
              <a:t>Speciális vizsgatípusok: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11+2  fő előrehozott vizsga (tavaly 4 fő)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Ebből 2 tanuló „kényszerből”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 3 ismétlő (5)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 1 kiegészítő (2)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 2 szintemelő (2)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 0 javító (1)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hu-HU" sz="22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u-HU" sz="2200" dirty="0" smtClean="0"/>
              <a:t>Emelt szint: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 smtClean="0"/>
              <a:t>9  fő emelt szintű vizsga, ebből 2 külsős (18)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3600" dirty="0" smtClean="0"/>
              <a:t> Emelt szintű ill. szintemelő vizsgák </a:t>
            </a:r>
            <a:br>
              <a:rPr lang="hu-HU" sz="3600" dirty="0" smtClean="0"/>
            </a:br>
            <a:endParaRPr lang="hu-HU" sz="3600" dirty="0" smtClean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3584584"/>
              </p:ext>
            </p:extLst>
          </p:nvPr>
        </p:nvGraphicFramePr>
        <p:xfrm>
          <a:off x="500061" y="1268413"/>
          <a:ext cx="8269289" cy="4896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0473"/>
                <a:gridCol w="812181"/>
                <a:gridCol w="1181327"/>
                <a:gridCol w="1181327"/>
                <a:gridCol w="1181327"/>
                <a:gridCol w="1181327"/>
                <a:gridCol w="1181327"/>
              </a:tblGrid>
              <a:tr h="491810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tantárgy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1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2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3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4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5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vizsgák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</a:tr>
              <a:tr h="442353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angol nyelv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2</a:t>
                      </a:r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2</a:t>
                      </a:r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442353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történelem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442353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matematika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442353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német nyelv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2</a:t>
                      </a:r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00B0F0"/>
                          </a:solidFill>
                        </a:rPr>
                        <a:t>2</a:t>
                      </a:r>
                      <a:endParaRPr lang="hu-HU" sz="180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491810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biológia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491810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testnevelés</a:t>
                      </a:r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hu-HU" sz="18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 smtClean="0">
                          <a:solidFill>
                            <a:srgbClr val="FF6600"/>
                          </a:solidFill>
                        </a:rPr>
                        <a:t>2</a:t>
                      </a:r>
                      <a:endParaRPr lang="hu-HU" sz="1800" b="0" dirty="0">
                        <a:solidFill>
                          <a:srgbClr val="FF6600"/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491810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491810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5724" marB="45724"/>
                </a:tc>
              </a:tr>
              <a:tr h="668428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/>
                        <a:t>2</a:t>
                      </a:r>
                      <a:endParaRPr lang="hu-HU" sz="1800" b="1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5+2 (13)</a:t>
                      </a:r>
                      <a:endParaRPr lang="hu-HU" sz="18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7+2  (18)</a:t>
                      </a:r>
                      <a:endParaRPr lang="hu-HU" sz="18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91438" marR="91438" marT="45724" marB="4572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Dicséretek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600" b="1" dirty="0" smtClean="0"/>
              <a:t>Általános dicséret:</a:t>
            </a:r>
          </a:p>
          <a:p>
            <a:endParaRPr lang="hu-HU" sz="3600" b="1" dirty="0" smtClean="0"/>
          </a:p>
          <a:p>
            <a:r>
              <a:rPr lang="hu-HU" sz="3600" dirty="0" err="1" smtClean="0"/>
              <a:t>Bögös</a:t>
            </a:r>
            <a:r>
              <a:rPr lang="hu-HU" sz="3600" dirty="0" smtClean="0"/>
              <a:t> Levente	 G12A</a:t>
            </a:r>
          </a:p>
          <a:p>
            <a:endParaRPr lang="hu-HU" sz="3600" dirty="0" smtClean="0"/>
          </a:p>
          <a:p>
            <a:r>
              <a:rPr lang="hu-HU" sz="3600" dirty="0" smtClean="0"/>
              <a:t>Takács Anna	 G12A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339209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600" b="1" dirty="0" smtClean="0"/>
              <a:t>Tantárgyi dicséret:</a:t>
            </a:r>
          </a:p>
          <a:p>
            <a:endParaRPr lang="hu-HU" sz="3600" b="1" dirty="0" smtClean="0"/>
          </a:p>
          <a:p>
            <a:r>
              <a:rPr lang="hu-HU" sz="3600" dirty="0" smtClean="0"/>
              <a:t>G.12.A		 14 fő</a:t>
            </a:r>
          </a:p>
          <a:p>
            <a:r>
              <a:rPr lang="hu-HU" sz="3600" dirty="0" smtClean="0"/>
              <a:t>K.12.AC	</a:t>
            </a:r>
            <a:r>
              <a:rPr lang="hu-HU" sz="3600" smtClean="0"/>
              <a:t>   3 </a:t>
            </a:r>
            <a:r>
              <a:rPr lang="hu-HU" sz="3600" dirty="0" smtClean="0"/>
              <a:t>fő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5737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600" b="1" dirty="0" smtClean="0"/>
              <a:t>Bukás:</a:t>
            </a:r>
          </a:p>
          <a:p>
            <a:r>
              <a:rPr lang="hu-HU" sz="3600" dirty="0" smtClean="0"/>
              <a:t>K.12.AC 1 fő</a:t>
            </a:r>
          </a:p>
          <a:p>
            <a:r>
              <a:rPr lang="hu-HU" sz="3600" dirty="0" smtClean="0"/>
              <a:t>Gulyás Gyula – történelem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3724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0252902"/>
              </p:ext>
            </p:extLst>
          </p:nvPr>
        </p:nvGraphicFramePr>
        <p:xfrm>
          <a:off x="50800" y="1392238"/>
          <a:ext cx="9017000" cy="5427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7" name="Szövegdoboz 7"/>
          <p:cNvSpPr txBox="1">
            <a:spLocks noChangeArrowheads="1"/>
          </p:cNvSpPr>
          <p:nvPr/>
        </p:nvSpPr>
        <p:spPr bwMode="auto">
          <a:xfrm>
            <a:off x="642938" y="285750"/>
            <a:ext cx="7929562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hu-H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Középszinten a szabadon választható tárgyak „népszerűségi listája” </a:t>
            </a:r>
            <a:br>
              <a:rPr lang="hu-H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2016/2017. tanév - (rendes)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dirty="0" smtClean="0"/>
              <a:t>Előrehozott vizsgák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135581"/>
              </p:ext>
            </p:extLst>
          </p:nvPr>
        </p:nvGraphicFramePr>
        <p:xfrm>
          <a:off x="395288" y="1773238"/>
          <a:ext cx="8191502" cy="2987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888"/>
                <a:gridCol w="984469"/>
                <a:gridCol w="990285"/>
                <a:gridCol w="1170215"/>
                <a:gridCol w="1170215"/>
                <a:gridCol w="1170215"/>
                <a:gridCol w="1170215"/>
              </a:tblGrid>
              <a:tr h="365760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tantárgy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1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2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3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4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/>
                        <a:t>5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vizsgák</a:t>
                      </a:r>
                      <a:endParaRPr lang="hu-HU" sz="1800" dirty="0"/>
                    </a:p>
                  </a:txBody>
                  <a:tcPr marL="91443" marR="91443" marT="45722" marB="45722"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hu-HU" sz="1600" smtClean="0"/>
                        <a:t>angol </a:t>
                      </a:r>
                      <a:r>
                        <a:rPr lang="hu-HU" sz="1600" dirty="0" smtClean="0"/>
                        <a:t>nyelv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i="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1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7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8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Informatika ismeretek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i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magyar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i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történelem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hu-H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matematika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i="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informatika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1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2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3</a:t>
                      </a:r>
                      <a:endParaRPr lang="hu-HU" sz="1600" dirty="0"/>
                    </a:p>
                  </a:txBody>
                  <a:tcPr marL="91443" marR="91443" marT="45722" marB="45722"/>
                </a:tc>
              </a:tr>
              <a:tr h="365760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/>
                        <a:t>4</a:t>
                      </a:r>
                      <a:endParaRPr lang="hu-HU" sz="1800" b="1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/>
                        <a:t>1</a:t>
                      </a:r>
                      <a:endParaRPr lang="hu-HU" sz="1800" b="1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/>
                        <a:t>2</a:t>
                      </a:r>
                      <a:endParaRPr lang="hu-HU" sz="1800" b="1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9  (3)</a:t>
                      </a:r>
                      <a:endParaRPr lang="hu-HU" sz="1800" b="1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</a:rPr>
                        <a:t> 11 (7)</a:t>
                      </a:r>
                      <a:endParaRPr lang="hu-HU" sz="1800" b="1" dirty="0">
                        <a:solidFill>
                          <a:schemeClr val="accent4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5722" marB="45722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38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7773863"/>
              </p:ext>
            </p:extLst>
          </p:nvPr>
        </p:nvGraphicFramePr>
        <p:xfrm>
          <a:off x="1042988" y="981075"/>
          <a:ext cx="6842125" cy="5410197"/>
        </p:xfrm>
        <a:graphic>
          <a:graphicData uri="http://schemas.openxmlformats.org/drawingml/2006/table">
            <a:tbl>
              <a:tblPr/>
              <a:tblGrid>
                <a:gridCol w="1427162"/>
                <a:gridCol w="1238250"/>
                <a:gridCol w="1546225"/>
                <a:gridCol w="1331913"/>
                <a:gridCol w="1298575"/>
              </a:tblGrid>
              <a:tr h="396289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Matematika 2017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112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0112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érdem-jegy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22,05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18,</a:t>
                      </a:r>
                      <a:r>
                        <a:rPr kumimoji="0" lang="hu-H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18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18,90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22,72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25,74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27,</a:t>
                      </a:r>
                      <a:r>
                        <a:rPr kumimoji="0" lang="hu-H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27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31,80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31,81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1,50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8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56 067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45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3,28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3,13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3,27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3,05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10" name="Text Box 70"/>
          <p:cNvSpPr txBox="1">
            <a:spLocks noChangeArrowheads="1"/>
          </p:cNvSpPr>
          <p:nvPr/>
        </p:nvSpPr>
        <p:spPr bwMode="auto">
          <a:xfrm>
            <a:off x="1331913" y="404813"/>
            <a:ext cx="6337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u-HU" sz="2400" b="1">
                <a:latin typeface="Arial" panose="020B0604020202020204" pitchFamily="34" charset="0"/>
              </a:rPr>
              <a:t>Matematika középszint – országos/iskolai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5740022"/>
              </p:ext>
            </p:extLst>
          </p:nvPr>
        </p:nvGraphicFramePr>
        <p:xfrm>
          <a:off x="230188" y="290513"/>
          <a:ext cx="8683625" cy="5967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7" name="Szövegdoboz 1"/>
          <p:cNvSpPr txBox="1">
            <a:spLocks noChangeArrowheads="1"/>
          </p:cNvSpPr>
          <p:nvPr/>
        </p:nvSpPr>
        <p:spPr bwMode="auto">
          <a:xfrm>
            <a:off x="1475656" y="5877272"/>
            <a:ext cx="655272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sz="1800" dirty="0">
                <a:latin typeface="Arial" panose="020B0604020202020204" pitchFamily="34" charset="0"/>
              </a:rPr>
              <a:t>A tavalyi eredményekhez képest </a:t>
            </a:r>
            <a:r>
              <a:rPr lang="hu-HU" sz="1800" dirty="0" smtClean="0">
                <a:latin typeface="Arial" panose="020B0604020202020204" pitchFamily="34" charset="0"/>
              </a:rPr>
              <a:t> jelentősen nőtt a jeles (6x), csökkent  a jó, és a közepes nőtt az elégséges érdemjegyek aránya, bukás nincs</a:t>
            </a:r>
            <a:endParaRPr lang="hu-HU" sz="1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3200" dirty="0" smtClean="0"/>
              <a:t>Matematika középszintű eredmények</a:t>
            </a:r>
            <a:r>
              <a:rPr lang="hu-HU" sz="4000" dirty="0" smtClean="0"/>
              <a:t> </a:t>
            </a:r>
            <a:r>
              <a:rPr lang="hu-HU" sz="2400" dirty="0" smtClean="0"/>
              <a:t>(országos nappalis átlaghoz viszonyítva)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9246794"/>
              </p:ext>
            </p:extLst>
          </p:nvPr>
        </p:nvGraphicFramePr>
        <p:xfrm>
          <a:off x="519113" y="1651000"/>
          <a:ext cx="8102600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3200" dirty="0" smtClean="0"/>
              <a:t>Matematika középszint, ágazati összevetés - 2017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67564075"/>
              </p:ext>
            </p:extLst>
          </p:nvPr>
        </p:nvGraphicFramePr>
        <p:xfrm>
          <a:off x="50800" y="1340768"/>
          <a:ext cx="4598133" cy="5026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15092760"/>
              </p:ext>
            </p:extLst>
          </p:nvPr>
        </p:nvGraphicFramePr>
        <p:xfrm>
          <a:off x="4500563" y="1895475"/>
          <a:ext cx="4592637" cy="4421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1187450" y="6491288"/>
            <a:ext cx="25923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u-HU" sz="1800" b="1">
                <a:latin typeface="Arial" panose="020B0604020202020204" pitchFamily="34" charset="0"/>
              </a:rPr>
              <a:t>GIMNÁZIUM</a:t>
            </a: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5508625" y="6491288"/>
            <a:ext cx="2735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u-HU" sz="1800" b="1" dirty="0" smtClean="0">
                <a:latin typeface="Arial" panose="020B0604020202020204" pitchFamily="34" charset="0"/>
              </a:rPr>
              <a:t>SZAKGIMNÁZIUM</a:t>
            </a:r>
            <a:endParaRPr lang="hu-HU" sz="1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érleg">
  <a:themeElements>
    <a:clrScheme name="Mérleg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Mérleg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érleg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érleg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7353</TotalTime>
  <Words>958</Words>
  <Application>Microsoft Office PowerPoint</Application>
  <PresentationFormat>Diavetítés a képernyőre (4:3 oldalarány)</PresentationFormat>
  <Paragraphs>669</Paragraphs>
  <Slides>33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33</vt:i4>
      </vt:variant>
    </vt:vector>
  </HeadingPairs>
  <TitlesOfParts>
    <vt:vector size="37" baseType="lpstr">
      <vt:lpstr>Arial</vt:lpstr>
      <vt:lpstr>Tahoma</vt:lpstr>
      <vt:lpstr>Wingdings</vt:lpstr>
      <vt:lpstr>Mérleg</vt:lpstr>
      <vt:lpstr>    2017.május-június érettségi vizsga eredményei                  2017.augusztus 28.</vt:lpstr>
      <vt:lpstr>Az érettségi osztályzatok vizsgatárgyankénti átlagai (középszint)</vt:lpstr>
      <vt:lpstr>Iskolai tapasztalatok</vt:lpstr>
      <vt:lpstr>PowerPoint bemutató</vt:lpstr>
      <vt:lpstr>Előrehozott vizsgák</vt:lpstr>
      <vt:lpstr>PowerPoint bemutató</vt:lpstr>
      <vt:lpstr>PowerPoint bemutató</vt:lpstr>
      <vt:lpstr>Matematika középszintű eredmények (országos nappalis átlaghoz viszonyítva)</vt:lpstr>
      <vt:lpstr>Matematika középszint, ágazati összevetés - 2017</vt:lpstr>
      <vt:lpstr>Magyar nyelv és irodalom középszint országos/iskolai</vt:lpstr>
      <vt:lpstr>PowerPoint bemutató</vt:lpstr>
      <vt:lpstr>Magyar nyelv és irodalom középszintű eredmények – 2017  (országos nappalis átlaghoz viszonyítva)</vt:lpstr>
      <vt:lpstr>Magyar nyelv és irodalom középszint, ágazati összevetés - 2017</vt:lpstr>
      <vt:lpstr>Történelem középszint országos/iskolai - 2017</vt:lpstr>
      <vt:lpstr>PowerPoint bemutató</vt:lpstr>
      <vt:lpstr>Történelem középszintű eredmények – 2017 (országos nappalis átlaggal való összevetésben)</vt:lpstr>
      <vt:lpstr>Történelem középszint, ágazati összevetés - 2017 </vt:lpstr>
      <vt:lpstr>Angol nyelv középszint országos/iskolai - 2017</vt:lpstr>
      <vt:lpstr>PowerPoint bemutató</vt:lpstr>
      <vt:lpstr>Angol nyelv középszintű eredmények – 2017 (országos nappalis eredményekkel való összehasonlítás)</vt:lpstr>
      <vt:lpstr>Angol nyelv középszint, ágazati összevetés - 2017 </vt:lpstr>
      <vt:lpstr>Német nyelv középszint országos/iskolai - 2017</vt:lpstr>
      <vt:lpstr>PowerPoint bemutató</vt:lpstr>
      <vt:lpstr>Német nyelv középszintű eredmények</vt:lpstr>
      <vt:lpstr>Választott tantárgyak átlaga - 2017</vt:lpstr>
      <vt:lpstr>Informatika ismeretek középszint országos/iskolai - 2017</vt:lpstr>
      <vt:lpstr>PowerPoint bemutató</vt:lpstr>
      <vt:lpstr>Közgazdaság ismeretek középszint országos/iskolai - 2017</vt:lpstr>
      <vt:lpstr>PowerPoint bemutató</vt:lpstr>
      <vt:lpstr>   Emelt szintű ill. szintemelő vizsgák  </vt:lpstr>
      <vt:lpstr>Dicséretek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SZabó Tomi</dc:creator>
  <cp:lastModifiedBy>takecsne.gyori.erika</cp:lastModifiedBy>
  <cp:revision>534</cp:revision>
  <cp:lastPrinted>2013-08-26T13:17:33Z</cp:lastPrinted>
  <dcterms:created xsi:type="dcterms:W3CDTF">2009-08-25T22:30:43Z</dcterms:created>
  <dcterms:modified xsi:type="dcterms:W3CDTF">2017-08-28T06:25:31Z</dcterms:modified>
</cp:coreProperties>
</file>