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2.xml" ContentType="application/vnd.openxmlformats-officedocument.presentationml.notesSlide+xml"/>
  <Override PartName="/ppt/charts/chart20.xml" ContentType="application/vnd.openxmlformats-officedocument.drawingml.chart+xml"/>
  <Override PartName="/ppt/notesSlides/notesSlide3.xml" ContentType="application/vnd.openxmlformats-officedocument.presentationml.notesSlide+xml"/>
  <Override PartName="/ppt/charts/chart21.xml" ContentType="application/vnd.openxmlformats-officedocument.drawingml.chart+xml"/>
  <Override PartName="/ppt/notesSlides/notesSlide4.xml" ContentType="application/vnd.openxmlformats-officedocument.presentationml.notesSlide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62" r:id="rId2"/>
    <p:sldId id="400" r:id="rId3"/>
    <p:sldId id="269" r:id="rId4"/>
    <p:sldId id="354" r:id="rId5"/>
    <p:sldId id="353" r:id="rId6"/>
    <p:sldId id="265" r:id="rId7"/>
    <p:sldId id="266" r:id="rId8"/>
    <p:sldId id="267" r:id="rId9"/>
    <p:sldId id="268" r:id="rId10"/>
    <p:sldId id="258" r:id="rId11"/>
    <p:sldId id="259" r:id="rId12"/>
    <p:sldId id="260" r:id="rId13"/>
    <p:sldId id="26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411" r:id="rId26"/>
    <p:sldId id="284" r:id="rId27"/>
    <p:sldId id="285" r:id="rId28"/>
    <p:sldId id="409" r:id="rId29"/>
    <p:sldId id="410" r:id="rId30"/>
    <p:sldId id="412" r:id="rId31"/>
    <p:sldId id="413" r:id="rId32"/>
    <p:sldId id="399" r:id="rId33"/>
    <p:sldId id="406" r:id="rId34"/>
    <p:sldId id="407" r:id="rId35"/>
    <p:sldId id="408" r:id="rId36"/>
  </p:sldIdLst>
  <p:sldSz cx="9144000" cy="6858000" type="screen4x3"/>
  <p:notesSz cx="6797675" cy="987425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00EE"/>
    <a:srgbClr val="FF3300"/>
    <a:srgbClr val="FF66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5" autoAdjust="0"/>
    <p:restoredTop sz="94660"/>
  </p:normalViewPr>
  <p:slideViewPr>
    <p:cSldViewPr>
      <p:cViewPr varScale="1">
        <p:scale>
          <a:sx n="106" d="100"/>
          <a:sy n="106" d="100"/>
        </p:scale>
        <p:origin x="12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1111111111112"/>
          <c:y val="2.7726432532347491E-2"/>
          <c:w val="0.78"/>
          <c:h val="0.79297597042513934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folHlink"/>
            </a:solidFill>
            <a:ln w="1335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3247960149879585E-3"/>
                  <c:y val="9.1255330223838381E-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943661971830981E-2"/>
                      <c:h val="5.9374183580333487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095745691955639E-2"/>
                  <c:y val="-2.4999135986548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366057655049548E-3"/>
                  <c:y val="-2.2544516409747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8078074747698276E-3"/>
                  <c:y val="-6.751765308893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8917600088721306E-3"/>
                  <c:y val="-6.6723204208368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2798380836198293E-2"/>
                  <c:y val="-6.6630346547003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5403127425972133E-3"/>
                  <c:y val="-6.6259100142934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3301541532660527E-3"/>
                  <c:y val="-6.7523180330683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5.9400022180326048E-3"/>
                  <c:y val="-2.3581608434718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6.1413179898474109E-3"/>
                  <c:y val="-9.3323662301998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6706">
                <a:noFill/>
              </a:ln>
            </c:spPr>
            <c:txPr>
              <a:bodyPr/>
              <a:lstStyle/>
              <a:p>
                <a:pPr>
                  <a:defRPr sz="194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ref.hittan</c:v>
                </c:pt>
                <c:pt idx="1">
                  <c:v>biológia</c:v>
                </c:pt>
                <c:pt idx="2">
                  <c:v>informatika</c:v>
                </c:pt>
                <c:pt idx="3">
                  <c:v>német </c:v>
                </c:pt>
                <c:pt idx="4">
                  <c:v>földrajz</c:v>
                </c:pt>
                <c:pt idx="5">
                  <c:v>víz.kult.</c:v>
                </c:pt>
                <c:pt idx="6">
                  <c:v>ének-zene</c:v>
                </c:pt>
                <c:pt idx="7">
                  <c:v>testnev.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14</c:v>
                </c:pt>
                <c:pt idx="1">
                  <c:v>12</c:v>
                </c:pt>
                <c:pt idx="2">
                  <c:v>8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1576256"/>
        <c:axId val="131576816"/>
        <c:axId val="0"/>
      </c:bar3DChart>
      <c:catAx>
        <c:axId val="13157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337">
            <a:solidFill>
              <a:schemeClr val="tx1"/>
            </a:solidFill>
            <a:prstDash val="solid"/>
          </a:ln>
        </c:spPr>
        <c:txPr>
          <a:bodyPr rot="-2760000" vert="horz"/>
          <a:lstStyle/>
          <a:p>
            <a:pPr>
              <a:defRPr sz="152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31576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1576816"/>
        <c:scaling>
          <c:orientation val="minMax"/>
        </c:scaling>
        <c:delete val="0"/>
        <c:axPos val="l"/>
        <c:majorGridlines>
          <c:spPr>
            <a:ln w="333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3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31576256"/>
        <c:crosses val="autoZero"/>
        <c:crossBetween val="between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86444442596734539"/>
          <c:y val="0.41404798084449967"/>
          <c:w val="0.11555551860135749"/>
          <c:h val="0.14232905097389137"/>
        </c:manualLayout>
      </c:layout>
      <c:overlay val="0"/>
      <c:spPr>
        <a:solidFill>
          <a:schemeClr val="bg1"/>
        </a:solidFill>
        <a:ln w="3337">
          <a:solidFill>
            <a:schemeClr val="tx1"/>
          </a:solidFill>
          <a:prstDash val="solid"/>
        </a:ln>
      </c:spPr>
      <c:txPr>
        <a:bodyPr/>
        <a:lstStyle/>
        <a:p>
          <a:pPr>
            <a:defRPr sz="183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0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történelem középszint - </a:t>
            </a:r>
            <a:r>
              <a:rPr lang="hu-HU" dirty="0" smtClean="0"/>
              <a:t>2019</a:t>
            </a:r>
            <a:endParaRPr lang="hu-HU" dirty="0"/>
          </a:p>
        </c:rich>
      </c:tx>
      <c:layout>
        <c:manualLayout>
          <c:xMode val="edge"/>
          <c:yMode val="edge"/>
          <c:x val="0.25862068965517243"/>
          <c:y val="2.033890500529539E-2"/>
        </c:manualLayout>
      </c:layout>
      <c:overlay val="0"/>
      <c:spPr>
        <a:noFill/>
        <a:ln w="22253">
          <a:noFill/>
        </a:ln>
      </c:spPr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4030172413793111"/>
          <c:y val="0.17796610169491534"/>
          <c:w val="0.73168103448275901"/>
          <c:h val="0.6118644067796610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12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0.73</c:v>
                </c:pt>
                <c:pt idx="1">
                  <c:v>14.99</c:v>
                </c:pt>
                <c:pt idx="2">
                  <c:v>28.81</c:v>
                </c:pt>
                <c:pt idx="3">
                  <c:v>30.82</c:v>
                </c:pt>
                <c:pt idx="4">
                  <c:v>24.66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12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25.97</c:v>
                </c:pt>
                <c:pt idx="2">
                  <c:v>40.25</c:v>
                </c:pt>
                <c:pt idx="3">
                  <c:v>24.67</c:v>
                </c:pt>
                <c:pt idx="4">
                  <c:v>9.09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1643136"/>
        <c:axId val="211643696"/>
        <c:axId val="0"/>
      </c:bar3DChart>
      <c:catAx>
        <c:axId val="211643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9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293109912985013"/>
              <c:y val="0.88135598839618734"/>
            </c:manualLayout>
          </c:layout>
          <c:overlay val="0"/>
          <c:spPr>
            <a:noFill/>
            <a:ln w="22253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7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1643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643696"/>
        <c:scaling>
          <c:orientation val="minMax"/>
        </c:scaling>
        <c:delete val="0"/>
        <c:axPos val="l"/>
        <c:majorGridlines>
          <c:spPr>
            <a:ln w="278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9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.12607760236866944"/>
              <c:y val="9.1525348805083576E-2"/>
            </c:manualLayout>
          </c:layout>
          <c:overlay val="0"/>
          <c:spPr>
            <a:noFill/>
            <a:ln w="2225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7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16431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788797951980141"/>
          <c:y val="0.12881355620021182"/>
          <c:w val="0.16271556572669799"/>
          <c:h val="0.1271186627987291"/>
        </c:manualLayout>
      </c:layout>
      <c:overlay val="0"/>
      <c:spPr>
        <a:noFill/>
        <a:ln w="2782">
          <a:solidFill>
            <a:schemeClr val="tx1"/>
          </a:solidFill>
          <a:prstDash val="solid"/>
        </a:ln>
      </c:spPr>
      <c:txPr>
        <a:bodyPr/>
        <a:lstStyle/>
        <a:p>
          <a:pPr>
            <a:defRPr sz="156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5064377682403456E-2"/>
          <c:w val="0.92244418331374867"/>
          <c:h val="0.76180257510729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92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968266079333258E-2"/>
                  <c:y val="-3.3358056049445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100737358791312E-2"/>
                  <c:y val="-4.020703863629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692428403295353E-2"/>
                  <c:y val="-1.433691756272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323566753057397E-2"/>
                  <c:y val="-5.6111308667061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4455444932859151E-2"/>
                  <c:y val="-9.0154601642536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4721474841145053E-2"/>
                  <c:y val="-3.5160217875991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202843171476849E-2"/>
                  <c:y val="-5.3421838399232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6763343969999043E-2"/>
                  <c:y val="-2.823289024355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</c:v>
                </c:pt>
                <c:pt idx="1">
                  <c:v>isk</c:v>
                </c:pt>
                <c:pt idx="2">
                  <c:v>G12A</c:v>
                </c:pt>
                <c:pt idx="3">
                  <c:v>K12A</c:v>
                </c:pt>
                <c:pt idx="4">
                  <c:v>K12B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3.64</c:v>
                </c:pt>
                <c:pt idx="1">
                  <c:v>3.17</c:v>
                </c:pt>
                <c:pt idx="2">
                  <c:v>3.56</c:v>
                </c:pt>
                <c:pt idx="3">
                  <c:v>3.14</c:v>
                </c:pt>
                <c:pt idx="4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1645936"/>
        <c:axId val="212477968"/>
        <c:axId val="0"/>
      </c:bar3DChart>
      <c:catAx>
        <c:axId val="21164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2477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2477968"/>
        <c:scaling>
          <c:orientation val="minMax"/>
          <c:min val="2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1645936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44927536231886"/>
          <c:y val="3.4334763948497847E-2"/>
          <c:w val="0.8743961352657007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1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4024012634653594E-2"/>
                  <c:y val="-8.7715075350680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2753754450715219E-3"/>
                  <c:y val="-1.13961516399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5581777116106354E-2"/>
                  <c:y val="-4.9111122699066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85432221763067E-2"/>
                  <c:y val="-4.645147833342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212785227870854E-2"/>
                  <c:y val="-6.146279397194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0593296614343045E-3"/>
                  <c:y val="-4.3213849924388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7432">
                <a:noFill/>
              </a:ln>
            </c:spPr>
            <c:txPr>
              <a:bodyPr/>
              <a:lstStyle/>
              <a:p>
                <a:pPr>
                  <a:defRPr sz="19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orsz napp 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3.64</c:v>
                </c:pt>
                <c:pt idx="1">
                  <c:v>4.03</c:v>
                </c:pt>
                <c:pt idx="2">
                  <c:v>3.56</c:v>
                </c:pt>
                <c:pt idx="3">
                  <c:v>3.56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2480208"/>
        <c:axId val="212480768"/>
        <c:axId val="0"/>
      </c:bar3DChart>
      <c:catAx>
        <c:axId val="21248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2480768"/>
        <c:crossesAt val="2.8"/>
        <c:auto val="1"/>
        <c:lblAlgn val="ctr"/>
        <c:lblOffset val="100"/>
        <c:tickLblSkip val="1"/>
        <c:tickMarkSkip val="1"/>
        <c:noMultiLvlLbl val="0"/>
      </c:catAx>
      <c:valAx>
        <c:axId val="212480768"/>
        <c:scaling>
          <c:orientation val="minMax"/>
          <c:min val="2.8"/>
        </c:scaling>
        <c:delete val="0"/>
        <c:axPos val="l"/>
        <c:majorGridlines>
          <c:spPr>
            <a:ln w="34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2480208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9306930693069355E-2"/>
          <c:y val="2.7896995708154536E-2"/>
          <c:w val="0.9207920792079205"/>
          <c:h val="0.849785407725321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13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616588715890149E-2"/>
                  <c:y val="-7.187048714346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0322910693888323E-2"/>
                  <c:y val="-5.7702268544232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9856909611438729E-2"/>
                  <c:y val="-3.1328345367617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0960621247671401E-2"/>
                  <c:y val="-2.5987083564761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2556812271380264E-2"/>
                  <c:y val="-3.4907047407455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6272">
                <a:noFill/>
              </a:ln>
            </c:spPr>
            <c:txPr>
              <a:bodyPr/>
              <a:lstStyle/>
              <a:p>
                <a:pPr>
                  <a:defRPr sz="186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</c:v>
                </c:pt>
                <c:pt idx="1">
                  <c:v>orsz n szg</c:v>
                </c:pt>
                <c:pt idx="2">
                  <c:v>isk szg</c:v>
                </c:pt>
                <c:pt idx="3">
                  <c:v>A</c:v>
                </c:pt>
                <c:pt idx="4">
                  <c:v>B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3.64</c:v>
                </c:pt>
                <c:pt idx="1">
                  <c:v>3.18</c:v>
                </c:pt>
                <c:pt idx="2">
                  <c:v>2.83</c:v>
                </c:pt>
                <c:pt idx="3">
                  <c:v>3.14</c:v>
                </c:pt>
                <c:pt idx="4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2483008"/>
        <c:axId val="212483568"/>
        <c:axId val="0"/>
      </c:bar3DChart>
      <c:catAx>
        <c:axId val="21248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2483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2483568"/>
        <c:scaling>
          <c:orientation val="minMax"/>
          <c:max val="4.2"/>
          <c:min val="2.8"/>
        </c:scaling>
        <c:delete val="0"/>
        <c:axPos val="l"/>
        <c:majorGridlines>
          <c:spPr>
            <a:ln w="3284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2483008"/>
        <c:crosses val="autoZero"/>
        <c:crossBetween val="between"/>
      </c:valAx>
      <c:spPr>
        <a:noFill/>
        <a:ln w="2539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angol nyelv középszint </a:t>
            </a:r>
            <a:r>
              <a:rPr lang="hu-HU" dirty="0" smtClean="0"/>
              <a:t>- 2019</a:t>
            </a:r>
            <a:endParaRPr lang="hu-HU" dirty="0"/>
          </a:p>
        </c:rich>
      </c:tx>
      <c:layout>
        <c:manualLayout>
          <c:xMode val="edge"/>
          <c:yMode val="edge"/>
          <c:x val="0.29955065043099116"/>
          <c:y val="8.3128825764249348E-2"/>
        </c:manualLayout>
      </c:layout>
      <c:overlay val="0"/>
      <c:spPr>
        <a:noFill/>
        <a:ln w="21273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8135593220338983"/>
          <c:w val="0.70662100456621035"/>
          <c:h val="0.61355932203389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063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0.75</c:v>
                </c:pt>
                <c:pt idx="1">
                  <c:v>12.83</c:v>
                </c:pt>
                <c:pt idx="2">
                  <c:v>14.76</c:v>
                </c:pt>
                <c:pt idx="3">
                  <c:v>20</c:v>
                </c:pt>
                <c:pt idx="4">
                  <c:v>51.67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063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21.53</c:v>
                </c:pt>
                <c:pt idx="2">
                  <c:v>21.53</c:v>
                </c:pt>
                <c:pt idx="3">
                  <c:v>24.61</c:v>
                </c:pt>
                <c:pt idx="4">
                  <c:v>32.299999999999997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0693616"/>
        <c:axId val="210694176"/>
        <c:axId val="0"/>
      </c:bar3DChart>
      <c:catAx>
        <c:axId val="2106936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2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15317757414"/>
              <c:y val="0.8830507632329091"/>
            </c:manualLayout>
          </c:layout>
          <c:overlay val="0"/>
          <c:spPr>
            <a:noFill/>
            <a:ln w="21273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6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0694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0694176"/>
        <c:scaling>
          <c:orientation val="minMax"/>
        </c:scaling>
        <c:delete val="0"/>
        <c:axPos val="l"/>
        <c:majorGridlines>
          <c:spPr>
            <a:ln w="2660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82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46416938846"/>
            </c:manualLayout>
          </c:layout>
          <c:overlay val="0"/>
          <c:spPr>
            <a:noFill/>
            <a:ln w="2127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6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0693616"/>
        <c:crosses val="autoZero"/>
        <c:crossBetween val="between"/>
      </c:val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1.0734776603949564E-2"/>
          <c:y val="0.48895393248257751"/>
          <c:w val="0.16666666666666666"/>
          <c:h val="0.12372875077362322"/>
        </c:manualLayout>
      </c:layout>
      <c:overlay val="0"/>
      <c:spPr>
        <a:noFill/>
        <a:ln w="2660">
          <a:solidFill>
            <a:schemeClr val="tx1"/>
          </a:solidFill>
          <a:prstDash val="solid"/>
        </a:ln>
      </c:spPr>
      <c:txPr>
        <a:bodyPr/>
        <a:lstStyle/>
        <a:p>
          <a:pPr>
            <a:defRPr sz="142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5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633377918776239"/>
          <c:y val="2.8809979397736572E-2"/>
          <c:w val="0.87191539365452475"/>
          <c:h val="0.68454935622317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93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</c:dPt>
          <c:dLbls>
            <c:dLbl>
              <c:idx val="0"/>
              <c:layout>
                <c:manualLayout>
                  <c:x val="1.0116550260562272E-2"/>
                  <c:y val="-2.6870544407755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381193180589578E-2"/>
                  <c:y val="-9.2863714616318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553942722636213E-2"/>
                  <c:y val="-6.0215053763440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800801920160136E-2"/>
                  <c:y val="-3.1541218637992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165823867936476E-2"/>
                  <c:y val="-1.9145316512855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9435706967959444E-3"/>
                  <c:y val="-7.8515184248548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0449056755312297E-2"/>
                  <c:y val="-1.7834673891570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3.9187089684437331E-3"/>
                  <c:y val="-1.2370716706629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89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</c:v>
                </c:pt>
                <c:pt idx="1">
                  <c:v>isk</c:v>
                </c:pt>
                <c:pt idx="2">
                  <c:v>G12A</c:v>
                </c:pt>
                <c:pt idx="3">
                  <c:v>K12A</c:v>
                </c:pt>
                <c:pt idx="4">
                  <c:v>K112B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4.09</c:v>
                </c:pt>
                <c:pt idx="1">
                  <c:v>3.68</c:v>
                </c:pt>
                <c:pt idx="2">
                  <c:v>4.24</c:v>
                </c:pt>
                <c:pt idx="3">
                  <c:v>3.48</c:v>
                </c:pt>
                <c:pt idx="4">
                  <c:v>3.16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0696416"/>
        <c:axId val="210696976"/>
        <c:axId val="0"/>
      </c:bar3DChart>
      <c:catAx>
        <c:axId val="21069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-3180000" vert="horz"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0696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0696976"/>
        <c:scaling>
          <c:orientation val="minMax"/>
          <c:min val="2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0696416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44927536231886"/>
          <c:y val="3.6480686695278972E-2"/>
          <c:w val="0.8743961352657007"/>
          <c:h val="0.824034334763948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1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286361263804912E-2"/>
                  <c:y val="-4.9862109061883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4720009095591566E-3"/>
                  <c:y val="-3.0722216061998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1835664365780494E-2"/>
                  <c:y val="-3.5005434110982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52495172273595E-2"/>
                  <c:y val="-3.5176818374138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321448197332993E-2"/>
                  <c:y val="-1.4475821032776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8.35155131129806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7432">
                <a:noFill/>
              </a:ln>
            </c:spPr>
            <c:txPr>
              <a:bodyPr/>
              <a:lstStyle/>
              <a:p>
                <a:pPr>
                  <a:defRPr sz="19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orsz napp 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4.09</c:v>
                </c:pt>
                <c:pt idx="1">
                  <c:v>4.5</c:v>
                </c:pt>
                <c:pt idx="2">
                  <c:v>4.24</c:v>
                </c:pt>
                <c:pt idx="3">
                  <c:v>4.24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0699216"/>
        <c:axId val="210699776"/>
        <c:axId val="0"/>
      </c:bar3DChart>
      <c:catAx>
        <c:axId val="210699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0699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0699776"/>
        <c:scaling>
          <c:orientation val="minMax"/>
          <c:min val="2.8"/>
        </c:scaling>
        <c:delete val="0"/>
        <c:axPos val="l"/>
        <c:majorGridlines>
          <c:spPr>
            <a:ln w="34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0699216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0707070707070704E-2"/>
          <c:y val="3.4858387799564294E-2"/>
          <c:w val="0.91666666666666652"/>
          <c:h val="0.840958605664488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3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1392869369589642E-2"/>
                  <c:y val="-6.2532869928432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110823103633727E-2"/>
                  <c:y val="-4.3553169383632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0404704846676716E-2"/>
                  <c:y val="-3.4999235276434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908837482271236E-2"/>
                  <c:y val="-2.2653538033131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9725143052770577E-2"/>
                  <c:y val="-1.7188032339895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7471">
                <a:noFill/>
              </a:ln>
            </c:spPr>
            <c:txPr>
              <a:bodyPr/>
              <a:lstStyle/>
              <a:p>
                <a:pPr>
                  <a:defRPr sz="192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</c:v>
                </c:pt>
                <c:pt idx="1">
                  <c:v>orsz n szg</c:v>
                </c:pt>
                <c:pt idx="2">
                  <c:v>isk szg</c:v>
                </c:pt>
                <c:pt idx="3">
                  <c:v>A</c:v>
                </c:pt>
                <c:pt idx="4">
                  <c:v>B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4.09</c:v>
                </c:pt>
                <c:pt idx="1">
                  <c:v>3.56</c:v>
                </c:pt>
                <c:pt idx="2" formatCode="0.00">
                  <c:v>3.33</c:v>
                </c:pt>
                <c:pt idx="3" formatCode="0.00">
                  <c:v>3.48</c:v>
                </c:pt>
                <c:pt idx="4">
                  <c:v>3.16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3798064"/>
        <c:axId val="213798624"/>
        <c:axId val="0"/>
      </c:bar3DChart>
      <c:catAx>
        <c:axId val="21379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3798624"/>
        <c:crossesAt val="3"/>
        <c:auto val="1"/>
        <c:lblAlgn val="ctr"/>
        <c:lblOffset val="100"/>
        <c:tickLblSkip val="1"/>
        <c:tickMarkSkip val="1"/>
        <c:noMultiLvlLbl val="0"/>
      </c:catAx>
      <c:valAx>
        <c:axId val="213798624"/>
        <c:scaling>
          <c:orientation val="minMax"/>
          <c:max val="4.5999999999999996"/>
          <c:min val="2.8"/>
        </c:scaling>
        <c:delete val="0"/>
        <c:axPos val="l"/>
        <c:majorGridlines>
          <c:spPr>
            <a:ln w="343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3798064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5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német nyelv középszint - </a:t>
            </a:r>
            <a:r>
              <a:rPr lang="hu-HU" dirty="0" smtClean="0"/>
              <a:t>2019 </a:t>
            </a:r>
            <a:endParaRPr lang="hu-HU" dirty="0"/>
          </a:p>
        </c:rich>
      </c:tx>
      <c:layout>
        <c:manualLayout>
          <c:xMode val="edge"/>
          <c:yMode val="edge"/>
          <c:x val="0.24885843134944793"/>
          <c:y val="1.1864442870567104E-2"/>
        </c:manualLayout>
      </c:layout>
      <c:overlay val="0"/>
      <c:spPr>
        <a:noFill/>
        <a:ln w="23245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8135593220338983"/>
          <c:w val="0.70547945205479534"/>
          <c:h val="0.61355932203389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62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0.77</c:v>
                </c:pt>
                <c:pt idx="1">
                  <c:v>20.2</c:v>
                </c:pt>
                <c:pt idx="2">
                  <c:v>21.43</c:v>
                </c:pt>
                <c:pt idx="3">
                  <c:v>22.15</c:v>
                </c:pt>
                <c:pt idx="4">
                  <c:v>35.44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62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27.27</c:v>
                </c:pt>
                <c:pt idx="2">
                  <c:v>27.27</c:v>
                </c:pt>
                <c:pt idx="3">
                  <c:v>36.36</c:v>
                </c:pt>
                <c:pt idx="4">
                  <c:v>9.09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3801424"/>
        <c:axId val="213801984"/>
        <c:axId val="0"/>
      </c:bar3DChart>
      <c:catAx>
        <c:axId val="213801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83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19609768228"/>
              <c:y val="0.88305091493192978"/>
            </c:manualLayout>
          </c:layout>
          <c:overlay val="0"/>
          <c:spPr>
            <a:noFill/>
            <a:ln w="23245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0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3801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3801984"/>
        <c:scaling>
          <c:orientation val="minMax"/>
        </c:scaling>
        <c:delete val="0"/>
        <c:axPos val="l"/>
        <c:majorGridlines>
          <c:spPr>
            <a:ln w="290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83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9132886168"/>
            </c:manualLayout>
          </c:layout>
          <c:overlay val="0"/>
          <c:spPr>
            <a:noFill/>
            <a:ln w="23245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0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3801424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1.0371629989807826E-2"/>
          <c:y val="0.454908950346605"/>
          <c:w val="0.16666666666666669"/>
          <c:h val="0.1237287931601142"/>
        </c:manualLayout>
      </c:layout>
      <c:overlay val="0"/>
      <c:spPr>
        <a:noFill/>
        <a:ln w="2906">
          <a:solidFill>
            <a:schemeClr val="tx1"/>
          </a:solidFill>
          <a:prstDash val="solid"/>
        </a:ln>
      </c:spPr>
      <c:txPr>
        <a:bodyPr/>
        <a:lstStyle/>
        <a:p>
          <a:pPr>
            <a:defRPr sz="155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7210300429184553E-2"/>
          <c:w val="0.92244418331374867"/>
          <c:h val="0.759656652360515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FF00"/>
            </a:solidFill>
            <a:ln w="12648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FFFF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7.3595761760067088E-3"/>
                  <c:y val="-2.6622800541377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1382546625739351E-3"/>
                  <c:y val="-2.15773598466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0833675704228618E-3"/>
                  <c:y val="-1.4783958456805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5046011559265173E-3"/>
                  <c:y val="-5.193034741625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0569121265621443E-4"/>
                  <c:y val="-2.4941541606347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2496362631013639E-3"/>
                  <c:y val="-5.8273812547625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179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orsz n</c:v>
                </c:pt>
                <c:pt idx="1">
                  <c:v>isk</c:v>
                </c:pt>
                <c:pt idx="3">
                  <c:v>orsz n g</c:v>
                </c:pt>
                <c:pt idx="4">
                  <c:v>isk g</c:v>
                </c:pt>
                <c:pt idx="6">
                  <c:v>orsz n szg</c:v>
                </c:pt>
                <c:pt idx="7">
                  <c:v>isk szg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3.71</c:v>
                </c:pt>
                <c:pt idx="1">
                  <c:v>3.27</c:v>
                </c:pt>
                <c:pt idx="3">
                  <c:v>4.3499999999999996</c:v>
                </c:pt>
                <c:pt idx="4">
                  <c:v>3.56</c:v>
                </c:pt>
                <c:pt idx="6">
                  <c:v>3.01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3804224"/>
        <c:axId val="214866608"/>
        <c:axId val="0"/>
      </c:bar3DChart>
      <c:catAx>
        <c:axId val="213804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4866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4866608"/>
        <c:scaling>
          <c:orientation val="minMax"/>
          <c:min val="2"/>
        </c:scaling>
        <c:delete val="0"/>
        <c:axPos val="l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3804224"/>
        <c:crosses val="autoZero"/>
        <c:crossBetween val="between"/>
      </c:valAx>
      <c:spPr>
        <a:noFill/>
        <a:ln w="2537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3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matematika középszintű eredmények - </a:t>
            </a:r>
            <a:r>
              <a:rPr lang="hu-HU" dirty="0" smtClean="0"/>
              <a:t>2019</a:t>
            </a:r>
            <a:endParaRPr lang="hu-HU" dirty="0"/>
          </a:p>
        </c:rich>
      </c:tx>
      <c:layout>
        <c:manualLayout>
          <c:xMode val="edge"/>
          <c:yMode val="edge"/>
          <c:x val="0.14534880508357509"/>
          <c:y val="2.0338988726887608E-2"/>
        </c:manualLayout>
      </c:layout>
      <c:overlay val="0"/>
      <c:spPr>
        <a:noFill/>
        <a:ln w="26891">
          <a:noFill/>
        </a:ln>
      </c:spPr>
    </c:title>
    <c:autoTitleDeleted val="0"/>
    <c:view3D>
      <c:rotX val="15"/>
      <c:hPercent val="7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860465116279079"/>
          <c:y val="0.16779661016949168"/>
          <c:w val="0.6151162790697674"/>
          <c:h val="0.652542372881355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34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1.47</c:v>
                </c:pt>
                <c:pt idx="1">
                  <c:v>36.92</c:v>
                </c:pt>
                <c:pt idx="2">
                  <c:v>27.11</c:v>
                </c:pt>
                <c:pt idx="3">
                  <c:v>18.36</c:v>
                </c:pt>
                <c:pt idx="4">
                  <c:v>16.13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34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43.03</c:v>
                </c:pt>
                <c:pt idx="2">
                  <c:v>26.58</c:v>
                </c:pt>
                <c:pt idx="3">
                  <c:v>24.05</c:v>
                </c:pt>
                <c:pt idx="4">
                  <c:v>6.32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09743408"/>
        <c:axId val="209743968"/>
        <c:axId val="0"/>
      </c:bar3DChart>
      <c:catAx>
        <c:axId val="209743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29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44767440254178753"/>
              <c:y val="0.88474584217642649"/>
            </c:manualLayout>
          </c:layout>
          <c:overlay val="0"/>
          <c:spPr>
            <a:noFill/>
            <a:ln w="26891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3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09743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9743968"/>
        <c:scaling>
          <c:orientation val="minMax"/>
        </c:scaling>
        <c:delete val="0"/>
        <c:axPos val="l"/>
        <c:majorGridlines>
          <c:spPr>
            <a:ln w="336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29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5254241545165706"/>
            </c:manualLayout>
          </c:layout>
          <c:overlay val="0"/>
          <c:spPr>
            <a:noFill/>
            <a:ln w="26891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3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09743408"/>
        <c:crosses val="autoZero"/>
        <c:crossBetween val="between"/>
      </c:valAx>
      <c:spPr>
        <a:noFill/>
        <a:ln w="25383">
          <a:noFill/>
        </a:ln>
      </c:spPr>
    </c:plotArea>
    <c:legend>
      <c:legendPos val="r"/>
      <c:layout>
        <c:manualLayout>
          <c:xMode val="edge"/>
          <c:yMode val="edge"/>
          <c:x val="0.83372093290970206"/>
          <c:y val="0.50677969081615992"/>
          <c:w val="0.16395346963208546"/>
          <c:h val="0.12033890500529543"/>
        </c:manualLayout>
      </c:layout>
      <c:overlay val="0"/>
      <c:spPr>
        <a:noFill/>
        <a:ln w="3362">
          <a:solidFill>
            <a:schemeClr val="tx1"/>
          </a:solidFill>
          <a:prstDash val="solid"/>
        </a:ln>
      </c:spPr>
      <c:txPr>
        <a:bodyPr/>
        <a:lstStyle/>
        <a:p>
          <a:pPr>
            <a:defRPr sz="175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0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 smtClean="0"/>
              <a:t>Informatika  ismeretek középszint 2019</a:t>
            </a:r>
            <a:endParaRPr lang="hu-HU" dirty="0"/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7966101694915246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1.28</c:v>
                </c:pt>
                <c:pt idx="1">
                  <c:v>29.18</c:v>
                </c:pt>
                <c:pt idx="2">
                  <c:v>37.520000000000003</c:v>
                </c:pt>
                <c:pt idx="3">
                  <c:v>19.989999999999998</c:v>
                </c:pt>
                <c:pt idx="4">
                  <c:v>12.03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7.69</c:v>
                </c:pt>
                <c:pt idx="1">
                  <c:v>46.15</c:v>
                </c:pt>
                <c:pt idx="2">
                  <c:v>23.07</c:v>
                </c:pt>
                <c:pt idx="3">
                  <c:v>15.38</c:v>
                </c:pt>
                <c:pt idx="4">
                  <c:v>7.69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4869408"/>
        <c:axId val="214869968"/>
        <c:axId val="0"/>
      </c:bar3DChart>
      <c:catAx>
        <c:axId val="214869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 sz="1800" b="0" dirty="0" smtClean="0"/>
                  <a:t>Az idén szintén egy jeles eredmény lett, csökkent a jó (7,69%), azonos a közepes és nőtt az elégséges (15,39%) érdemjegy, egy bukás</a:t>
                </a:r>
                <a:endParaRPr lang="hu-HU" sz="1800" b="0" dirty="0"/>
              </a:p>
            </c:rich>
          </c:tx>
          <c:layout>
            <c:manualLayout>
              <c:xMode val="edge"/>
              <c:yMode val="edge"/>
              <c:x val="0.13876384117003918"/>
              <c:y val="0.8461452959805662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4869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4869968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4869408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 smtClean="0"/>
              <a:t>Közgazdaság ismeretek </a:t>
            </a:r>
            <a:r>
              <a:rPr lang="hu-HU" dirty="0"/>
              <a:t>középszint </a:t>
            </a:r>
            <a:r>
              <a:rPr lang="hu-HU" dirty="0" smtClean="0"/>
              <a:t>2019</a:t>
            </a:r>
            <a:endParaRPr lang="hu-HU" dirty="0"/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7966101694915246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0.68</c:v>
                </c:pt>
                <c:pt idx="1">
                  <c:v>18.940000000000001</c:v>
                </c:pt>
                <c:pt idx="2">
                  <c:v>36.729999999999997</c:v>
                </c:pt>
                <c:pt idx="3">
                  <c:v>34.39</c:v>
                </c:pt>
                <c:pt idx="4">
                  <c:v>9.25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20.83</c:v>
                </c:pt>
                <c:pt idx="2">
                  <c:v>50</c:v>
                </c:pt>
                <c:pt idx="3">
                  <c:v>25</c:v>
                </c:pt>
                <c:pt idx="4">
                  <c:v>4.16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5471552"/>
        <c:axId val="215472112"/>
        <c:axId val="0"/>
      </c:bar3DChart>
      <c:catAx>
        <c:axId val="215471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 sz="1800" b="0" dirty="0" smtClean="0"/>
                  <a:t>Csökkent a jeles – 1 fő (31,55 %), nőtt a jó, (10,72%)és a közepes (7,15%) és közel 3 szoros az elégséges érdemjegy nincs bukás</a:t>
                </a:r>
                <a:endParaRPr lang="hu-HU" sz="1800" b="0" dirty="0"/>
              </a:p>
            </c:rich>
          </c:tx>
          <c:layout>
            <c:manualLayout>
              <c:xMode val="edge"/>
              <c:yMode val="edge"/>
              <c:x val="0.15091882983106714"/>
              <c:y val="0.8461452959805662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5472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5472112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5471552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 smtClean="0"/>
              <a:t>Kereskedelem ismeretek </a:t>
            </a:r>
            <a:r>
              <a:rPr lang="hu-HU" dirty="0"/>
              <a:t>középszint </a:t>
            </a:r>
            <a:r>
              <a:rPr lang="hu-HU" dirty="0" smtClean="0"/>
              <a:t>2019</a:t>
            </a:r>
            <a:endParaRPr lang="hu-HU" dirty="0"/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7966101694915246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0.97</c:v>
                </c:pt>
                <c:pt idx="1">
                  <c:v>22.73</c:v>
                </c:pt>
                <c:pt idx="2">
                  <c:v>42.06</c:v>
                </c:pt>
                <c:pt idx="3">
                  <c:v>25.27</c:v>
                </c:pt>
                <c:pt idx="4">
                  <c:v>8.9600000000000009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80</c:v>
                </c:pt>
                <c:pt idx="3">
                  <c:v>20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5474912"/>
        <c:axId val="215475472"/>
        <c:axId val="0"/>
      </c:bar3DChart>
      <c:catAx>
        <c:axId val="215474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 sz="1800" b="0" dirty="0" smtClean="0"/>
                  <a:t>Tavalyi 5 főhöz képest most nincs jeles, most csökkent a jó,(10%) nőtt a közepes (30%) és nincs elégséges érdemjegy és bukás</a:t>
                </a:r>
                <a:endParaRPr lang="hu-HU" sz="1800" b="0" dirty="0"/>
              </a:p>
            </c:rich>
          </c:tx>
          <c:layout>
            <c:manualLayout>
              <c:xMode val="edge"/>
              <c:yMode val="edge"/>
              <c:x val="0.15091882983106714"/>
              <c:y val="0.8461452959805662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5475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5475472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5474912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727699530516506E-2"/>
          <c:y val="4.2918454935622373E-2"/>
          <c:w val="0.92253521126760551"/>
          <c:h val="0.830472103004291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84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C0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539184952978056E-2"/>
                  <c:y val="-5.4480286738351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218917384543176E-3"/>
                  <c:y val="-5.6380887872886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255029249870413E-2"/>
                  <c:y val="-8.3154121863799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7437859452521298E-2"/>
                  <c:y val="-5.2102616205232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9416113346333277E-2"/>
                  <c:y val="-4.7395365901842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7203860489224529E-3"/>
                  <c:y val="-1.7204301075268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4686888302830686E-3"/>
                  <c:y val="-2.3849379665880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1733764470663739E-3"/>
                  <c:y val="-4.175249061609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Mode val="edge"/>
                  <c:yMode val="edge"/>
                  <c:x val="0.92253521126760551"/>
                  <c:y val="0.27253218884120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70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5"/>
                <c:pt idx="0">
                  <c:v>o nap</c:v>
                </c:pt>
                <c:pt idx="1">
                  <c:v>isk </c:v>
                </c:pt>
                <c:pt idx="2">
                  <c:v>G12A</c:v>
                </c:pt>
                <c:pt idx="3">
                  <c:v>K12A</c:v>
                </c:pt>
                <c:pt idx="4">
                  <c:v>K12B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5"/>
                <c:pt idx="0">
                  <c:v>3.11</c:v>
                </c:pt>
                <c:pt idx="1">
                  <c:v>2.94</c:v>
                </c:pt>
                <c:pt idx="2">
                  <c:v>2.89</c:v>
                </c:pt>
                <c:pt idx="3">
                  <c:v>3.38</c:v>
                </c:pt>
                <c:pt idx="4">
                  <c:v>2.5499999999999998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09746208"/>
        <c:axId val="209746768"/>
        <c:axId val="0"/>
      </c:bar3DChart>
      <c:catAx>
        <c:axId val="209746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09746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9746768"/>
        <c:scaling>
          <c:orientation val="minMax"/>
          <c:min val="2"/>
        </c:scaling>
        <c:delete val="0"/>
        <c:axPos val="l"/>
        <c:majorGridlines>
          <c:spPr>
            <a:ln w="317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09746208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0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504424778761072"/>
          <c:y val="1.2875536480686695E-2"/>
          <c:w val="0.87831858407079644"/>
          <c:h val="0.871244635193133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593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877782642460273E-2"/>
                  <c:y val="-6.3623926453455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850764643754342E-2"/>
                  <c:y val="-6.1904434050861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016075893620973E-2"/>
                  <c:y val="-5.894739447874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806384731395913E-2"/>
                  <c:y val="-5.894739447874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781500510215077E-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9788455177441462E-3"/>
                  <c:y val="-1.3204258558589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186">
                <a:noFill/>
              </a:ln>
            </c:spPr>
            <c:txPr>
              <a:bodyPr/>
              <a:lstStyle/>
              <a:p>
                <a:pPr>
                  <a:defRPr sz="178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orsz nap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4"/>
                <c:pt idx="0">
                  <c:v>3.11</c:v>
                </c:pt>
                <c:pt idx="1">
                  <c:v>3.5</c:v>
                </c:pt>
                <c:pt idx="2">
                  <c:v>2.89</c:v>
                </c:pt>
                <c:pt idx="3">
                  <c:v>2.89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09749008"/>
        <c:axId val="209749568"/>
        <c:axId val="0"/>
      </c:bar3DChart>
      <c:catAx>
        <c:axId val="209749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09749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9749568"/>
        <c:scaling>
          <c:orientation val="minMax"/>
          <c:max val="3.6"/>
          <c:min val="2"/>
        </c:scaling>
        <c:delete val="0"/>
        <c:axPos val="l"/>
        <c:majorGridlines>
          <c:spPr>
            <a:ln w="314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09749008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9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8181818181818177E-2"/>
          <c:y val="3.6480686695278972E-2"/>
          <c:w val="0.91115702479338845"/>
          <c:h val="0.821888412017167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FFFF"/>
            </a:solidFill>
            <a:ln w="12665">
              <a:noFill/>
              <a:prstDash val="solid"/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 w="12665">
                <a:noFill/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6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65">
                <a:noFill/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FF00"/>
              </a:solidFill>
              <a:ln w="12665">
                <a:noFill/>
                <a:prstDash val="solid"/>
              </a:ln>
            </c:spPr>
          </c:dPt>
          <c:dLbls>
            <c:dLbl>
              <c:idx val="0"/>
              <c:layout>
                <c:manualLayout>
                  <c:x val="1.8864325658657543E-2"/>
                  <c:y val="-7.1069483045899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528749822814163E-2"/>
                  <c:y val="-2.011065804032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2207672846776256E-3"/>
                  <c:y val="-3.2509482465677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0069515618151401E-2"/>
                  <c:y val="-2.1182786271697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1075828549044916E-3"/>
                  <c:y val="-5.5723898074666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28">
                <a:noFill/>
              </a:ln>
            </c:spPr>
            <c:txPr>
              <a:bodyPr/>
              <a:lstStyle/>
              <a:p>
                <a:pPr>
                  <a:defRPr sz="17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</c:v>
                </c:pt>
                <c:pt idx="1">
                  <c:v>orsz n szg</c:v>
                </c:pt>
                <c:pt idx="2">
                  <c:v>isk szg</c:v>
                </c:pt>
                <c:pt idx="3">
                  <c:v>A</c:v>
                </c:pt>
                <c:pt idx="4">
                  <c:v>B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3.11</c:v>
                </c:pt>
                <c:pt idx="1">
                  <c:v>2.63</c:v>
                </c:pt>
                <c:pt idx="2">
                  <c:v>2.98</c:v>
                </c:pt>
                <c:pt idx="3">
                  <c:v>3.38</c:v>
                </c:pt>
                <c:pt idx="4">
                  <c:v>2.5499999999999998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0344272"/>
        <c:axId val="210344832"/>
        <c:axId val="0"/>
      </c:bar3DChart>
      <c:catAx>
        <c:axId val="21034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0344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0344832"/>
        <c:scaling>
          <c:orientation val="minMax"/>
          <c:max val="3.5"/>
          <c:min val="2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0344272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magyar nyelv és irodalom középszint </a:t>
            </a:r>
            <a:r>
              <a:rPr lang="hu-HU" dirty="0" smtClean="0"/>
              <a:t>2019</a:t>
            </a:r>
            <a:endParaRPr lang="hu-HU" dirty="0"/>
          </a:p>
        </c:rich>
      </c:tx>
      <c:layout>
        <c:manualLayout>
          <c:xMode val="edge"/>
          <c:yMode val="edge"/>
          <c:x val="0.15068487128764077"/>
          <c:y val="2.0338989316476284E-2"/>
        </c:manualLayout>
      </c:layout>
      <c:overlay val="0"/>
      <c:spPr>
        <a:noFill/>
        <a:ln w="23567">
          <a:noFill/>
        </a:ln>
      </c:spPr>
    </c:title>
    <c:autoTitleDeleted val="0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917808219178092"/>
          <c:y val="0.12372881355932204"/>
          <c:w val="0.59589041095890449"/>
          <c:h val="0.69322033898305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8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0.51</c:v>
                </c:pt>
                <c:pt idx="1">
                  <c:v>10.79</c:v>
                </c:pt>
                <c:pt idx="2">
                  <c:v>24.71</c:v>
                </c:pt>
                <c:pt idx="3">
                  <c:v>31.45</c:v>
                </c:pt>
                <c:pt idx="4">
                  <c:v>32.54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8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30</c:v>
                </c:pt>
                <c:pt idx="3">
                  <c:v>35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0347632"/>
        <c:axId val="210348192"/>
        <c:axId val="0"/>
      </c:bar3DChart>
      <c:catAx>
        <c:axId val="210347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15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43835615375664255"/>
              <c:y val="0.87627111751876086"/>
            </c:manualLayout>
          </c:layout>
          <c:overlay val="0"/>
          <c:spPr>
            <a:noFill/>
            <a:ln w="23567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0348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0348192"/>
        <c:scaling>
          <c:orientation val="minMax"/>
        </c:scaling>
        <c:delete val="0"/>
        <c:axPos val="l"/>
        <c:majorGridlines>
          <c:spPr>
            <a:ln w="294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715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5593212820228458"/>
            </c:manualLayout>
          </c:layout>
          <c:overlay val="0"/>
          <c:spPr>
            <a:noFill/>
            <a:ln w="2356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0347632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82762551232820036"/>
          <c:y val="0.47457635577242985"/>
          <c:w val="0.16666666666666663"/>
          <c:h val="0.12372888248123914"/>
        </c:manualLayout>
      </c:layout>
      <c:overlay val="0"/>
      <c:spPr>
        <a:noFill/>
        <a:ln w="2946">
          <a:solidFill>
            <a:schemeClr val="tx1"/>
          </a:solidFill>
          <a:prstDash val="solid"/>
        </a:ln>
      </c:spPr>
      <c:txPr>
        <a:bodyPr/>
        <a:lstStyle/>
        <a:p>
          <a:pPr>
            <a:defRPr sz="157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1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0733197556008197E-2"/>
          <c:w val="0.92244418331374867"/>
          <c:h val="0.839103869653767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CCFFFF"/>
            </a:solidFill>
            <a:ln w="1266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8849402304500221E-2"/>
                  <c:y val="-2.7238681845118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4247011522501107E-3"/>
                  <c:y val="-7.3544440981819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278618779125086E-2"/>
                  <c:y val="-3.3032156443546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707835253750184E-2"/>
                  <c:y val="-3.2686418214141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5707835253750069E-2"/>
                  <c:y val="-7.6268309166331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2566268203000146E-2"/>
                  <c:y val="-3.8134154583165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2059164860162543E-2"/>
                  <c:y val="-2.2369177651326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927582303181867E-2"/>
                  <c:y val="-3.4456932534074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Mode val="edge"/>
                  <c:yMode val="edge"/>
                  <c:x val="0.67567567567567666"/>
                  <c:y val="0.268839103869654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20">
                <a:noFill/>
              </a:ln>
            </c:spPr>
            <c:txPr>
              <a:bodyPr/>
              <a:lstStyle/>
              <a:p>
                <a:pPr>
                  <a:defRPr sz="17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5"/>
                <c:pt idx="0">
                  <c:v>o nap</c:v>
                </c:pt>
                <c:pt idx="1">
                  <c:v>isk</c:v>
                </c:pt>
                <c:pt idx="2">
                  <c:v>G12A</c:v>
                </c:pt>
                <c:pt idx="3">
                  <c:v>K12A</c:v>
                </c:pt>
                <c:pt idx="4">
                  <c:v>K12B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5"/>
                <c:pt idx="0">
                  <c:v>3.85</c:v>
                </c:pt>
                <c:pt idx="1">
                  <c:v>3.45</c:v>
                </c:pt>
                <c:pt idx="2">
                  <c:v>3.82</c:v>
                </c:pt>
                <c:pt idx="3">
                  <c:v>3.57</c:v>
                </c:pt>
                <c:pt idx="4">
                  <c:v>2.67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0350432"/>
        <c:axId val="211858336"/>
        <c:axId val="0"/>
      </c:bar3DChart>
      <c:catAx>
        <c:axId val="21035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1858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858336"/>
        <c:scaling>
          <c:orientation val="minMax"/>
          <c:min val="2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0350432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0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614678899082571"/>
          <c:y val="4.7210300429184553E-2"/>
          <c:w val="0.8509174311926605"/>
          <c:h val="0.858369098712446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4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2.0044214860860782E-3"/>
                  <c:y val="-1.8119209601431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390111473509014E-2"/>
                  <c:y val="-2.0989438955119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4847106567685746E-2"/>
                  <c:y val="-2.7314954961083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702290949613202E-3"/>
                  <c:y val="-2.7821915820640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839055501170173E-2"/>
                  <c:y val="-3.3655890205948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5565250648765499E-3"/>
                  <c:y val="-3.4964257977472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278">
                <a:noFill/>
              </a:ln>
            </c:spPr>
            <c:txPr>
              <a:bodyPr/>
              <a:lstStyle/>
              <a:p>
                <a:pPr>
                  <a:defRPr sz="179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orsz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3.85</c:v>
                </c:pt>
                <c:pt idx="1">
                  <c:v>4.25</c:v>
                </c:pt>
                <c:pt idx="2">
                  <c:v>3.82</c:v>
                </c:pt>
                <c:pt idx="3">
                  <c:v>3.82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1860576"/>
        <c:axId val="211861136"/>
        <c:axId val="0"/>
      </c:bar3DChart>
      <c:catAx>
        <c:axId val="21186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1861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861136"/>
        <c:scaling>
          <c:orientation val="minMax"/>
          <c:min val="2.5"/>
        </c:scaling>
        <c:delete val="0"/>
        <c:axPos val="l"/>
        <c:majorGridlines>
          <c:spPr>
            <a:ln w="316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1860576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891089108910891"/>
          <c:y val="4.5267489711934172E-2"/>
          <c:w val="0.88118811881188119"/>
          <c:h val="0.876543209876543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5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253336299918646E-2"/>
                  <c:y val="-2.8945163685234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741345235148403E-2"/>
                  <c:y val="-1.5985173222927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2857458097199844E-3"/>
                  <c:y val="-7.6222423332664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2607205933101"/>
                      <c:h val="7.4480493792370914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7.0931993813991446E-3"/>
                  <c:y val="-4.9545929952148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2482056375728289E-2"/>
                  <c:y val="-4.278002070112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11">
                <a:noFill/>
              </a:ln>
            </c:spPr>
            <c:txPr>
              <a:bodyPr/>
              <a:lstStyle/>
              <a:p>
                <a:pPr>
                  <a:defRPr sz="17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</c:v>
                </c:pt>
                <c:pt idx="1">
                  <c:v>orsz n szg</c:v>
                </c:pt>
                <c:pt idx="2">
                  <c:v>isk szg</c:v>
                </c:pt>
                <c:pt idx="3">
                  <c:v>A</c:v>
                </c:pt>
                <c:pt idx="4">
                  <c:v>B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3.85</c:v>
                </c:pt>
                <c:pt idx="1">
                  <c:v>3.35</c:v>
                </c:pt>
                <c:pt idx="2">
                  <c:v>3.12</c:v>
                </c:pt>
                <c:pt idx="3">
                  <c:v>3.57</c:v>
                </c:pt>
                <c:pt idx="4">
                  <c:v>2.67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1639776"/>
        <c:axId val="211640336"/>
        <c:axId val="0"/>
      </c:bar3DChart>
      <c:catAx>
        <c:axId val="21163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1640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640336"/>
        <c:scaling>
          <c:orientation val="minMax"/>
          <c:max val="4.0999999999999996"/>
          <c:min val="2.5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1639776"/>
        <c:crosses val="autoZero"/>
        <c:crossBetween val="between"/>
        <c:majorUnit val="0.2"/>
      </c:valAx>
      <c:spPr>
        <a:noFill/>
        <a:ln w="2538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DEA1F51-CC3D-4119-BBF6-954E9A990806}" type="datetimeFigureOut">
              <a:rPr lang="hu-HU"/>
              <a:pPr>
                <a:defRPr/>
              </a:pPr>
              <a:t>2019.10.18.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0A13282-349F-46C5-AC31-BAA0320EDB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3483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AC3540E-53C1-44E0-8868-6E38E7CCCC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4413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dirty="0" smtClean="0"/>
          </a:p>
        </p:txBody>
      </p:sp>
      <p:sp>
        <p:nvSpPr>
          <p:cNvPr id="5427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F0836A6-CDB5-441F-A4C1-B8FB9A7D2206}" type="slidenum">
              <a:rPr lang="hu-HU" smtClean="0">
                <a:latin typeface="Arial" charset="0"/>
              </a:rPr>
              <a:pPr>
                <a:defRPr/>
              </a:pPr>
              <a:t>2</a:t>
            </a:fld>
            <a:endParaRPr lang="hu-H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46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1889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3948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649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4407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40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CA7E1E-804C-497C-8E01-140AF74E7F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388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33807-098F-456E-AD42-3FA70FF3CD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09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D5470-30C2-485C-BACA-D7702D49EAF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1461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AA46D-3156-409E-89EA-D4EB736541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3518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Cím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iagram helye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E5FD5-916F-4343-8BFE-EC246F2CC86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520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2C48-3F86-4CD8-9A34-6836B00E90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228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F644F-3BC9-4407-866F-56283F2064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24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217AD-E102-43BC-A510-E63E230771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51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27F72-0F8D-49E7-95B8-7DC95F47F48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89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C8CB1-155B-47E9-9B27-34933D12045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3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DF285-8F14-4400-92C2-D33C35EB5A0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37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3E0D-7A00-4703-805C-1FAB1A1A5A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691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92758-F826-4284-A1EB-44F8D78533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831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301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4304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430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304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304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30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91DA43D-88AF-4681-BF42-5E87A24EE5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97" r:id="rId1"/>
    <p:sldLayoutId id="2147484785" r:id="rId2"/>
    <p:sldLayoutId id="2147484786" r:id="rId3"/>
    <p:sldLayoutId id="2147484787" r:id="rId4"/>
    <p:sldLayoutId id="2147484788" r:id="rId5"/>
    <p:sldLayoutId id="2147484789" r:id="rId6"/>
    <p:sldLayoutId id="2147484790" r:id="rId7"/>
    <p:sldLayoutId id="2147484791" r:id="rId8"/>
    <p:sldLayoutId id="2147484792" r:id="rId9"/>
    <p:sldLayoutId id="2147484793" r:id="rId10"/>
    <p:sldLayoutId id="2147484794" r:id="rId11"/>
    <p:sldLayoutId id="2147484795" r:id="rId12"/>
    <p:sldLayoutId id="214748479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defRPr/>
            </a:pPr>
            <a:endParaRPr lang="hu-HU" sz="2400" dirty="0" smtClean="0"/>
          </a:p>
          <a:p>
            <a:pPr eaLnBrk="1" hangingPunct="1">
              <a:defRPr/>
            </a:pPr>
            <a:endParaRPr lang="hu-HU" sz="2400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768475"/>
            <a:ext cx="7847012" cy="367665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2019.május-június </a:t>
            </a:r>
            <a:r>
              <a:rPr lang="hu-HU" dirty="0" smtClean="0"/>
              <a:t>érettségi vizsga eredményei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               </a:t>
            </a:r>
            <a:r>
              <a:rPr lang="hu-HU" sz="3600" dirty="0" smtClean="0"/>
              <a:t>2019.augusztus 30.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850900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smtClean="0"/>
              <a:t>Magyar nyelv és irodalom középszint országos/iskolai</a:t>
            </a:r>
          </a:p>
        </p:txBody>
      </p:sp>
      <p:graphicFrame>
        <p:nvGraphicFramePr>
          <p:cNvPr id="417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310110"/>
              </p:ext>
            </p:extLst>
          </p:nvPr>
        </p:nvGraphicFramePr>
        <p:xfrm>
          <a:off x="755650" y="1268413"/>
          <a:ext cx="7467600" cy="5408609"/>
        </p:xfrm>
        <a:graphic>
          <a:graphicData uri="http://schemas.openxmlformats.org/drawingml/2006/table">
            <a:tbl>
              <a:tblPr/>
              <a:tblGrid>
                <a:gridCol w="1716088"/>
                <a:gridCol w="1287462"/>
                <a:gridCol w="1300163"/>
                <a:gridCol w="1384300"/>
                <a:gridCol w="1779587"/>
              </a:tblGrid>
              <a:tr h="40166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Magyar nyelv és irodalom - 2019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96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1124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32,54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15,00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7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31,45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35,00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24,71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30,00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10,79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20,00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7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70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60 711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6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3,85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3,45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053333"/>
              </p:ext>
            </p:extLst>
          </p:nvPr>
        </p:nvGraphicFramePr>
        <p:xfrm>
          <a:off x="600075" y="671513"/>
          <a:ext cx="7727950" cy="540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83568" y="5661248"/>
            <a:ext cx="5431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Csökkent a jeles (6,53%),azonos a jó érdemjegyek, </a:t>
            </a:r>
          </a:p>
          <a:p>
            <a:r>
              <a:rPr lang="hu-HU" dirty="0" smtClean="0"/>
              <a:t>Csökkent a közepes (5,38%) és 2,6 –szorosára nőtt az elégséges érdemjegyek aránya , nincs bukás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Magyar nyelv és irodalom középszintű eredmények – 2019 </a:t>
            </a:r>
            <a:br>
              <a:rPr lang="hu-HU" sz="2800" b="1" dirty="0" smtClean="0"/>
            </a:br>
            <a:r>
              <a:rPr lang="hu-HU" sz="2400" dirty="0" smtClean="0"/>
              <a:t>(országos nappalis átlaghoz viszonyítva)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955624"/>
              </p:ext>
            </p:extLst>
          </p:nvPr>
        </p:nvGraphicFramePr>
        <p:xfrm>
          <a:off x="528638" y="1649413"/>
          <a:ext cx="8085137" cy="466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Magyar nyelv és irodalom középszint, ágazati összevetés - 2019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57159641"/>
              </p:ext>
            </p:extLst>
          </p:nvPr>
        </p:nvGraphicFramePr>
        <p:xfrm>
          <a:off x="349250" y="2012950"/>
          <a:ext cx="4125913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9531456"/>
              </p:ext>
            </p:extLst>
          </p:nvPr>
        </p:nvGraphicFramePr>
        <p:xfrm>
          <a:off x="4841875" y="1908175"/>
          <a:ext cx="3833813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476375" y="6491288"/>
            <a:ext cx="1871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>
                <a:latin typeface="Arial" panose="020B0604020202020204" pitchFamily="34" charset="0"/>
              </a:rPr>
              <a:t>GIMNÁZIUM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651500" y="6491288"/>
            <a:ext cx="2665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 dirty="0" smtClean="0">
                <a:latin typeface="Arial" panose="020B0604020202020204" pitchFamily="34" charset="0"/>
              </a:rPr>
              <a:t>SZAKGIMNÁZIUM</a:t>
            </a:r>
            <a:endParaRPr lang="hu-HU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Történelem középszint országos/iskolai - 2019</a:t>
            </a:r>
          </a:p>
        </p:txBody>
      </p:sp>
      <p:graphicFrame>
        <p:nvGraphicFramePr>
          <p:cNvPr id="1953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15360"/>
              </p:ext>
            </p:extLst>
          </p:nvPr>
        </p:nvGraphicFramePr>
        <p:xfrm>
          <a:off x="468313" y="1125538"/>
          <a:ext cx="8002587" cy="531816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376362"/>
                <a:gridCol w="1882775"/>
              </a:tblGrid>
              <a:tr h="39618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Történelem 2019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24,66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9,09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30,82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24,67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28,81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40,25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14,99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25,97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0,73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57 248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3,64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422531"/>
              </p:ext>
            </p:extLst>
          </p:nvPr>
        </p:nvGraphicFramePr>
        <p:xfrm>
          <a:off x="279400" y="622300"/>
          <a:ext cx="7726363" cy="542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827584" y="573325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Csökkent  a jeles (6,29%), nőtt a jó (4,67%), közel azonos a közepes, nőtt elégséges érdemjegyek (2,9) aránya, nincs bukás 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Történelem középszintű eredmények – 2019</a:t>
            </a:r>
            <a:br>
              <a:rPr lang="hu-HU" sz="2800" b="1" dirty="0" smtClean="0"/>
            </a:br>
            <a:r>
              <a:rPr lang="hu-HU" sz="2400" dirty="0" smtClean="0"/>
              <a:t>(országos nappalis átlaggal való összevetésben)</a:t>
            </a:r>
            <a:endParaRPr lang="hu-HU" sz="2800" b="1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15493"/>
              </p:ext>
            </p:extLst>
          </p:nvPr>
        </p:nvGraphicFramePr>
        <p:xfrm>
          <a:off x="523875" y="1651000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993775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Történelem középszint, ágazati összevetés - 2019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15316237"/>
              </p:ext>
            </p:extLst>
          </p:nvPr>
        </p:nvGraphicFramePr>
        <p:xfrm>
          <a:off x="50800" y="1679575"/>
          <a:ext cx="4416425" cy="479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15554734"/>
              </p:ext>
            </p:extLst>
          </p:nvPr>
        </p:nvGraphicFramePr>
        <p:xfrm>
          <a:off x="4741863" y="1687513"/>
          <a:ext cx="3979862" cy="45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Angol nyelv középszint országos/iskolai - 2019</a:t>
            </a:r>
          </a:p>
        </p:txBody>
      </p:sp>
      <p:graphicFrame>
        <p:nvGraphicFramePr>
          <p:cNvPr id="23626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951027"/>
              </p:ext>
            </p:extLst>
          </p:nvPr>
        </p:nvGraphicFramePr>
        <p:xfrm>
          <a:off x="468313" y="981075"/>
          <a:ext cx="8207375" cy="531816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376362"/>
                <a:gridCol w="2087563"/>
              </a:tblGrid>
              <a:tr h="39618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Angol nyelv - 2019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51,67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32,30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20,00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24,61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14,76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21,53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12,83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21,53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0,75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45 325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4,09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3,93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3,68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99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875384"/>
              </p:ext>
            </p:extLst>
          </p:nvPr>
        </p:nvGraphicFramePr>
        <p:xfrm>
          <a:off x="744538" y="517525"/>
          <a:ext cx="6969125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899592" y="5733256"/>
            <a:ext cx="7494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Nőtt a jeles (3,73%) csökkent a jó  (7,53%), és nőtt a  közepes (1,89%) </a:t>
            </a:r>
          </a:p>
          <a:p>
            <a:r>
              <a:rPr lang="hu-HU" dirty="0" smtClean="0"/>
              <a:t>és az elégséges (1,89%),  érdemjegyek </a:t>
            </a:r>
            <a:r>
              <a:rPr lang="hu-HU" dirty="0"/>
              <a:t>aránya </a:t>
            </a:r>
            <a:r>
              <a:rPr lang="hu-HU" dirty="0" smtClean="0"/>
              <a:t>, nincs bukás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8424863" cy="865188"/>
          </a:xfrm>
        </p:spPr>
        <p:txBody>
          <a:bodyPr/>
          <a:lstStyle/>
          <a:p>
            <a:pPr eaLnBrk="1" hangingPunct="1"/>
            <a:r>
              <a:rPr lang="hu-HU" sz="3000" b="1" dirty="0" smtClean="0"/>
              <a:t>Az érettségi osztályzatok vizsgatárgyankénti átlagai (középszint)</a:t>
            </a:r>
          </a:p>
        </p:txBody>
      </p:sp>
      <p:graphicFrame>
        <p:nvGraphicFramePr>
          <p:cNvPr id="126176" name="Group 22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50704599"/>
              </p:ext>
            </p:extLst>
          </p:nvPr>
        </p:nvGraphicFramePr>
        <p:xfrm>
          <a:off x="323529" y="1337744"/>
          <a:ext cx="8424933" cy="4899566"/>
        </p:xfrm>
        <a:graphic>
          <a:graphicData uri="http://schemas.openxmlformats.org/drawingml/2006/table">
            <a:tbl>
              <a:tblPr/>
              <a:tblGrid>
                <a:gridCol w="1410869"/>
                <a:gridCol w="1033241"/>
                <a:gridCol w="985738"/>
                <a:gridCol w="969196"/>
                <a:gridCol w="969196"/>
                <a:gridCol w="969196"/>
                <a:gridCol w="1118303"/>
                <a:gridCol w="969194"/>
              </a:tblGrid>
              <a:tr h="7420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Vizsgatárgy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2014.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2015.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2016.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04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Magyar nyelv és irodalom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Történelem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3,57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Matematika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2,88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3,13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3,11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Angol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3,93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4,09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Német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3,57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Fizika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4,08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4,03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4,27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4,44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Kémia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4,04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4,13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Biológia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3,70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Informatika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4,16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4,24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4,27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86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Angol nyelv középszintű eredmények – 2019</a:t>
            </a:r>
            <a:br>
              <a:rPr lang="hu-HU" sz="2800" b="1" dirty="0" smtClean="0"/>
            </a:br>
            <a:r>
              <a:rPr lang="hu-HU" sz="2400" dirty="0" smtClean="0">
                <a:effectLst/>
              </a:rPr>
              <a:t>(országos nappalis eredményekkel való összehasonlítás)</a:t>
            </a:r>
            <a:endParaRPr lang="hu-HU" sz="2800" b="1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267354"/>
              </p:ext>
            </p:extLst>
          </p:nvPr>
        </p:nvGraphicFramePr>
        <p:xfrm>
          <a:off x="555625" y="1550988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993775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Angol nyelv középszint, ágazati összevetés - 2019</a:t>
            </a:r>
            <a:r>
              <a:rPr lang="hu-HU" sz="4000" dirty="0" smtClean="0"/>
              <a:t>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59713966"/>
              </p:ext>
            </p:extLst>
          </p:nvPr>
        </p:nvGraphicFramePr>
        <p:xfrm>
          <a:off x="0" y="1453755"/>
          <a:ext cx="4644008" cy="5041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63625818"/>
              </p:ext>
            </p:extLst>
          </p:nvPr>
        </p:nvGraphicFramePr>
        <p:xfrm>
          <a:off x="4789488" y="1608138"/>
          <a:ext cx="4089400" cy="474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Német nyelv középszint országos/iskolai - 2019</a:t>
            </a:r>
          </a:p>
        </p:txBody>
      </p:sp>
      <p:graphicFrame>
        <p:nvGraphicFramePr>
          <p:cNvPr id="28746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062190"/>
              </p:ext>
            </p:extLst>
          </p:nvPr>
        </p:nvGraphicFramePr>
        <p:xfrm>
          <a:off x="468313" y="981075"/>
          <a:ext cx="8207375" cy="5318141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376362"/>
                <a:gridCol w="2087563"/>
              </a:tblGrid>
              <a:tr h="396185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Német nyelv - 2019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35,44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9,09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22,15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36,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36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21,43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0,77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12 781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6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3,71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3,57</a:t>
                      </a: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3,83</a:t>
                      </a: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95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637444"/>
              </p:ext>
            </p:extLst>
          </p:nvPr>
        </p:nvGraphicFramePr>
        <p:xfrm>
          <a:off x="744538" y="979488"/>
          <a:ext cx="7634287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323528" y="602128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Csökkent a jeles (7,57%) csökkent a jó (13,64%) és a közepes (6,06%) érdemjegyek aránya, tavaly nem volt elégséges, most 27,27%, nincs bukás  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smtClean="0"/>
              <a:t>Német nyelv középszintű eredmények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728444"/>
              </p:ext>
            </p:extLst>
          </p:nvPr>
        </p:nvGraphicFramePr>
        <p:xfrm>
          <a:off x="523875" y="1393825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928938" y="5857875"/>
            <a:ext cx="32448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gimnázium: </a:t>
            </a:r>
            <a:r>
              <a:rPr lang="hu-HU" sz="1800" dirty="0" smtClean="0">
                <a:latin typeface="Arial" panose="020B0604020202020204" pitchFamily="34" charset="0"/>
              </a:rPr>
              <a:t>5 fő </a:t>
            </a:r>
            <a:endParaRPr lang="hu-HU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</a:t>
            </a:r>
            <a:r>
              <a:rPr lang="hu-HU" sz="1800" dirty="0" smtClean="0">
                <a:latin typeface="Arial" panose="020B0604020202020204" pitchFamily="34" charset="0"/>
              </a:rPr>
              <a:t>szakgimnázium: 3 </a:t>
            </a:r>
            <a:r>
              <a:rPr lang="hu-HU" sz="1800" dirty="0">
                <a:latin typeface="Arial" panose="020B0604020202020204" pitchFamily="34" charset="0"/>
              </a:rPr>
              <a:t>fő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Választott tantárgyak átlaga - 2019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895591"/>
              </p:ext>
            </p:extLst>
          </p:nvPr>
        </p:nvGraphicFramePr>
        <p:xfrm>
          <a:off x="457201" y="981072"/>
          <a:ext cx="7732710" cy="5592031"/>
        </p:xfrm>
        <a:graphic>
          <a:graphicData uri="http://schemas.openxmlformats.org/drawingml/2006/table">
            <a:tbl>
              <a:tblPr/>
              <a:tblGrid>
                <a:gridCol w="1893432"/>
                <a:gridCol w="1421267"/>
                <a:gridCol w="1435575"/>
                <a:gridCol w="1449884"/>
                <a:gridCol w="1532552"/>
              </a:tblGrid>
              <a:tr h="418294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Gimnázium - 2019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2769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792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tantárgy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létszám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átlag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létszám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átlag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9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biológia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3143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9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ref.hittan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335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4,56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4,57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9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földrajz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2554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9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vizuális kult. 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931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4,40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9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informatika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10853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4,36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4,38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9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testnevelés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2277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4,46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2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ének-zene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4,32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783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Informatika ismeretek középszint országos/iskolai - 2019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653609"/>
              </p:ext>
            </p:extLst>
          </p:nvPr>
        </p:nvGraphicFramePr>
        <p:xfrm>
          <a:off x="468313" y="981075"/>
          <a:ext cx="7721600" cy="5711517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447800"/>
                <a:gridCol w="1530350"/>
              </a:tblGrid>
              <a:tr h="43170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Informatika ismeretek - 2019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12,03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7,69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19,99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15,38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37,52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23,07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29,18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46,15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1,28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7,69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13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3441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3,12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3,06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2,69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2,77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552189"/>
              </p:ext>
            </p:extLst>
          </p:nvPr>
        </p:nvGraphicFramePr>
        <p:xfrm>
          <a:off x="550863" y="622300"/>
          <a:ext cx="7705725" cy="570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Közgazdaság ismeretek középszint országos/iskolai - 2019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161481"/>
              </p:ext>
            </p:extLst>
          </p:nvPr>
        </p:nvGraphicFramePr>
        <p:xfrm>
          <a:off x="468313" y="981075"/>
          <a:ext cx="7721600" cy="554709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447800"/>
                <a:gridCol w="1530350"/>
              </a:tblGrid>
              <a:tr h="396212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Közgazdaság ismeretek - 2019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9,25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4,16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34,39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36,73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50,00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18,94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20,83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0,68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2777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3,33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3,27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3,13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00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495102"/>
              </p:ext>
            </p:extLst>
          </p:nvPr>
        </p:nvGraphicFramePr>
        <p:xfrm>
          <a:off x="395536" y="548680"/>
          <a:ext cx="7705725" cy="570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048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u="sng" smtClean="0"/>
              <a:t>Iskolai tapasztalatok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341438"/>
            <a:ext cx="7459662" cy="5516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Jelentkezések típusai: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összesen 107 (tavaly 89) vizsgázó, ebből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79 fő rendes (tavaly 65, előtte  44, előtte 99,)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Speciális vizsgatípusok: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19 fő előrehozott vizsga (tavaly 17 fő)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+ 1 fő bukás a 12. évf.  (0)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5 ismétlő (4)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2 kiegészítő (1)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1 szintemelő (2) az előrehozott vizsgából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1 javító (0)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Emelt szint: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15  fő emelt szintű vizsga, ebből nincs külsős (9)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Kereskedelem ismeretek középszint országos/iskolai - 2019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208978"/>
              </p:ext>
            </p:extLst>
          </p:nvPr>
        </p:nvGraphicFramePr>
        <p:xfrm>
          <a:off x="468313" y="981075"/>
          <a:ext cx="7721600" cy="5446512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447800"/>
                <a:gridCol w="1530350"/>
              </a:tblGrid>
              <a:tr h="396212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Kereskedelem ismeretek - 2019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8,96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25,27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42,06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80,00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22,73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0,97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1852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3,19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3,38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3,40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4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101176"/>
              </p:ext>
            </p:extLst>
          </p:nvPr>
        </p:nvGraphicFramePr>
        <p:xfrm>
          <a:off x="395536" y="548680"/>
          <a:ext cx="7705725" cy="570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56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 Emelt szintű ill. szintemelő vizsgák </a:t>
            </a:r>
            <a:br>
              <a:rPr lang="hu-HU" sz="3600" dirty="0" smtClean="0"/>
            </a:br>
            <a:endParaRPr lang="hu-HU" sz="3600" dirty="0" smtClean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352003"/>
              </p:ext>
            </p:extLst>
          </p:nvPr>
        </p:nvGraphicFramePr>
        <p:xfrm>
          <a:off x="500061" y="1268413"/>
          <a:ext cx="8269289" cy="4896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473"/>
                <a:gridCol w="812181"/>
                <a:gridCol w="1181327"/>
                <a:gridCol w="1181327"/>
                <a:gridCol w="1181327"/>
                <a:gridCol w="1181327"/>
                <a:gridCol w="1181327"/>
              </a:tblGrid>
              <a:tr h="491810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tantárgy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4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5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vizsgák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</a:tr>
              <a:tr h="442353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angol nyelv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6+3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6+3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42353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kémia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i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i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FF33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42353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történelem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3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3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42353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testnevelés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i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i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91810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Közgazd.ism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91810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biológia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91810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91810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668428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1</a:t>
                      </a:r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1</a:t>
                      </a:r>
                    </a:p>
                    <a:p>
                      <a:pPr algn="ctr"/>
                      <a:r>
                        <a:rPr lang="hu-HU" sz="1800" b="1" dirty="0" smtClean="0"/>
                        <a:t>(1)</a:t>
                      </a:r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2</a:t>
                      </a:r>
                    </a:p>
                    <a:p>
                      <a:pPr algn="ctr"/>
                      <a:r>
                        <a:rPr lang="hu-HU" sz="1800" b="1" dirty="0" smtClean="0"/>
                        <a:t>(4)</a:t>
                      </a:r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9+3 (3+2)</a:t>
                      </a:r>
                      <a:endParaRPr lang="hu-HU" sz="18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14+3 E  (8+2)</a:t>
                      </a:r>
                      <a:endParaRPr lang="hu-HU" sz="18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Dicséretek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/>
              <a:t>Általános dicséret:</a:t>
            </a:r>
          </a:p>
          <a:p>
            <a:r>
              <a:rPr lang="hu-HU" sz="3600" dirty="0" smtClean="0"/>
              <a:t>2 fő</a:t>
            </a:r>
            <a:r>
              <a:rPr lang="hu-HU" sz="3600" dirty="0" smtClean="0"/>
              <a:t>	 </a:t>
            </a:r>
            <a:r>
              <a:rPr lang="hu-HU" sz="3600" dirty="0" smtClean="0"/>
              <a:t>G12A</a:t>
            </a:r>
            <a:endParaRPr lang="hu-HU" sz="3600" dirty="0" smtClean="0"/>
          </a:p>
          <a:p>
            <a:endParaRPr lang="hu-HU" sz="3600" dirty="0" smtClean="0"/>
          </a:p>
          <a:p>
            <a:r>
              <a:rPr lang="hu-HU" sz="3600" dirty="0" smtClean="0"/>
              <a:t>1 fő 	 K12A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39209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/>
              <a:t>Tantárgyi dicséret:</a:t>
            </a:r>
          </a:p>
          <a:p>
            <a:endParaRPr lang="hu-HU" sz="3600" b="1" dirty="0" smtClean="0"/>
          </a:p>
          <a:p>
            <a:r>
              <a:rPr lang="hu-HU" sz="3600" dirty="0" smtClean="0"/>
              <a:t>G.12.A		  33 tantárgyi dicséret</a:t>
            </a:r>
          </a:p>
          <a:p>
            <a:r>
              <a:rPr lang="hu-HU" sz="3600" dirty="0" smtClean="0"/>
              <a:t>K.12.A		  8 tantárgyi dicséret</a:t>
            </a:r>
          </a:p>
          <a:p>
            <a:r>
              <a:rPr lang="hu-HU" sz="3600" dirty="0" smtClean="0"/>
              <a:t>K.12.B	        5 tantárgyi dicséret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73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/>
              <a:t>Bukás: tavaly 3 fő</a:t>
            </a:r>
          </a:p>
          <a:p>
            <a:r>
              <a:rPr lang="hu-HU" sz="3600" smtClean="0"/>
              <a:t>Idén: K.12.B </a:t>
            </a:r>
            <a:r>
              <a:rPr lang="hu-HU" sz="3600" smtClean="0"/>
              <a:t>1 </a:t>
            </a:r>
            <a:r>
              <a:rPr lang="hu-HU" sz="3600" smtClean="0"/>
              <a:t>fő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72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407163"/>
              </p:ext>
            </p:extLst>
          </p:nvPr>
        </p:nvGraphicFramePr>
        <p:xfrm>
          <a:off x="-34707" y="1340768"/>
          <a:ext cx="9102507" cy="5479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7" name="Szövegdoboz 7"/>
          <p:cNvSpPr txBox="1">
            <a:spLocks noChangeArrowheads="1"/>
          </p:cNvSpPr>
          <p:nvPr/>
        </p:nvSpPr>
        <p:spPr bwMode="auto">
          <a:xfrm>
            <a:off x="642938" y="285750"/>
            <a:ext cx="7929562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Középszinten a szabadon választható tárgyak „népszerűségi listája” </a:t>
            </a:r>
            <a:b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2018/2019. tanév - (rendes)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Előrehozott vizsgák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914232"/>
              </p:ext>
            </p:extLst>
          </p:nvPr>
        </p:nvGraphicFramePr>
        <p:xfrm>
          <a:off x="395288" y="1773238"/>
          <a:ext cx="8191502" cy="3230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88"/>
                <a:gridCol w="984469"/>
                <a:gridCol w="990285"/>
                <a:gridCol w="1170215"/>
                <a:gridCol w="1170215"/>
                <a:gridCol w="1170215"/>
                <a:gridCol w="1170215"/>
              </a:tblGrid>
              <a:tr h="365760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tantárgy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4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5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vizsgák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smtClean="0"/>
                        <a:t>angol </a:t>
                      </a:r>
                      <a:r>
                        <a:rPr lang="hu-HU" sz="1600" dirty="0" smtClean="0"/>
                        <a:t>nyelv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2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13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15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német nyelv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3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4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Magyar nyelv és irodalom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Történelem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Közgazdaság </a:t>
                      </a:r>
                      <a:r>
                        <a:rPr lang="hu-HU" sz="1600" dirty="0" err="1" smtClean="0"/>
                        <a:t>ism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65760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3 (0)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1 (0)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3 (2)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16  (9)</a:t>
                      </a:r>
                      <a:endParaRPr lang="hu-HU" sz="1800" b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 19 (17)</a:t>
                      </a:r>
                      <a:endParaRPr lang="hu-HU" sz="1800" b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5722" marB="4572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38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615123"/>
              </p:ext>
            </p:extLst>
          </p:nvPr>
        </p:nvGraphicFramePr>
        <p:xfrm>
          <a:off x="1042988" y="981075"/>
          <a:ext cx="6842125" cy="5410197"/>
        </p:xfrm>
        <a:graphic>
          <a:graphicData uri="http://schemas.openxmlformats.org/drawingml/2006/table">
            <a:tbl>
              <a:tblPr/>
              <a:tblGrid>
                <a:gridCol w="1427162"/>
                <a:gridCol w="1238250"/>
                <a:gridCol w="1546225"/>
                <a:gridCol w="1331913"/>
                <a:gridCol w="1298575"/>
              </a:tblGrid>
              <a:tr h="396289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Matematika 2019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1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1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16,13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6,32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18,36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24,05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27,11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26,58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36,92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43,03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1,47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56 926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79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3,11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3,29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2,94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3,35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1331913" y="404813"/>
            <a:ext cx="633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2400" b="1">
                <a:latin typeface="Arial" panose="020B0604020202020204" pitchFamily="34" charset="0"/>
              </a:rPr>
              <a:t>Matematika középszint – országos/iskolai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116682"/>
              </p:ext>
            </p:extLst>
          </p:nvPr>
        </p:nvGraphicFramePr>
        <p:xfrm>
          <a:off x="230188" y="290513"/>
          <a:ext cx="8683625" cy="596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Szövegdoboz 1"/>
          <p:cNvSpPr txBox="1">
            <a:spLocks noChangeArrowheads="1"/>
          </p:cNvSpPr>
          <p:nvPr/>
        </p:nvSpPr>
        <p:spPr bwMode="auto">
          <a:xfrm>
            <a:off x="1475656" y="5877272"/>
            <a:ext cx="655272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sz="1800" dirty="0">
                <a:latin typeface="Arial" panose="020B0604020202020204" pitchFamily="34" charset="0"/>
              </a:rPr>
              <a:t>A tavalyi eredményekhez képest </a:t>
            </a:r>
            <a:r>
              <a:rPr lang="hu-HU" sz="1800" dirty="0" smtClean="0">
                <a:latin typeface="Arial" panose="020B0604020202020204" pitchFamily="34" charset="0"/>
              </a:rPr>
              <a:t> felére csökkent a jeles, csökkent  a jó,(7%) és a közepes (6,7%), közel kétszeresére nőtt az elégséges érdemjegyek aránya, bukás nincs</a:t>
            </a:r>
            <a:endParaRPr lang="hu-HU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dirty="0" smtClean="0"/>
              <a:t>Matematika középszintű eredmények</a:t>
            </a:r>
            <a:r>
              <a:rPr lang="hu-HU" sz="4000" dirty="0" smtClean="0"/>
              <a:t> </a:t>
            </a:r>
            <a:r>
              <a:rPr lang="hu-HU" sz="2400" dirty="0" smtClean="0"/>
              <a:t>(országos nappalis átlaghoz viszonyítva)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016216"/>
              </p:ext>
            </p:extLst>
          </p:nvPr>
        </p:nvGraphicFramePr>
        <p:xfrm>
          <a:off x="519113" y="1651000"/>
          <a:ext cx="8102600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dirty="0" smtClean="0"/>
              <a:t>Matematika középszint, ágazati összevetés - 2019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80773279"/>
              </p:ext>
            </p:extLst>
          </p:nvPr>
        </p:nvGraphicFramePr>
        <p:xfrm>
          <a:off x="-15068" y="1196752"/>
          <a:ext cx="4664002" cy="517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95376143"/>
              </p:ext>
            </p:extLst>
          </p:nvPr>
        </p:nvGraphicFramePr>
        <p:xfrm>
          <a:off x="4500563" y="1628800"/>
          <a:ext cx="4592637" cy="4687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187450" y="6491288"/>
            <a:ext cx="2592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>
                <a:latin typeface="Arial" panose="020B0604020202020204" pitchFamily="34" charset="0"/>
              </a:rPr>
              <a:t>GIMNÁZIUM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5508625" y="6491288"/>
            <a:ext cx="2735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 dirty="0" smtClean="0">
                <a:latin typeface="Arial" panose="020B0604020202020204" pitchFamily="34" charset="0"/>
              </a:rPr>
              <a:t>SZAKGIMNÁZIUM</a:t>
            </a:r>
            <a:endParaRPr lang="hu-HU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érleg">
  <a:themeElements>
    <a:clrScheme name="Mérleg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Mérleg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érleg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érleg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7877</TotalTime>
  <Words>1198</Words>
  <Application>Microsoft Office PowerPoint</Application>
  <PresentationFormat>Diavetítés a képernyőre (4:3 oldalarány)</PresentationFormat>
  <Paragraphs>744</Paragraphs>
  <Slides>35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35</vt:i4>
      </vt:variant>
    </vt:vector>
  </HeadingPairs>
  <TitlesOfParts>
    <vt:vector size="39" baseType="lpstr">
      <vt:lpstr>Arial</vt:lpstr>
      <vt:lpstr>Tahoma</vt:lpstr>
      <vt:lpstr>Wingdings</vt:lpstr>
      <vt:lpstr>Mérleg</vt:lpstr>
      <vt:lpstr>    2019.május-június érettségi vizsga eredményei                  2019.augusztus 30.</vt:lpstr>
      <vt:lpstr>Az érettségi osztályzatok vizsgatárgyankénti átlagai (középszint)</vt:lpstr>
      <vt:lpstr>Iskolai tapasztalatok</vt:lpstr>
      <vt:lpstr>PowerPoint bemutató</vt:lpstr>
      <vt:lpstr>Előrehozott vizsgák</vt:lpstr>
      <vt:lpstr>PowerPoint bemutató</vt:lpstr>
      <vt:lpstr>PowerPoint bemutató</vt:lpstr>
      <vt:lpstr>Matematika középszintű eredmények (országos nappalis átlaghoz viszonyítva)</vt:lpstr>
      <vt:lpstr>Matematika középszint, ágazati összevetés - 2019</vt:lpstr>
      <vt:lpstr>Magyar nyelv és irodalom középszint országos/iskolai</vt:lpstr>
      <vt:lpstr>PowerPoint bemutató</vt:lpstr>
      <vt:lpstr>Magyar nyelv és irodalom középszintű eredmények – 2019  (országos nappalis átlaghoz viszonyítva)</vt:lpstr>
      <vt:lpstr>Magyar nyelv és irodalom középszint, ágazati összevetés - 2019</vt:lpstr>
      <vt:lpstr>Történelem középszint országos/iskolai - 2019</vt:lpstr>
      <vt:lpstr>PowerPoint bemutató</vt:lpstr>
      <vt:lpstr>Történelem középszintű eredmények – 2019 (országos nappalis átlaggal való összevetésben)</vt:lpstr>
      <vt:lpstr>Történelem középszint, ágazati összevetés - 2019 </vt:lpstr>
      <vt:lpstr>Angol nyelv középszint országos/iskolai - 2019</vt:lpstr>
      <vt:lpstr>PowerPoint bemutató</vt:lpstr>
      <vt:lpstr>Angol nyelv középszintű eredmények – 2019 (országos nappalis eredményekkel való összehasonlítás)</vt:lpstr>
      <vt:lpstr>Angol nyelv középszint, ágazati összevetés - 2019 </vt:lpstr>
      <vt:lpstr>Német nyelv középszint országos/iskolai - 2019</vt:lpstr>
      <vt:lpstr>PowerPoint bemutató</vt:lpstr>
      <vt:lpstr>Német nyelv középszintű eredmények</vt:lpstr>
      <vt:lpstr>Választott tantárgyak átlaga - 2019</vt:lpstr>
      <vt:lpstr>Informatika ismeretek középszint országos/iskolai - 2019</vt:lpstr>
      <vt:lpstr>PowerPoint bemutató</vt:lpstr>
      <vt:lpstr>Közgazdaság ismeretek középszint országos/iskolai - 2019</vt:lpstr>
      <vt:lpstr>PowerPoint bemutató</vt:lpstr>
      <vt:lpstr>Kereskedelem ismeretek középszint országos/iskolai - 2019</vt:lpstr>
      <vt:lpstr>PowerPoint bemutató</vt:lpstr>
      <vt:lpstr>   Emelt szintű ill. szintemelő vizsgák  </vt:lpstr>
      <vt:lpstr>Dicséretek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SZabó Tomi</dc:creator>
  <cp:lastModifiedBy>takecsne.gyori.erika</cp:lastModifiedBy>
  <cp:revision>592</cp:revision>
  <cp:lastPrinted>2013-08-26T13:17:33Z</cp:lastPrinted>
  <dcterms:created xsi:type="dcterms:W3CDTF">2009-08-25T22:30:43Z</dcterms:created>
  <dcterms:modified xsi:type="dcterms:W3CDTF">2019-10-18T08:24:30Z</dcterms:modified>
</cp:coreProperties>
</file>