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3.xml" ContentType="application/vnd.openxmlformats-officedocument.presentationml.notesSlide+xml"/>
  <Override PartName="/ppt/charts/chart20.xml" ContentType="application/vnd.openxmlformats-officedocument.drawingml.chart+xml"/>
  <Override PartName="/ppt/notesSlides/notesSlide4.xml" ContentType="application/vnd.openxmlformats-officedocument.presentationml.notesSlide+xml"/>
  <Override PartName="/ppt/charts/chart21.xml" ContentType="application/vnd.openxmlformats-officedocument.drawingml.chart+xml"/>
  <Override PartName="/ppt/notesSlides/notesSlide5.xml" ContentType="application/vnd.openxmlformats-officedocument.presentationml.notesSlide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62" r:id="rId2"/>
    <p:sldId id="400" r:id="rId3"/>
    <p:sldId id="269" r:id="rId4"/>
    <p:sldId id="354" r:id="rId5"/>
    <p:sldId id="353" r:id="rId6"/>
    <p:sldId id="265" r:id="rId7"/>
    <p:sldId id="266" r:id="rId8"/>
    <p:sldId id="267" r:id="rId9"/>
    <p:sldId id="268" r:id="rId10"/>
    <p:sldId id="258" r:id="rId11"/>
    <p:sldId id="259" r:id="rId12"/>
    <p:sldId id="260" r:id="rId13"/>
    <p:sldId id="26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411" r:id="rId26"/>
    <p:sldId id="284" r:id="rId27"/>
    <p:sldId id="285" r:id="rId28"/>
    <p:sldId id="409" r:id="rId29"/>
    <p:sldId id="410" r:id="rId30"/>
    <p:sldId id="412" r:id="rId31"/>
    <p:sldId id="413" r:id="rId32"/>
    <p:sldId id="399" r:id="rId33"/>
    <p:sldId id="406" r:id="rId34"/>
    <p:sldId id="407" r:id="rId35"/>
    <p:sldId id="408" r:id="rId36"/>
  </p:sldIdLst>
  <p:sldSz cx="9144000" cy="6858000" type="screen4x3"/>
  <p:notesSz cx="6797675" cy="987425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E00EE"/>
    <a:srgbClr val="FF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5" autoAdjust="0"/>
    <p:restoredTop sz="94660"/>
  </p:normalViewPr>
  <p:slideViewPr>
    <p:cSldViewPr>
      <p:cViewPr varScale="1">
        <p:scale>
          <a:sx n="110" d="100"/>
          <a:sy n="110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1111111111112"/>
          <c:y val="2.7726432532347491E-2"/>
          <c:w val="0.78"/>
          <c:h val="0.79297597042513934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folHlink"/>
            </a:solidFill>
            <a:ln w="133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1152360552977322E-3"/>
                  <c:y val="9.1255330223838381E-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943661971830981E-2"/>
                      <c:h val="5.937418358033348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095745691955639E-2"/>
                  <c:y val="-2.4999135986548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366057655049548E-3"/>
                  <c:y val="-2.2544516409747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4126289603512014E-3"/>
                  <c:y val="-2.8113577114039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6821708568859106E-3"/>
                  <c:y val="-2.9636993596795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6126821984317068E-3"/>
                  <c:y val="-2.9544095670628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9594601794868161E-3"/>
                  <c:y val="-3.3808639762648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9349057353100635E-3"/>
                  <c:y val="-3.2754823209223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9400022180326048E-3"/>
                  <c:y val="-2.3581608434718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6.1413179898474109E-3"/>
                  <c:y val="-9.3323662301998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6706">
                <a:noFill/>
              </a:ln>
            </c:spPr>
            <c:txPr>
              <a:bodyPr/>
              <a:lstStyle/>
              <a:p>
                <a:pPr>
                  <a:defRPr sz="194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ref.hittan</c:v>
                </c:pt>
                <c:pt idx="1">
                  <c:v>földrajz</c:v>
                </c:pt>
                <c:pt idx="2">
                  <c:v>biológia</c:v>
                </c:pt>
                <c:pt idx="3">
                  <c:v>víz.kult</c:v>
                </c:pt>
                <c:pt idx="4">
                  <c:v>testnev.</c:v>
                </c:pt>
                <c:pt idx="5">
                  <c:v>német</c:v>
                </c:pt>
                <c:pt idx="6">
                  <c:v>biológia</c:v>
                </c:pt>
                <c:pt idx="7">
                  <c:v>ének-zene</c:v>
                </c:pt>
                <c:pt idx="8">
                  <c:v>inform</c:v>
                </c:pt>
                <c:pt idx="9">
                  <c:v>ACC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14</c:v>
                </c:pt>
                <c:pt idx="1">
                  <c:v>8</c:v>
                </c:pt>
                <c:pt idx="2">
                  <c:v>8</c:v>
                </c:pt>
                <c:pt idx="3">
                  <c:v>7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4141336"/>
        <c:axId val="244141728"/>
        <c:axId val="0"/>
      </c:bar3DChart>
      <c:catAx>
        <c:axId val="244141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37">
            <a:solidFill>
              <a:schemeClr val="tx1"/>
            </a:solidFill>
            <a:prstDash val="solid"/>
          </a:ln>
        </c:spPr>
        <c:txPr>
          <a:bodyPr rot="-2760000" vert="horz"/>
          <a:lstStyle/>
          <a:p>
            <a:pPr>
              <a:defRPr sz="152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4141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4141728"/>
        <c:scaling>
          <c:orientation val="minMax"/>
        </c:scaling>
        <c:delete val="0"/>
        <c:axPos val="l"/>
        <c:majorGridlines>
          <c:spPr>
            <a:ln w="333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4141336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86444442596734539"/>
          <c:y val="0.41404798084449967"/>
          <c:w val="0.11555551860135749"/>
          <c:h val="0.14232905097389137"/>
        </c:manualLayout>
      </c:layout>
      <c:overlay val="0"/>
      <c:spPr>
        <a:solidFill>
          <a:schemeClr val="bg1"/>
        </a:solidFill>
        <a:ln w="3337">
          <a:solidFill>
            <a:schemeClr val="tx1"/>
          </a:solidFill>
          <a:prstDash val="solid"/>
        </a:ln>
      </c:spPr>
      <c:txPr>
        <a:bodyPr/>
        <a:lstStyle/>
        <a:p>
          <a:pPr>
            <a:defRPr sz="183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0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történelem középszint - </a:t>
            </a:r>
            <a:r>
              <a:rPr lang="hu-HU" dirty="0" smtClean="0"/>
              <a:t>2021</a:t>
            </a:r>
            <a:endParaRPr lang="hu-HU" dirty="0"/>
          </a:p>
        </c:rich>
      </c:tx>
      <c:layout>
        <c:manualLayout>
          <c:xMode val="edge"/>
          <c:yMode val="edge"/>
          <c:x val="0.25862068965517243"/>
          <c:y val="2.033890500529539E-2"/>
        </c:manualLayout>
      </c:layout>
      <c:overlay val="0"/>
      <c:spPr>
        <a:noFill/>
        <a:ln w="22253">
          <a:noFill/>
        </a:ln>
      </c:spPr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4030172413793111"/>
          <c:y val="0.17796610169491534"/>
          <c:w val="0.73168103448275901"/>
          <c:h val="0.611864406779661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0.43</c:v>
                </c:pt>
                <c:pt idx="1">
                  <c:v>26.77</c:v>
                </c:pt>
                <c:pt idx="2">
                  <c:v>33.96</c:v>
                </c:pt>
                <c:pt idx="3">
                  <c:v>24.41</c:v>
                </c:pt>
                <c:pt idx="4">
                  <c:v>14.43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0.97</c:v>
                </c:pt>
                <c:pt idx="1">
                  <c:v>50.48</c:v>
                </c:pt>
                <c:pt idx="2">
                  <c:v>32.03</c:v>
                </c:pt>
                <c:pt idx="3">
                  <c:v>13.59</c:v>
                </c:pt>
                <c:pt idx="4">
                  <c:v>2.91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8248624"/>
        <c:axId val="248249016"/>
        <c:axId val="0"/>
      </c:bar3DChart>
      <c:catAx>
        <c:axId val="248248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293109912985013"/>
              <c:y val="0.88135598839618734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8249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8249016"/>
        <c:scaling>
          <c:orientation val="minMax"/>
        </c:scaling>
        <c:delete val="0"/>
        <c:axPos val="l"/>
        <c:majorGridlines>
          <c:spPr>
            <a:ln w="278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.12607760236866944"/>
              <c:y val="9.1525348805083576E-2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82486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788797951980141"/>
          <c:y val="0.12881355620021182"/>
          <c:w val="0.16271556572669799"/>
          <c:h val="0.1271186627987291"/>
        </c:manualLayout>
      </c:layout>
      <c:overlay val="0"/>
      <c:spPr>
        <a:noFill/>
        <a:ln w="2782">
          <a:solidFill>
            <a:schemeClr val="tx1"/>
          </a:solidFill>
          <a:prstDash val="solid"/>
        </a:ln>
      </c:spPr>
      <c:txPr>
        <a:bodyPr/>
        <a:lstStyle/>
        <a:p>
          <a:pPr>
            <a:defRPr sz="156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5064377682403456E-2"/>
          <c:w val="0.92244418331374867"/>
          <c:h val="0.76180257510729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2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968266079333228E-2"/>
                  <c:y val="-1.041898794908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100737358791312E-2"/>
                  <c:y val="-4.020703863629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692428403295353E-2"/>
                  <c:y val="-1.433691756272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323566753057397E-2"/>
                  <c:y val="-5.6111308667061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455444932859151E-2"/>
                  <c:y val="-9.015460164253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721474841145053E-2"/>
                  <c:y val="-3.5160217875991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202843171476849E-2"/>
                  <c:y val="-5.3421838399232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6763343969999043E-2"/>
                  <c:y val="-2.823289024355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orsz napp</c:v>
                </c:pt>
                <c:pt idx="1">
                  <c:v>isk</c:v>
                </c:pt>
                <c:pt idx="2">
                  <c:v>G12A</c:v>
                </c:pt>
                <c:pt idx="3">
                  <c:v>G12B</c:v>
                </c:pt>
                <c:pt idx="4">
                  <c:v>12SZA</c:v>
                </c:pt>
                <c:pt idx="5">
                  <c:v>12SZB</c:v>
                </c:pt>
                <c:pt idx="6">
                  <c:v>12SZC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3.26</c:v>
                </c:pt>
                <c:pt idx="1">
                  <c:v>2.67</c:v>
                </c:pt>
                <c:pt idx="2">
                  <c:v>2.78</c:v>
                </c:pt>
                <c:pt idx="3">
                  <c:v>3.2</c:v>
                </c:pt>
                <c:pt idx="4">
                  <c:v>2.5</c:v>
                </c:pt>
                <c:pt idx="5">
                  <c:v>2.21</c:v>
                </c:pt>
                <c:pt idx="6">
                  <c:v>2.68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8249800"/>
        <c:axId val="248250192"/>
        <c:axId val="0"/>
      </c:bar3DChart>
      <c:catAx>
        <c:axId val="248249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8250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8250192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824980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4334763948497847E-2"/>
          <c:w val="0.8743961352657007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FF330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1148383590800224E-2"/>
                  <c:y val="-6.2621405167189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39974640121817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203631896839586E-2"/>
                  <c:y val="-2.4017550511761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356838393044146E-2"/>
                  <c:y val="-1.2829356127553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212785227870854E-2"/>
                  <c:y val="-1.642968138916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0593296614343045E-3"/>
                  <c:y val="-4.3213849924388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3.26</c:v>
                </c:pt>
                <c:pt idx="1">
                  <c:v>3.69</c:v>
                </c:pt>
                <c:pt idx="2" formatCode="0.00">
                  <c:v>3</c:v>
                </c:pt>
                <c:pt idx="3">
                  <c:v>2.78</c:v>
                </c:pt>
                <c:pt idx="4" formatCode="0.00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8250976"/>
        <c:axId val="248251368"/>
        <c:axId val="0"/>
      </c:bar3DChart>
      <c:catAx>
        <c:axId val="24825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8251368"/>
        <c:crossesAt val="2.5"/>
        <c:auto val="1"/>
        <c:lblAlgn val="ctr"/>
        <c:lblOffset val="100"/>
        <c:tickLblSkip val="1"/>
        <c:tickMarkSkip val="1"/>
        <c:noMultiLvlLbl val="0"/>
      </c:catAx>
      <c:valAx>
        <c:axId val="248251368"/>
        <c:scaling>
          <c:orientation val="minMax"/>
          <c:min val="2.5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8250976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1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306930693069355E-2"/>
          <c:y val="2.7896995708154536E-2"/>
          <c:w val="0.9207920792079205"/>
          <c:h val="0.849785407725321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1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616588715890149E-2"/>
                  <c:y val="-8.2466973785953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322910693888323E-2"/>
                  <c:y val="-5.7702268544232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856909611438729E-2"/>
                  <c:y val="-3.1328345367617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960621247671401E-2"/>
                  <c:y val="-2.5987083564761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556812271380264E-2"/>
                  <c:y val="-3.4907047407455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6272">
                <a:noFill/>
              </a:ln>
            </c:spPr>
            <c:txPr>
              <a:bodyPr/>
              <a:lstStyle/>
              <a:p>
                <a:pPr>
                  <a:defRPr sz="18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 napp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3.26</c:v>
                </c:pt>
                <c:pt idx="1">
                  <c:v>2.77</c:v>
                </c:pt>
                <c:pt idx="2">
                  <c:v>2.48</c:v>
                </c:pt>
                <c:pt idx="3" formatCode="0.00">
                  <c:v>2.5</c:v>
                </c:pt>
                <c:pt idx="4">
                  <c:v>2.21</c:v>
                </c:pt>
                <c:pt idx="5">
                  <c:v>2.68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8252152"/>
        <c:axId val="248252544"/>
        <c:axId val="0"/>
      </c:bar3DChart>
      <c:catAx>
        <c:axId val="248252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8252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8252544"/>
        <c:scaling>
          <c:orientation val="minMax"/>
          <c:max val="4.2"/>
        </c:scaling>
        <c:delete val="0"/>
        <c:axPos val="l"/>
        <c:majorGridlines>
          <c:spPr>
            <a:ln w="328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8252152"/>
        <c:crosses val="autoZero"/>
        <c:crossBetween val="between"/>
      </c:valAx>
      <c:spPr>
        <a:noFill/>
        <a:ln w="253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angol nyelv középszint </a:t>
            </a:r>
            <a:r>
              <a:rPr lang="hu-HU" dirty="0" smtClean="0"/>
              <a:t>- 2021</a:t>
            </a:r>
            <a:endParaRPr lang="hu-HU" dirty="0"/>
          </a:p>
        </c:rich>
      </c:tx>
      <c:layout>
        <c:manualLayout>
          <c:xMode val="edge"/>
          <c:yMode val="edge"/>
          <c:x val="0.29955065043099116"/>
          <c:y val="8.3128825764249348E-2"/>
        </c:manualLayout>
      </c:layout>
      <c:overlay val="0"/>
      <c:spPr>
        <a:noFill/>
        <a:ln w="21273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662100456621035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0.62</c:v>
                </c:pt>
                <c:pt idx="1">
                  <c:v>17.760000000000002</c:v>
                </c:pt>
                <c:pt idx="2">
                  <c:v>17.14</c:v>
                </c:pt>
                <c:pt idx="3">
                  <c:v>20.45</c:v>
                </c:pt>
                <c:pt idx="4">
                  <c:v>44.03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21.34</c:v>
                </c:pt>
                <c:pt idx="2">
                  <c:v>28.08</c:v>
                </c:pt>
                <c:pt idx="3">
                  <c:v>25.84</c:v>
                </c:pt>
                <c:pt idx="4">
                  <c:v>24.71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8253328"/>
        <c:axId val="248253720"/>
        <c:axId val="0"/>
      </c:bar3DChart>
      <c:catAx>
        <c:axId val="248253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5317757414"/>
              <c:y val="0.8830507632329091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8253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8253720"/>
        <c:scaling>
          <c:orientation val="minMax"/>
        </c:scaling>
        <c:delete val="0"/>
        <c:axPos val="l"/>
        <c:majorGridlines>
          <c:spPr>
            <a:ln w="2660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46416938846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8253328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1.0734776603949564E-2"/>
          <c:y val="0.48895393248257751"/>
          <c:w val="0.16666666666666666"/>
          <c:h val="0.12372875077362322"/>
        </c:manualLayout>
      </c:layout>
      <c:overlay val="0"/>
      <c:spPr>
        <a:noFill/>
        <a:ln w="2660">
          <a:solidFill>
            <a:schemeClr val="tx1"/>
          </a:solidFill>
          <a:prstDash val="solid"/>
        </a:ln>
      </c:spPr>
      <c:txPr>
        <a:bodyPr/>
        <a:lstStyle/>
        <a:p>
          <a:pPr>
            <a:defRPr sz="142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633377918776239"/>
          <c:y val="2.8809979397736572E-2"/>
          <c:w val="0.87191539365452475"/>
          <c:h val="0.68454935622317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1.0116550260562272E-2"/>
                  <c:y val="-2.6870544407755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381193180589578E-2"/>
                  <c:y val="-9.2863714616318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692428403295409E-2"/>
                  <c:y val="-2.8673835125448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662316239500941E-2"/>
                  <c:y val="-5.4480286738351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165823867936476E-2"/>
                  <c:y val="-4.7819151638303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9435706967959444E-3"/>
                  <c:y val="-7.8515184248548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0449056755312297E-2"/>
                  <c:y val="-1.783467389157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9187089684437331E-3"/>
                  <c:y val="-1.237071670662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9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orsz napp</c:v>
                </c:pt>
                <c:pt idx="1">
                  <c:v>isk</c:v>
                </c:pt>
                <c:pt idx="2">
                  <c:v>G12A</c:v>
                </c:pt>
                <c:pt idx="3">
                  <c:v>G12B</c:v>
                </c:pt>
                <c:pt idx="4">
                  <c:v>12SZA</c:v>
                </c:pt>
                <c:pt idx="5">
                  <c:v>12SZB</c:v>
                </c:pt>
                <c:pt idx="6">
                  <c:v>12SZC</c:v>
                </c:pt>
              </c:strCache>
            </c:strRef>
          </c:cat>
          <c:val>
            <c:numRef>
              <c:f>Sheet1!$B$2:$H$2</c:f>
              <c:numCache>
                <c:formatCode>0.00</c:formatCode>
                <c:ptCount val="7"/>
                <c:pt idx="0">
                  <c:v>3.9</c:v>
                </c:pt>
                <c:pt idx="1">
                  <c:v>3.54</c:v>
                </c:pt>
                <c:pt idx="2">
                  <c:v>4.62</c:v>
                </c:pt>
                <c:pt idx="3">
                  <c:v>3.29</c:v>
                </c:pt>
                <c:pt idx="4">
                  <c:v>3.32</c:v>
                </c:pt>
                <c:pt idx="5">
                  <c:v>2.93</c:v>
                </c:pt>
                <c:pt idx="6">
                  <c:v>3.73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77430088"/>
        <c:axId val="277430480"/>
        <c:axId val="0"/>
      </c:bar3DChart>
      <c:catAx>
        <c:axId val="277430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-318000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77430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7430480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77430088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6480686695278972E-2"/>
          <c:w val="0.8743961352657007"/>
          <c:h val="0.824034334763948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286361263804884E-2"/>
                  <c:y val="-3.7266159165596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720009095591566E-3"/>
                  <c:y val="-3.0722216061998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835664365780494E-2"/>
                  <c:y val="-6.5235713862070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3208314886623795E-3"/>
                  <c:y val="-9.98491858156512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321448197332892E-2"/>
                  <c:y val="-5.2263670721636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35155131129806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0.00</c:formatCode>
                <c:ptCount val="5"/>
                <c:pt idx="0">
                  <c:v>3.9</c:v>
                </c:pt>
                <c:pt idx="1">
                  <c:v>4.3499999999999996</c:v>
                </c:pt>
                <c:pt idx="2">
                  <c:v>3.87</c:v>
                </c:pt>
                <c:pt idx="3">
                  <c:v>4.62</c:v>
                </c:pt>
                <c:pt idx="4">
                  <c:v>3.29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77431264"/>
        <c:axId val="277431656"/>
        <c:axId val="0"/>
      </c:bar3DChart>
      <c:catAx>
        <c:axId val="27743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77431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7431656"/>
        <c:scaling>
          <c:orientation val="minMax"/>
          <c:min val="2.8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77431264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1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707070707070704E-2"/>
          <c:y val="3.4858387799564294E-2"/>
          <c:w val="0.91666666666666652"/>
          <c:h val="0.840958605664488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0026409742260479E-2"/>
                  <c:y val="-6.2532869928432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110823103633786E-2"/>
                  <c:y val="-1.1403135894014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404704846676716E-2"/>
                  <c:y val="-3.4999235276434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908837482271236E-2"/>
                  <c:y val="-3.8728554777940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725143052770577E-2"/>
                  <c:y val="-1.718803233989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3.4829202947086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7471">
                <a:noFill/>
              </a:ln>
            </c:spPr>
            <c:txPr>
              <a:bodyPr/>
              <a:lstStyle/>
              <a:p>
                <a:pPr>
                  <a:defRPr sz="192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 napp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</c:strCache>
            </c:strRef>
          </c:cat>
          <c:val>
            <c:numRef>
              <c:f>Sheet1!$B$2:$G$2</c:f>
              <c:numCache>
                <c:formatCode>0.00</c:formatCode>
                <c:ptCount val="6"/>
                <c:pt idx="0">
                  <c:v>3.9</c:v>
                </c:pt>
                <c:pt idx="1">
                  <c:v>3.42</c:v>
                </c:pt>
                <c:pt idx="2">
                  <c:v>3.37</c:v>
                </c:pt>
                <c:pt idx="3">
                  <c:v>3.32</c:v>
                </c:pt>
                <c:pt idx="4">
                  <c:v>2.93</c:v>
                </c:pt>
                <c:pt idx="5">
                  <c:v>3.73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77432440"/>
        <c:axId val="277432832"/>
        <c:axId val="0"/>
      </c:bar3DChart>
      <c:catAx>
        <c:axId val="277432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77432832"/>
        <c:crossesAt val="2"/>
        <c:auto val="1"/>
        <c:lblAlgn val="ctr"/>
        <c:lblOffset val="100"/>
        <c:tickLblSkip val="1"/>
        <c:tickMarkSkip val="1"/>
        <c:noMultiLvlLbl val="0"/>
      </c:catAx>
      <c:valAx>
        <c:axId val="277432832"/>
        <c:scaling>
          <c:orientation val="minMax"/>
          <c:max val="4.5999999999999996"/>
          <c:min val="2.8"/>
        </c:scaling>
        <c:delete val="0"/>
        <c:axPos val="l"/>
        <c:majorGridlines>
          <c:spPr>
            <a:ln w="3435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77432440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5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német nyelv középszint - </a:t>
            </a:r>
            <a:r>
              <a:rPr lang="hu-HU" dirty="0" smtClean="0"/>
              <a:t>2021 </a:t>
            </a:r>
            <a:endParaRPr lang="hu-HU" dirty="0"/>
          </a:p>
        </c:rich>
      </c:tx>
      <c:layout>
        <c:manualLayout>
          <c:xMode val="edge"/>
          <c:yMode val="edge"/>
          <c:x val="0.24885843134944793"/>
          <c:y val="1.1864442870567104E-2"/>
        </c:manualLayout>
      </c:layout>
      <c:overlay val="0"/>
      <c:spPr>
        <a:noFill/>
        <a:ln w="23245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547945205479534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0.62</c:v>
                </c:pt>
                <c:pt idx="1">
                  <c:v>26.54</c:v>
                </c:pt>
                <c:pt idx="2">
                  <c:v>23.05</c:v>
                </c:pt>
                <c:pt idx="3">
                  <c:v>20.96</c:v>
                </c:pt>
                <c:pt idx="4">
                  <c:v>28.83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0.00</c:formatCode>
                <c:ptCount val="5"/>
                <c:pt idx="0">
                  <c:v>0</c:v>
                </c:pt>
                <c:pt idx="1">
                  <c:v>16.66</c:v>
                </c:pt>
                <c:pt idx="2">
                  <c:v>33.33</c:v>
                </c:pt>
                <c:pt idx="3">
                  <c:v>22.22</c:v>
                </c:pt>
                <c:pt idx="4">
                  <c:v>27.77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77433616"/>
        <c:axId val="277434008"/>
        <c:axId val="0"/>
      </c:bar3DChart>
      <c:catAx>
        <c:axId val="277433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9609768228"/>
              <c:y val="0.8830509149319297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77434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7434008"/>
        <c:scaling>
          <c:orientation val="minMax"/>
        </c:scaling>
        <c:delete val="0"/>
        <c:axPos val="l"/>
        <c:majorGridlines>
          <c:spPr>
            <a:ln w="290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913288616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77433616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1.0371629989807826E-2"/>
          <c:y val="0.454908950346605"/>
          <c:w val="0.16666666666666669"/>
          <c:h val="0.1237287931601142"/>
        </c:manualLayout>
      </c:layout>
      <c:overlay val="0"/>
      <c:spPr>
        <a:noFill/>
        <a:ln w="2906">
          <a:solidFill>
            <a:schemeClr val="tx1"/>
          </a:solidFill>
          <a:prstDash val="solid"/>
        </a:ln>
      </c:spPr>
      <c:txPr>
        <a:bodyPr/>
        <a:lstStyle/>
        <a:p>
          <a:pPr>
            <a:defRPr sz="155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7210300429184553E-2"/>
          <c:w val="0.92244418331374867"/>
          <c:h val="0.75965665236051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00"/>
            </a:solidFill>
            <a:ln w="12648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FFFF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3595761760067088E-3"/>
                  <c:y val="-2.6622800541377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1382546625739351E-3"/>
                  <c:y val="-2.15773598466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0833675704228618E-3"/>
                  <c:y val="-1.47839584568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5046011559265173E-3"/>
                  <c:y val="-5.193034741625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0565545234660499E-4"/>
                  <c:y val="-6.795224790449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2496362631013639E-3"/>
                  <c:y val="-5.8273812547625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orsz n</c:v>
                </c:pt>
                <c:pt idx="1">
                  <c:v>isk</c:v>
                </c:pt>
                <c:pt idx="3">
                  <c:v>orsz n g</c:v>
                </c:pt>
                <c:pt idx="4">
                  <c:v>isk g</c:v>
                </c:pt>
                <c:pt idx="6">
                  <c:v>orsz n tech</c:v>
                </c:pt>
                <c:pt idx="7">
                  <c:v>isk tech</c:v>
                </c:pt>
              </c:strCache>
            </c:strRef>
          </c:cat>
          <c:val>
            <c:numRef>
              <c:f>Sheet1!$B$2:$I$2</c:f>
              <c:numCache>
                <c:formatCode>0.00</c:formatCode>
                <c:ptCount val="8"/>
                <c:pt idx="0">
                  <c:v>3.51</c:v>
                </c:pt>
                <c:pt idx="1">
                  <c:v>3.61</c:v>
                </c:pt>
                <c:pt idx="3">
                  <c:v>4.18</c:v>
                </c:pt>
                <c:pt idx="4">
                  <c:v>3.85</c:v>
                </c:pt>
                <c:pt idx="6">
                  <c:v>2.84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77434792"/>
        <c:axId val="277435184"/>
        <c:axId val="0"/>
      </c:bar3DChart>
      <c:catAx>
        <c:axId val="277434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77435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7435184"/>
        <c:scaling>
          <c:orientation val="minMax"/>
          <c:min val="2"/>
        </c:scaling>
        <c:delete val="0"/>
        <c:axPos val="l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77434792"/>
        <c:crosses val="autoZero"/>
        <c:crossBetween val="between"/>
      </c:valAx>
      <c:spPr>
        <a:noFill/>
        <a:ln w="2537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3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matematika középszintű eredmények - </a:t>
            </a:r>
            <a:r>
              <a:rPr lang="hu-HU" dirty="0" smtClean="0"/>
              <a:t>2021</a:t>
            </a:r>
            <a:endParaRPr lang="hu-HU" dirty="0"/>
          </a:p>
        </c:rich>
      </c:tx>
      <c:layout>
        <c:manualLayout>
          <c:xMode val="edge"/>
          <c:yMode val="edge"/>
          <c:x val="0.14534880508357509"/>
          <c:y val="2.0338988726887608E-2"/>
        </c:manualLayout>
      </c:layout>
      <c:overlay val="0"/>
      <c:spPr>
        <a:noFill/>
        <a:ln w="26891">
          <a:noFill/>
        </a:ln>
      </c:spPr>
    </c:title>
    <c:autoTitleDeleted val="0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860465116279079"/>
          <c:y val="0.16779661016949168"/>
          <c:w val="0.6151162790697674"/>
          <c:h val="0.652542372881355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2.68</c:v>
                </c:pt>
                <c:pt idx="1">
                  <c:v>33.17</c:v>
                </c:pt>
                <c:pt idx="2">
                  <c:v>24.64</c:v>
                </c:pt>
                <c:pt idx="3">
                  <c:v>19.61</c:v>
                </c:pt>
                <c:pt idx="4">
                  <c:v>19.899999999999999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0.88</c:v>
                </c:pt>
                <c:pt idx="1">
                  <c:v>38.93</c:v>
                </c:pt>
                <c:pt idx="2">
                  <c:v>29.2</c:v>
                </c:pt>
                <c:pt idx="3">
                  <c:v>20.350000000000001</c:v>
                </c:pt>
                <c:pt idx="4">
                  <c:v>10.61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6711544"/>
        <c:axId val="246711936"/>
        <c:axId val="0"/>
      </c:bar3DChart>
      <c:catAx>
        <c:axId val="246711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4767440254178753"/>
              <c:y val="0.88474584217642649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6711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6711936"/>
        <c:scaling>
          <c:orientation val="minMax"/>
        </c:scaling>
        <c:delete val="0"/>
        <c:axPos val="l"/>
        <c:majorGridlines>
          <c:spPr>
            <a:ln w="336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254241545165706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6711544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83372093290970206"/>
          <c:y val="0.50677969081615992"/>
          <c:w val="0.16395346963208546"/>
          <c:h val="0.12033890500529543"/>
        </c:manualLayout>
      </c:layout>
      <c:overlay val="0"/>
      <c:spPr>
        <a:noFill/>
        <a:ln w="3362">
          <a:solidFill>
            <a:schemeClr val="tx1"/>
          </a:solidFill>
          <a:prstDash val="solid"/>
        </a:ln>
      </c:spPr>
      <c:txPr>
        <a:bodyPr/>
        <a:lstStyle/>
        <a:p>
          <a:pPr>
            <a:defRPr sz="175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 smtClean="0"/>
              <a:t>Informatikai  ismeretek középszint 2021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4.2300000000000004</c:v>
                </c:pt>
                <c:pt idx="1">
                  <c:v>47.57</c:v>
                </c:pt>
                <c:pt idx="2">
                  <c:v>27.99</c:v>
                </c:pt>
                <c:pt idx="3">
                  <c:v>13.22</c:v>
                </c:pt>
                <c:pt idx="4">
                  <c:v>6.99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40</c:v>
                </c:pt>
                <c:pt idx="3">
                  <c:v>10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77435968"/>
        <c:axId val="277436360"/>
        <c:axId val="0"/>
      </c:bar3DChart>
      <c:catAx>
        <c:axId val="277435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 smtClean="0"/>
                  <a:t>Az idén nincs jeles (előtte 0 fő), nőtt a jó (5,46%), jelentősen nőtt a közepes (21,82 %) és csökkent az elégséges (22,72%) érdemjegy,nincs bukás (tavaly egy bukás volt)</a:t>
                </a:r>
                <a:endParaRPr lang="hu-HU" sz="1800" b="0" dirty="0"/>
              </a:p>
            </c:rich>
          </c:tx>
          <c:layout>
            <c:manualLayout>
              <c:xMode val="edge"/>
              <c:yMode val="edge"/>
              <c:x val="0.13876384117003918"/>
              <c:y val="0.8461452959805662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77436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7436360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77435968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 smtClean="0"/>
              <a:t>Közgazdasági ismeretek </a:t>
            </a:r>
            <a:r>
              <a:rPr lang="hu-HU" dirty="0"/>
              <a:t>középszint </a:t>
            </a:r>
            <a:r>
              <a:rPr lang="hu-HU" dirty="0" smtClean="0"/>
              <a:t>2021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0.1</c:v>
                </c:pt>
                <c:pt idx="1">
                  <c:v>10.16</c:v>
                </c:pt>
                <c:pt idx="2">
                  <c:v>40.89</c:v>
                </c:pt>
                <c:pt idx="3">
                  <c:v>35.71</c:v>
                </c:pt>
                <c:pt idx="4">
                  <c:v>13.14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11.11</c:v>
                </c:pt>
                <c:pt idx="2">
                  <c:v>61.11</c:v>
                </c:pt>
                <c:pt idx="3">
                  <c:v>27.77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77437144"/>
        <c:axId val="278691288"/>
        <c:axId val="0"/>
      </c:bar3DChart>
      <c:catAx>
        <c:axId val="277437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 smtClean="0"/>
                  <a:t>Nincs jeles   (tavaly 6,25 %), jelentősen nőtt a jó, (tavaly nem volt, most 27,77%),csökkent a közepes (26,11%) és nőtt az elégséges (4,86%) érdemjegy nincs bukás</a:t>
                </a:r>
                <a:endParaRPr lang="hu-HU" sz="1800" b="0" dirty="0"/>
              </a:p>
            </c:rich>
          </c:tx>
          <c:layout>
            <c:manualLayout>
              <c:xMode val="edge"/>
              <c:yMode val="edge"/>
              <c:x val="0.15091882983106714"/>
              <c:y val="0.8461452959805662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78691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8691288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77437144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 smtClean="0"/>
              <a:t>Rendészeti és közszolgálati ismeretek </a:t>
            </a:r>
            <a:r>
              <a:rPr lang="hu-HU" dirty="0"/>
              <a:t>középszint </a:t>
            </a:r>
            <a:r>
              <a:rPr lang="hu-HU" dirty="0" smtClean="0"/>
              <a:t>2021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</c:v>
                </c:pt>
                <c:pt idx="1">
                  <c:v>9.68</c:v>
                </c:pt>
                <c:pt idx="2">
                  <c:v>67.02</c:v>
                </c:pt>
                <c:pt idx="3">
                  <c:v>21.06</c:v>
                </c:pt>
                <c:pt idx="4">
                  <c:v>2.2400000000000002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10</c:v>
                </c:pt>
                <c:pt idx="2">
                  <c:v>85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78692072"/>
        <c:axId val="278692464"/>
        <c:axId val="0"/>
      </c:bar3DChart>
      <c:catAx>
        <c:axId val="278692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 smtClean="0"/>
                  <a:t>Tavalyihoz hasonlóan nincs jeles, 1 fő kapott  jó,(5,00%) 17 fő közepes (+23,89%) és 2 fő elégséges                               (-23,33%) érdemjegyet, nincs bukás</a:t>
                </a:r>
                <a:endParaRPr lang="hu-HU" sz="1800" b="0" dirty="0"/>
              </a:p>
            </c:rich>
          </c:tx>
          <c:layout>
            <c:manualLayout>
              <c:xMode val="edge"/>
              <c:yMode val="edge"/>
              <c:x val="0.15091882983106714"/>
              <c:y val="0.8461452959805662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78692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8692464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78692072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727699530516506E-2"/>
          <c:y val="4.2918454935622373E-2"/>
          <c:w val="0.92253521126760551"/>
          <c:h val="0.830472103004291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84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539184952978056E-2"/>
                  <c:y val="-3.4408602150537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21111741910004E-2"/>
                  <c:y val="-3.6309203285073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255029249870413E-2"/>
                  <c:y val="-8.3154121863799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3030632142769E-2"/>
                  <c:y val="-2.6401828803657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416113346333277E-2"/>
                  <c:y val="-4.7395365901842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7203860489224529E-3"/>
                  <c:y val="-1.7204301075268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4686888302830686E-3"/>
                  <c:y val="-2.384937966588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1733764470663739E-3"/>
                  <c:y val="-4.175249061609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Mode val="edge"/>
                  <c:yMode val="edge"/>
                  <c:x val="0.92253521126760551"/>
                  <c:y val="0.27253218884120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70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7"/>
                <c:pt idx="0">
                  <c:v>o nap</c:v>
                </c:pt>
                <c:pt idx="1">
                  <c:v>isk </c:v>
                </c:pt>
                <c:pt idx="2">
                  <c:v>G12A</c:v>
                </c:pt>
                <c:pt idx="3">
                  <c:v>G12B</c:v>
                </c:pt>
                <c:pt idx="4">
                  <c:v>12SZA</c:v>
                </c:pt>
                <c:pt idx="5">
                  <c:v>12SZB</c:v>
                </c:pt>
                <c:pt idx="6">
                  <c:v>12SZC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7"/>
                <c:pt idx="0">
                  <c:v>3.21</c:v>
                </c:pt>
                <c:pt idx="1">
                  <c:v>3.01</c:v>
                </c:pt>
                <c:pt idx="2">
                  <c:v>3.04</c:v>
                </c:pt>
                <c:pt idx="3">
                  <c:v>3.54</c:v>
                </c:pt>
                <c:pt idx="4">
                  <c:v>2.92</c:v>
                </c:pt>
                <c:pt idx="5">
                  <c:v>2.5</c:v>
                </c:pt>
                <c:pt idx="6">
                  <c:v>2.95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6713112"/>
        <c:axId val="246713504"/>
        <c:axId val="0"/>
      </c:bar3DChart>
      <c:catAx>
        <c:axId val="246713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6713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6713504"/>
        <c:scaling>
          <c:orientation val="minMax"/>
          <c:min val="2"/>
        </c:scaling>
        <c:delete val="0"/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6713112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0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504424778761072"/>
          <c:y val="1.2875536480686695E-2"/>
          <c:w val="0.87831858407079644"/>
          <c:h val="0.871244635193133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5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360076603740736E-2"/>
                  <c:y val="-4.1518653523924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850764643754342E-2"/>
                  <c:y val="-6.1904434050861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016075893620973E-2"/>
                  <c:y val="-5.894739447874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975334916237072E-2"/>
                  <c:y val="-2.947369723937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205822810539003E-2"/>
                  <c:y val="-2.4561414366145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9788455177441462E-3"/>
                  <c:y val="-1.3204258558589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186">
                <a:noFill/>
              </a:ln>
            </c:spPr>
            <c:txPr>
              <a:bodyPr/>
              <a:lstStyle/>
              <a:p>
                <a:pPr>
                  <a:defRPr sz="17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5"/>
                <c:pt idx="0">
                  <c:v>orsz nap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5"/>
                <c:pt idx="0">
                  <c:v>3.21</c:v>
                </c:pt>
                <c:pt idx="1">
                  <c:v>3.64</c:v>
                </c:pt>
                <c:pt idx="2">
                  <c:v>3.3</c:v>
                </c:pt>
                <c:pt idx="3">
                  <c:v>3.04</c:v>
                </c:pt>
                <c:pt idx="4" formatCode="0.00">
                  <c:v>3.54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6714288"/>
        <c:axId val="246714680"/>
        <c:axId val="0"/>
      </c:bar3DChart>
      <c:catAx>
        <c:axId val="24671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6714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6714680"/>
        <c:scaling>
          <c:orientation val="minMax"/>
          <c:max val="3.6"/>
          <c:min val="2"/>
        </c:scaling>
        <c:delete val="0"/>
        <c:axPos val="l"/>
        <c:majorGridlines>
          <c:spPr>
            <a:ln w="314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6714288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9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8181818181818177E-2"/>
          <c:y val="3.6480686695278972E-2"/>
          <c:w val="0.91115702479338845"/>
          <c:h val="0.821888412017167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FF"/>
            </a:solidFill>
            <a:ln w="12665">
              <a:noFill/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 w="12665">
                <a:noFill/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6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65">
                <a:noFill/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65">
                <a:noFill/>
                <a:prstDash val="solid"/>
              </a:ln>
            </c:spPr>
          </c:dPt>
          <c:dLbls>
            <c:dLbl>
              <c:idx val="0"/>
              <c:layout>
                <c:manualLayout>
                  <c:x val="1.8864325658657543E-2"/>
                  <c:y val="-3.3141753502608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294045664832593E-2"/>
                  <c:y val="-4.9911014891006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2207672846776256E-3"/>
                  <c:y val="-3.2509482465677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5600107302188264E-2"/>
                  <c:y val="-6.1819639353795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075828549044916E-3"/>
                  <c:y val="-5.5723898074666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5305916840368615E-3"/>
                  <c:y val="-2.980035892687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28">
                <a:noFill/>
              </a:ln>
            </c:spPr>
            <c:txPr>
              <a:bodyPr/>
              <a:lstStyle/>
              <a:p>
                <a:pPr>
                  <a:defRPr sz="17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 nap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3.21</c:v>
                </c:pt>
                <c:pt idx="1">
                  <c:v>2.71</c:v>
                </c:pt>
                <c:pt idx="2" formatCode="0.00">
                  <c:v>2.8</c:v>
                </c:pt>
                <c:pt idx="3">
                  <c:v>2.92</c:v>
                </c:pt>
                <c:pt idx="4" formatCode="0.00">
                  <c:v>2.5</c:v>
                </c:pt>
                <c:pt idx="5">
                  <c:v>2.95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6715464"/>
        <c:axId val="246715856"/>
        <c:axId val="0"/>
      </c:bar3DChart>
      <c:catAx>
        <c:axId val="246715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6715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6715856"/>
        <c:scaling>
          <c:orientation val="minMax"/>
          <c:max val="3.5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6715464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magyar nyelv és irodalom középszint </a:t>
            </a:r>
            <a:r>
              <a:rPr lang="hu-HU" dirty="0" smtClean="0"/>
              <a:t>2021</a:t>
            </a:r>
            <a:endParaRPr lang="hu-HU" dirty="0"/>
          </a:p>
        </c:rich>
      </c:tx>
      <c:layout>
        <c:manualLayout>
          <c:xMode val="edge"/>
          <c:yMode val="edge"/>
          <c:x val="0.15068487128764077"/>
          <c:y val="2.0338989316476284E-2"/>
        </c:manualLayout>
      </c:layout>
      <c:overlay val="0"/>
      <c:spPr>
        <a:noFill/>
        <a:ln w="23567">
          <a:noFill/>
        </a:ln>
      </c:spPr>
    </c:title>
    <c:autoTitleDeleted val="0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917808219178092"/>
          <c:y val="0.12372881355932204"/>
          <c:w val="0.59589041095890449"/>
          <c:h val="0.69322033898305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0.05</c:v>
                </c:pt>
                <c:pt idx="1">
                  <c:v>7</c:v>
                </c:pt>
                <c:pt idx="2">
                  <c:v>24.09</c:v>
                </c:pt>
                <c:pt idx="3">
                  <c:v>34.11</c:v>
                </c:pt>
                <c:pt idx="4">
                  <c:v>34.75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7.01</c:v>
                </c:pt>
                <c:pt idx="2">
                  <c:v>42.1</c:v>
                </c:pt>
                <c:pt idx="3">
                  <c:v>38.590000000000003</c:v>
                </c:pt>
                <c:pt idx="4">
                  <c:v>12.28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6716640"/>
        <c:axId val="246717032"/>
        <c:axId val="0"/>
      </c:bar3DChart>
      <c:catAx>
        <c:axId val="246716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3835615375664255"/>
              <c:y val="0.87627111751876086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6717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6717032"/>
        <c:scaling>
          <c:orientation val="minMax"/>
        </c:scaling>
        <c:delete val="0"/>
        <c:axPos val="l"/>
        <c:majorGridlines>
          <c:spPr>
            <a:ln w="294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593212820228458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6716640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82762551232820036"/>
          <c:y val="0.47457635577242985"/>
          <c:w val="0.16666666666666663"/>
          <c:h val="0.12372888248123914"/>
        </c:manualLayout>
      </c:layout>
      <c:overlay val="0"/>
      <c:spPr>
        <a:noFill/>
        <a:ln w="2946">
          <a:solidFill>
            <a:schemeClr val="tx1"/>
          </a:solidFill>
          <a:prstDash val="solid"/>
        </a:ln>
      </c:spPr>
      <c:txPr>
        <a:bodyPr/>
        <a:lstStyle/>
        <a:p>
          <a:pPr>
            <a:defRPr sz="157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5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0733197556008197E-2"/>
          <c:w val="0.92244418331374867"/>
          <c:h val="0.839103869653767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CCFFFF"/>
            </a:solidFill>
            <a:ln w="1266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8849402304500221E-2"/>
                  <c:y val="-2.723868184511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4247011522501107E-3"/>
                  <c:y val="-7.3544440981819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278618779125086E-2"/>
                  <c:y val="-3.3032156443546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707835253750184E-2"/>
                  <c:y val="-3.2686418214141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707835253750069E-2"/>
                  <c:y val="-7.6268309166331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2566268203000146E-2"/>
                  <c:y val="-3.8134154583165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2059164860162543E-2"/>
                  <c:y val="-2.2369177651326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0927582303181867E-2"/>
                  <c:y val="-3.4456932534074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Mode val="edge"/>
                  <c:yMode val="edge"/>
                  <c:x val="0.67567567567567666"/>
                  <c:y val="0.26883910386965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20">
                <a:noFill/>
              </a:ln>
            </c:spPr>
            <c:txPr>
              <a:bodyPr/>
              <a:lstStyle/>
              <a:p>
                <a:pPr>
                  <a:defRPr sz="17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7"/>
                <c:pt idx="0">
                  <c:v>o nap</c:v>
                </c:pt>
                <c:pt idx="1">
                  <c:v>isk</c:v>
                </c:pt>
                <c:pt idx="2">
                  <c:v>G12A</c:v>
                </c:pt>
                <c:pt idx="3">
                  <c:v>G12B</c:v>
                </c:pt>
                <c:pt idx="4">
                  <c:v>12SZA</c:v>
                </c:pt>
                <c:pt idx="5">
                  <c:v>12SZB</c:v>
                </c:pt>
                <c:pt idx="6">
                  <c:v>12SZC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7"/>
                <c:pt idx="0">
                  <c:v>3.97</c:v>
                </c:pt>
                <c:pt idx="1">
                  <c:v>3.56</c:v>
                </c:pt>
                <c:pt idx="2">
                  <c:v>3.83</c:v>
                </c:pt>
                <c:pt idx="3">
                  <c:v>3.75</c:v>
                </c:pt>
                <c:pt idx="4">
                  <c:v>3.42</c:v>
                </c:pt>
                <c:pt idx="5">
                  <c:v>3.4</c:v>
                </c:pt>
                <c:pt idx="6">
                  <c:v>3.36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6717816"/>
        <c:axId val="246718208"/>
        <c:axId val="0"/>
      </c:bar3DChart>
      <c:catAx>
        <c:axId val="246717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6718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6718208"/>
        <c:scaling>
          <c:orientation val="minMax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6717816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0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614678899082571"/>
          <c:y val="4.7210300429184553E-2"/>
          <c:w val="0.8509174311926605"/>
          <c:h val="0.858369098712446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4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338612811273529E-2"/>
                  <c:y val="-5.8435967642273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233898291117627E-2"/>
                  <c:y val="-6.59059086296718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847106567685746E-2"/>
                  <c:y val="-5.0353111908527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838781622394737E-2"/>
                  <c:y val="-3.3581515053598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839055501170173E-2"/>
                  <c:y val="-6.5333356008684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5565250648765499E-3"/>
                  <c:y val="-3.4964257977472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278">
                <a:noFill/>
              </a:ln>
            </c:spPr>
            <c:txPr>
              <a:bodyPr/>
              <a:lstStyle/>
              <a:p>
                <a:pPr>
                  <a:defRPr sz="179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3.97</c:v>
                </c:pt>
                <c:pt idx="1">
                  <c:v>4.3499999999999996</c:v>
                </c:pt>
                <c:pt idx="2" formatCode="0.00">
                  <c:v>3.79</c:v>
                </c:pt>
                <c:pt idx="3">
                  <c:v>3.83</c:v>
                </c:pt>
                <c:pt idx="4">
                  <c:v>3.75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8246272"/>
        <c:axId val="248246664"/>
        <c:axId val="0"/>
      </c:bar3DChart>
      <c:catAx>
        <c:axId val="24824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8246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8246664"/>
        <c:scaling>
          <c:orientation val="minMax"/>
          <c:min val="2.5"/>
        </c:scaling>
        <c:delete val="0"/>
        <c:axPos val="l"/>
        <c:majorGridlines>
          <c:spPr>
            <a:ln w="316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8246272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1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891089108910891"/>
          <c:y val="4.5267489711934172E-2"/>
          <c:w val="0.88118811881188119"/>
          <c:h val="0.876543209876543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5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8816481137708072E-2"/>
                  <c:y val="-6.9217638228807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741345235148403E-2"/>
                  <c:y val="-1.5985173222927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9731168421620984E-3"/>
                  <c:y val="-4.8916117075179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607205933101"/>
                      <c:h val="7.4480493792370914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7.0931993813991446E-3"/>
                  <c:y val="-4.9545929952148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482056375728289E-2"/>
                  <c:y val="-4.278002070112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11">
                <a:noFill/>
              </a:ln>
            </c:spPr>
            <c:txPr>
              <a:bodyPr/>
              <a:lstStyle/>
              <a:p>
                <a:pPr>
                  <a:defRPr sz="17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3.97</c:v>
                </c:pt>
                <c:pt idx="1">
                  <c:v>3.5</c:v>
                </c:pt>
                <c:pt idx="2">
                  <c:v>3.39</c:v>
                </c:pt>
                <c:pt idx="3">
                  <c:v>3.42</c:v>
                </c:pt>
                <c:pt idx="4">
                  <c:v>3.4</c:v>
                </c:pt>
                <c:pt idx="5">
                  <c:v>3.36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8247448"/>
        <c:axId val="248247840"/>
        <c:axId val="0"/>
      </c:bar3DChart>
      <c:catAx>
        <c:axId val="248247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8247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8247840"/>
        <c:scaling>
          <c:orientation val="minMax"/>
          <c:max val="4.0999999999999996"/>
          <c:min val="2.5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48247448"/>
        <c:crosses val="autoZero"/>
        <c:crossBetween val="between"/>
        <c:majorUnit val="0.2"/>
      </c:valAx>
      <c:spPr>
        <a:noFill/>
        <a:ln w="2538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DEA1F51-CC3D-4119-BBF6-954E9A990806}" type="datetimeFigureOut">
              <a:rPr lang="hu-HU"/>
              <a:pPr>
                <a:defRPr/>
              </a:pPr>
              <a:t>2021.08.26.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0A13282-349F-46C5-AC31-BAA0320EDB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3483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C3540E-53C1-44E0-8868-6E38E7CCCC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44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dirty="0" smtClean="0"/>
          </a:p>
        </p:txBody>
      </p:sp>
      <p:sp>
        <p:nvSpPr>
          <p:cNvPr id="5427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0836A6-CDB5-441F-A4C1-B8FB9A7D2206}" type="slidenum">
              <a:rPr lang="hu-HU" smtClean="0">
                <a:latin typeface="Arial" charset="0"/>
              </a:rPr>
              <a:pPr>
                <a:defRPr/>
              </a:pPr>
              <a:t>2</a:t>
            </a:fld>
            <a:endParaRPr 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6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6505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889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3948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64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40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40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CA7E1E-804C-497C-8E01-140AF74E7F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388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33807-098F-456E-AD42-3FA70FF3CD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09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D5470-30C2-485C-BACA-D7702D49EA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1461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A46D-3156-409E-89EA-D4EB736541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518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E5FD5-916F-4343-8BFE-EC246F2CC86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20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2C48-3F86-4CD8-9A34-6836B00E90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28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F644F-3BC9-4407-866F-56283F2064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24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217AD-E102-43BC-A510-E63E230771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1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27F72-0F8D-49E7-95B8-7DC95F47F4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89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C8CB1-155B-47E9-9B27-34933D1204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3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DF285-8F14-4400-92C2-D33C35EB5A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37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3E0D-7A00-4703-805C-1FAB1A1A5A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691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92758-F826-4284-A1EB-44F8D78533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31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301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30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430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304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91DA43D-88AF-4681-BF42-5E87A24EE5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7" r:id="rId1"/>
    <p:sldLayoutId id="2147484785" r:id="rId2"/>
    <p:sldLayoutId id="2147484786" r:id="rId3"/>
    <p:sldLayoutId id="2147484787" r:id="rId4"/>
    <p:sldLayoutId id="2147484788" r:id="rId5"/>
    <p:sldLayoutId id="2147484789" r:id="rId6"/>
    <p:sldLayoutId id="2147484790" r:id="rId7"/>
    <p:sldLayoutId id="2147484791" r:id="rId8"/>
    <p:sldLayoutId id="2147484792" r:id="rId9"/>
    <p:sldLayoutId id="2147484793" r:id="rId10"/>
    <p:sldLayoutId id="2147484794" r:id="rId11"/>
    <p:sldLayoutId id="2147484795" r:id="rId12"/>
    <p:sldLayoutId id="214748479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defRPr/>
            </a:pPr>
            <a:endParaRPr lang="hu-HU" sz="2400" dirty="0" smtClean="0"/>
          </a:p>
          <a:p>
            <a:pPr eaLnBrk="1" hangingPunct="1">
              <a:defRPr/>
            </a:pPr>
            <a:endParaRPr lang="hu-HU" sz="2400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68475"/>
            <a:ext cx="7847012" cy="367665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2021.május-június érettségi vizsga eredményei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               </a:t>
            </a:r>
            <a:r>
              <a:rPr lang="hu-HU" sz="3600" dirty="0" smtClean="0"/>
              <a:t>2021.augusztus 27.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smtClean="0"/>
              <a:t>Magyar nyelv és irodalom középszint országos/iskolai</a:t>
            </a:r>
          </a:p>
        </p:txBody>
      </p:sp>
      <p:graphicFrame>
        <p:nvGraphicFramePr>
          <p:cNvPr id="417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389209"/>
              </p:ext>
            </p:extLst>
          </p:nvPr>
        </p:nvGraphicFramePr>
        <p:xfrm>
          <a:off x="755650" y="1268413"/>
          <a:ext cx="7467600" cy="5408609"/>
        </p:xfrm>
        <a:graphic>
          <a:graphicData uri="http://schemas.openxmlformats.org/drawingml/2006/table">
            <a:tbl>
              <a:tblPr/>
              <a:tblGrid>
                <a:gridCol w="1716088"/>
                <a:gridCol w="1287462"/>
                <a:gridCol w="1300163"/>
                <a:gridCol w="1384300"/>
                <a:gridCol w="1779587"/>
              </a:tblGrid>
              <a:tr h="40166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Magyar nyelv és irodalom - 2021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96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1124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34,75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12,28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34,11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38,59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24,09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42,10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7,00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7,01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0,05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70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61 656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6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3,97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747220"/>
              </p:ext>
            </p:extLst>
          </p:nvPr>
        </p:nvGraphicFramePr>
        <p:xfrm>
          <a:off x="600075" y="671513"/>
          <a:ext cx="7727950" cy="540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83568" y="5661248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Csökkent a jeles (2,30),kicsit nőtt a jó érdemjegyek, (1,09)</a:t>
            </a:r>
          </a:p>
          <a:p>
            <a:r>
              <a:rPr lang="hu-HU" dirty="0" smtClean="0"/>
              <a:t>nőt a közepes (1,48%) és alig változott (0,28) az elégséges érdemjegyek aránya , nincs bukás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Magyar nyelv és irodalom középszintű eredmények – 2021 </a:t>
            </a:r>
            <a:br>
              <a:rPr lang="hu-HU" sz="2800" b="1" dirty="0" smtClean="0"/>
            </a:br>
            <a:r>
              <a:rPr lang="hu-HU" sz="2400" dirty="0" smtClean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104922"/>
              </p:ext>
            </p:extLst>
          </p:nvPr>
        </p:nvGraphicFramePr>
        <p:xfrm>
          <a:off x="528638" y="1649413"/>
          <a:ext cx="8085137" cy="466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Magyar nyelv és irodalom középszint, ágazati összevetés - 2021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51048833"/>
              </p:ext>
            </p:extLst>
          </p:nvPr>
        </p:nvGraphicFramePr>
        <p:xfrm>
          <a:off x="349250" y="2012950"/>
          <a:ext cx="4125913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7813759"/>
              </p:ext>
            </p:extLst>
          </p:nvPr>
        </p:nvGraphicFramePr>
        <p:xfrm>
          <a:off x="4841875" y="1908175"/>
          <a:ext cx="3833813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76375" y="6491288"/>
            <a:ext cx="1871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300192" y="6491288"/>
            <a:ext cx="2665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 dirty="0" smtClean="0">
                <a:latin typeface="Arial" panose="020B0604020202020204" pitchFamily="34" charset="0"/>
              </a:rPr>
              <a:t>TECHNIKUM</a:t>
            </a:r>
            <a:endParaRPr lang="hu-H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Történelem középszint országos/iskolai - 2021</a:t>
            </a:r>
          </a:p>
        </p:txBody>
      </p:sp>
      <p:graphicFrame>
        <p:nvGraphicFramePr>
          <p:cNvPr id="1953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388173"/>
              </p:ext>
            </p:extLst>
          </p:nvPr>
        </p:nvGraphicFramePr>
        <p:xfrm>
          <a:off x="468313" y="1125538"/>
          <a:ext cx="8002587" cy="531816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1882775"/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Történelem 2021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14,43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2,91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24,41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13,59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33,96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32,03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26,77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50,48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0,43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0,97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56 998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2,67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887527"/>
              </p:ext>
            </p:extLst>
          </p:nvPr>
        </p:nvGraphicFramePr>
        <p:xfrm>
          <a:off x="279400" y="622300"/>
          <a:ext cx="7726363" cy="542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827584" y="573325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Csökkent  a jeles (5,42%), és a jó (11,41), kevesebb a közepes (5,47 %), és jelentősen nőtt az elégséges érdemjegyek (21,32) aránya, 1 bukás van (tavaly nem volt)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Történelem középszintű eredmények – 2021</a:t>
            </a:r>
            <a:br>
              <a:rPr lang="hu-HU" sz="2800" b="1" dirty="0" smtClean="0"/>
            </a:br>
            <a:r>
              <a:rPr lang="hu-HU" sz="2400" dirty="0" smtClean="0"/>
              <a:t>(országos nappalis átlaggal való összevetésben)</a:t>
            </a:r>
            <a:endParaRPr lang="hu-HU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127560"/>
              </p:ext>
            </p:extLst>
          </p:nvPr>
        </p:nvGraphicFramePr>
        <p:xfrm>
          <a:off x="523875" y="1651000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Történelem középszint, ágazati összevetés - 2021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0965752"/>
              </p:ext>
            </p:extLst>
          </p:nvPr>
        </p:nvGraphicFramePr>
        <p:xfrm>
          <a:off x="107504" y="1266457"/>
          <a:ext cx="4416425" cy="5061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0023993"/>
              </p:ext>
            </p:extLst>
          </p:nvPr>
        </p:nvGraphicFramePr>
        <p:xfrm>
          <a:off x="4741863" y="1687513"/>
          <a:ext cx="3979862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Angol nyelv középszint országos/iskolai - 2021</a:t>
            </a:r>
          </a:p>
        </p:txBody>
      </p:sp>
      <p:graphicFrame>
        <p:nvGraphicFramePr>
          <p:cNvPr id="2362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077211"/>
              </p:ext>
            </p:extLst>
          </p:nvPr>
        </p:nvGraphicFramePr>
        <p:xfrm>
          <a:off x="468313" y="981075"/>
          <a:ext cx="8207375" cy="531816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2087563"/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Angol nyelv - 2021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44,03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24,71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20,45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25,84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17,14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28,08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17,76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21,34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0,62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40701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3,90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99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606371"/>
              </p:ext>
            </p:extLst>
          </p:nvPr>
        </p:nvGraphicFramePr>
        <p:xfrm>
          <a:off x="744538" y="517525"/>
          <a:ext cx="6969125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07504" y="5733256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Csökkent a jeles (7,64) nőtt a jó  (3,79), nőtt a  közepes (6,03) </a:t>
            </a:r>
          </a:p>
          <a:p>
            <a:r>
              <a:rPr lang="hu-HU" dirty="0" smtClean="0"/>
              <a:t>Közel azonos az elégséges (csökkent 0,18),  érdemjegyek </a:t>
            </a:r>
            <a:r>
              <a:rPr lang="hu-HU" dirty="0"/>
              <a:t>aránya </a:t>
            </a:r>
            <a:r>
              <a:rPr lang="hu-HU" dirty="0" smtClean="0"/>
              <a:t>, nincs bukás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424863" cy="865188"/>
          </a:xfrm>
        </p:spPr>
        <p:txBody>
          <a:bodyPr/>
          <a:lstStyle/>
          <a:p>
            <a:pPr eaLnBrk="1" hangingPunct="1"/>
            <a:r>
              <a:rPr lang="hu-HU" sz="3000" b="1" dirty="0" smtClean="0"/>
              <a:t>Az érettségi osztályzatok vizsgatárgyankénti átlagai (középszint)</a:t>
            </a:r>
          </a:p>
        </p:txBody>
      </p:sp>
      <p:graphicFrame>
        <p:nvGraphicFramePr>
          <p:cNvPr id="126176" name="Group 22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4589209"/>
              </p:ext>
            </p:extLst>
          </p:nvPr>
        </p:nvGraphicFramePr>
        <p:xfrm>
          <a:off x="323529" y="1337744"/>
          <a:ext cx="8424933" cy="4899566"/>
        </p:xfrm>
        <a:graphic>
          <a:graphicData uri="http://schemas.openxmlformats.org/drawingml/2006/table">
            <a:tbl>
              <a:tblPr/>
              <a:tblGrid>
                <a:gridCol w="1410869"/>
                <a:gridCol w="1033241"/>
                <a:gridCol w="985738"/>
                <a:gridCol w="969196"/>
                <a:gridCol w="969196"/>
                <a:gridCol w="969196"/>
                <a:gridCol w="1118303"/>
                <a:gridCol w="969194"/>
              </a:tblGrid>
              <a:tr h="742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Vizsgatárgy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2016.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04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Magyar nyelv és irodalom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3,97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Történelem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Matematika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3,13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3,11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Angol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3,93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4,09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3,90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Német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Fizika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4,44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Kémia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4,04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4,13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3,95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Biológia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3,31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Informatika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4,16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4,02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8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Angol nyelv középszintű eredmények – 2021</a:t>
            </a:r>
            <a:br>
              <a:rPr lang="hu-HU" sz="2800" b="1" dirty="0" smtClean="0"/>
            </a:br>
            <a:r>
              <a:rPr lang="hu-HU" sz="2400" dirty="0" smtClean="0">
                <a:effectLst/>
              </a:rPr>
              <a:t>(országos nappalis eredményekkel való összehasonlítás)</a:t>
            </a:r>
            <a:endParaRPr lang="hu-HU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891233"/>
              </p:ext>
            </p:extLst>
          </p:nvPr>
        </p:nvGraphicFramePr>
        <p:xfrm>
          <a:off x="555625" y="1550988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Angol nyelv középszint, ágazati összevetés - 2021</a:t>
            </a:r>
            <a:r>
              <a:rPr lang="hu-HU" sz="4000" dirty="0" smtClean="0"/>
              <a:t>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53559379"/>
              </p:ext>
            </p:extLst>
          </p:nvPr>
        </p:nvGraphicFramePr>
        <p:xfrm>
          <a:off x="0" y="1453755"/>
          <a:ext cx="4644008" cy="5041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4140595"/>
              </p:ext>
            </p:extLst>
          </p:nvPr>
        </p:nvGraphicFramePr>
        <p:xfrm>
          <a:off x="4789488" y="1608138"/>
          <a:ext cx="4089400" cy="47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Német nyelv középszint országos/iskolai - 2021</a:t>
            </a:r>
          </a:p>
        </p:txBody>
      </p:sp>
      <p:graphicFrame>
        <p:nvGraphicFramePr>
          <p:cNvPr id="2874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190899"/>
              </p:ext>
            </p:extLst>
          </p:nvPr>
        </p:nvGraphicFramePr>
        <p:xfrm>
          <a:off x="468313" y="981075"/>
          <a:ext cx="8207375" cy="5318141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2087563"/>
              </a:tblGrid>
              <a:tr h="396185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Német nyelv - 2021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28,83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27,77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20,96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23,05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26,54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16,66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0,62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10968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6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3,26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4,10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125205"/>
              </p:ext>
            </p:extLst>
          </p:nvPr>
        </p:nvGraphicFramePr>
        <p:xfrm>
          <a:off x="744538" y="979488"/>
          <a:ext cx="7634287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23528" y="602128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Jelentősen csökkent a jeles (12,23%) és a jó (17,78%) jelentősen nőtt a közepes (23,33%) és nőtt az elégséges érdemjegyek (6,66%) aránya, nincs bukás 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smtClean="0"/>
              <a:t>Német nyelv középszintű eredmények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980785"/>
              </p:ext>
            </p:extLst>
          </p:nvPr>
        </p:nvGraphicFramePr>
        <p:xfrm>
          <a:off x="523875" y="1393825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928938" y="5857875"/>
            <a:ext cx="32448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gimnázium: </a:t>
            </a:r>
            <a:r>
              <a:rPr lang="hu-HU" sz="1800" dirty="0" smtClean="0">
                <a:latin typeface="Arial" panose="020B0604020202020204" pitchFamily="34" charset="0"/>
              </a:rPr>
              <a:t>13 fő </a:t>
            </a:r>
            <a:endParaRPr lang="hu-HU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</a:t>
            </a:r>
            <a:r>
              <a:rPr lang="hu-HU" sz="1800" dirty="0" smtClean="0">
                <a:latin typeface="Arial" panose="020B0604020202020204" pitchFamily="34" charset="0"/>
              </a:rPr>
              <a:t>technikum: 5 </a:t>
            </a:r>
            <a:r>
              <a:rPr lang="hu-HU" sz="1800" dirty="0">
                <a:latin typeface="Arial" panose="020B0604020202020204" pitchFamily="34" charset="0"/>
              </a:rPr>
              <a:t>fő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Választott tantárgyak átlaga középszint - 2021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773483"/>
              </p:ext>
            </p:extLst>
          </p:nvPr>
        </p:nvGraphicFramePr>
        <p:xfrm>
          <a:off x="971601" y="933165"/>
          <a:ext cx="7218309" cy="5544586"/>
        </p:xfrm>
        <a:graphic>
          <a:graphicData uri="http://schemas.openxmlformats.org/drawingml/2006/table">
            <a:tbl>
              <a:tblPr/>
              <a:tblGrid>
                <a:gridCol w="1767476"/>
                <a:gridCol w="1326721"/>
                <a:gridCol w="1340076"/>
                <a:gridCol w="1353434"/>
                <a:gridCol w="1430602"/>
              </a:tblGrid>
              <a:tr h="378479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Gimnázium - 2021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6963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981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tantárgy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létszám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átlag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létszám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átlag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biológia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2675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3,31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ref.hittan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421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4,54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4,60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földrajz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3853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2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viz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. kult. 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993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2,57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Ének-zene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4,14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4,50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testnevelés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2463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4,21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3,93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ACC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1340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4,54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4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Informatikai ismeretek középszint országos/iskolai - 2021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547325"/>
              </p:ext>
            </p:extLst>
          </p:nvPr>
        </p:nvGraphicFramePr>
        <p:xfrm>
          <a:off x="468313" y="981075"/>
          <a:ext cx="7721600" cy="5711517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43170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Informatikai ismeretek - 2021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6,99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13,22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27,99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47,57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4,23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13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3948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2,71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2,66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2,60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2,23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282377"/>
              </p:ext>
            </p:extLst>
          </p:nvPr>
        </p:nvGraphicFramePr>
        <p:xfrm>
          <a:off x="550863" y="62230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Közgazdasági ismeretek középszint országos/iskolai - 2021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724317"/>
              </p:ext>
            </p:extLst>
          </p:nvPr>
        </p:nvGraphicFramePr>
        <p:xfrm>
          <a:off x="468313" y="981075"/>
          <a:ext cx="7721600" cy="554709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396212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Közgazdasági ismeretek - 2021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13,14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35,71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27,77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40,89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61,11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10,16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0,10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2047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3,54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3,06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0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671246"/>
              </p:ext>
            </p:extLst>
          </p:nvPr>
        </p:nvGraphicFramePr>
        <p:xfrm>
          <a:off x="395536" y="54868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048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u="sng" smtClean="0"/>
              <a:t>Iskolai tapasztalatok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341438"/>
            <a:ext cx="7459662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Jelentkezések típusai: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összesen 137 (tavaly 104) vizsgázó, ebből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113 fő rendes (tavaly 96, előtte 79, előtte 65, 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Speciális vizsgatípusok: </a:t>
            </a:r>
            <a:r>
              <a:rPr lang="hu-HU" sz="2200" dirty="0" smtClean="0"/>
              <a:t>24 </a:t>
            </a:r>
            <a:r>
              <a:rPr lang="hu-HU" sz="2200" dirty="0" smtClean="0"/>
              <a:t>fő 28 vizsga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11+1 fő (12SZB) előrehozott vizsga (tavaly 0 fő)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</a:t>
            </a:r>
            <a:r>
              <a:rPr lang="hu-HU" sz="2200" dirty="0" smtClean="0"/>
              <a:t>1 fő </a:t>
            </a:r>
            <a:r>
              <a:rPr lang="hu-HU" sz="2200" dirty="0" smtClean="0"/>
              <a:t>ismétlő (0)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</a:t>
            </a:r>
            <a:r>
              <a:rPr lang="hu-HU" sz="2200" dirty="0" smtClean="0"/>
              <a:t>2 fő </a:t>
            </a:r>
            <a:r>
              <a:rPr lang="hu-HU" sz="2200" dirty="0" smtClean="0"/>
              <a:t>kiegészítő (3)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9 </a:t>
            </a:r>
            <a:r>
              <a:rPr lang="hu-HU" sz="2200" dirty="0" smtClean="0"/>
              <a:t>fő szintemelő </a:t>
            </a:r>
            <a:r>
              <a:rPr lang="hu-HU" sz="2200" dirty="0" smtClean="0"/>
              <a:t>(5)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0 javító (1)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Emelt szint: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50  fő emelt szintű vizsga, ebből 5 fő külsős (37 fő)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Rendészeti és közszolgálati ismeretek középszint országos/iskolai - 2021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106129"/>
              </p:ext>
            </p:extLst>
          </p:nvPr>
        </p:nvGraphicFramePr>
        <p:xfrm>
          <a:off x="468313" y="981075"/>
          <a:ext cx="7721600" cy="5665968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396212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Rendészeti és közszolgálati ismeretek - 2021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2,24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21,06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67,02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9,68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1695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2,95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2,72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748150"/>
              </p:ext>
            </p:extLst>
          </p:nvPr>
        </p:nvGraphicFramePr>
        <p:xfrm>
          <a:off x="395536" y="54868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56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 Emelt szintű ill. szintemelő vizsgák </a:t>
            </a:r>
            <a:br>
              <a:rPr lang="hu-HU" sz="3600" dirty="0" smtClean="0"/>
            </a:br>
            <a:endParaRPr lang="hu-HU" sz="3600" dirty="0" smtClean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42607"/>
              </p:ext>
            </p:extLst>
          </p:nvPr>
        </p:nvGraphicFramePr>
        <p:xfrm>
          <a:off x="500061" y="1268413"/>
          <a:ext cx="8269289" cy="5045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473"/>
                <a:gridCol w="812181"/>
                <a:gridCol w="1181327"/>
                <a:gridCol w="1181327"/>
                <a:gridCol w="1181327"/>
                <a:gridCol w="1181327"/>
                <a:gridCol w="1181327"/>
              </a:tblGrid>
              <a:tr h="49181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tantárgy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vizsgák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angol nyelv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6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8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matematika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 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német nyelv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i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i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3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informatika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2  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Közgazd.ism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3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6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biológia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4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6 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történelem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6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9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Informatikai </a:t>
                      </a:r>
                      <a:r>
                        <a:rPr lang="hu-HU" sz="1800" dirty="0" err="1" smtClean="0"/>
                        <a:t>ism</a:t>
                      </a:r>
                      <a:r>
                        <a:rPr lang="hu-HU" sz="1800" dirty="0" smtClean="0"/>
                        <a:t>.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 2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668428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1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0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10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5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hu-HU" sz="1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35 fő    37 vizsga</a:t>
                      </a:r>
                      <a:endParaRPr lang="hu-HU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Dicséretek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Általános dicséret:</a:t>
            </a:r>
          </a:p>
          <a:p>
            <a:r>
              <a:rPr lang="hu-HU" sz="3600" dirty="0" smtClean="0"/>
              <a:t>Gönczi Borbála</a:t>
            </a:r>
          </a:p>
          <a:p>
            <a:r>
              <a:rPr lang="hu-HU" sz="3600" dirty="0" smtClean="0"/>
              <a:t>Mészáros Dóra</a:t>
            </a:r>
          </a:p>
          <a:p>
            <a:r>
              <a:rPr lang="hu-HU" sz="3600" dirty="0" smtClean="0"/>
              <a:t>Takács László István	 G12A</a:t>
            </a:r>
          </a:p>
          <a:p>
            <a:endParaRPr lang="hu-HU" sz="3600" dirty="0" smtClean="0"/>
          </a:p>
          <a:p>
            <a:r>
              <a:rPr lang="hu-HU" sz="3600" dirty="0" smtClean="0"/>
              <a:t>Nagy Károly 	 G12B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3920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Tantárgyi dicséret:</a:t>
            </a:r>
          </a:p>
          <a:p>
            <a:endParaRPr lang="hu-HU" sz="3600" b="1" dirty="0" smtClean="0"/>
          </a:p>
          <a:p>
            <a:r>
              <a:rPr lang="hu-HU" sz="3600" dirty="0" smtClean="0"/>
              <a:t>G.12.A		6 fő  10 tantárgyi dicséret</a:t>
            </a:r>
          </a:p>
          <a:p>
            <a:r>
              <a:rPr lang="hu-HU" sz="3600" dirty="0" smtClean="0"/>
              <a:t>G.12.B		9 fő  19 tantárgyi dicséret</a:t>
            </a:r>
          </a:p>
          <a:p>
            <a:r>
              <a:rPr lang="hu-HU" sz="3600" dirty="0" smtClean="0"/>
              <a:t>12SZA		3 fő  6 tantárgyi dicséret</a:t>
            </a:r>
          </a:p>
          <a:p>
            <a:r>
              <a:rPr lang="hu-HU" sz="3600" dirty="0" smtClean="0"/>
              <a:t>12SZB	      2 fő   2 tantárgyi dicséret</a:t>
            </a:r>
          </a:p>
          <a:p>
            <a:r>
              <a:rPr lang="hu-HU" sz="3600" dirty="0" smtClean="0"/>
              <a:t>12SZC		5 fő  5 tantárgyi dicséret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73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Bukás: 3 fő (tavaly 2 fő)</a:t>
            </a:r>
          </a:p>
          <a:p>
            <a:r>
              <a:rPr lang="hu-HU" sz="3600" dirty="0" smtClean="0"/>
              <a:t>G12A 2 fő</a:t>
            </a:r>
          </a:p>
          <a:p>
            <a:r>
              <a:rPr lang="hu-HU" sz="3600" dirty="0" smtClean="0"/>
              <a:t>Borók Barbara német emelt</a:t>
            </a:r>
          </a:p>
          <a:p>
            <a:r>
              <a:rPr lang="hu-HU" sz="3600" dirty="0" err="1" smtClean="0"/>
              <a:t>Lódi</a:t>
            </a:r>
            <a:r>
              <a:rPr lang="hu-HU" sz="3600" dirty="0" smtClean="0"/>
              <a:t> Viktória matematika </a:t>
            </a:r>
          </a:p>
          <a:p>
            <a:r>
              <a:rPr lang="hu-HU" sz="3600" dirty="0" smtClean="0"/>
              <a:t>12SZA 1 fő</a:t>
            </a:r>
          </a:p>
          <a:p>
            <a:r>
              <a:rPr lang="hu-HU" sz="3600" dirty="0" err="1" smtClean="0"/>
              <a:t>Gyányi</a:t>
            </a:r>
            <a:r>
              <a:rPr lang="hu-HU" sz="3600" dirty="0" smtClean="0"/>
              <a:t> Petra történelem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72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687305"/>
              </p:ext>
            </p:extLst>
          </p:nvPr>
        </p:nvGraphicFramePr>
        <p:xfrm>
          <a:off x="-34707" y="1296714"/>
          <a:ext cx="9102507" cy="5523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Szövegdoboz 7"/>
          <p:cNvSpPr txBox="1">
            <a:spLocks noChangeArrowheads="1"/>
          </p:cNvSpPr>
          <p:nvPr/>
        </p:nvSpPr>
        <p:spPr bwMode="auto">
          <a:xfrm>
            <a:off x="611560" y="188640"/>
            <a:ext cx="7929562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Középszinten a szabadon választható tárgyak „népszerűségi listája” </a:t>
            </a:r>
            <a:b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2020/2021. tanév - (rendes)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Előrehozott vizsgák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244022"/>
              </p:ext>
            </p:extLst>
          </p:nvPr>
        </p:nvGraphicFramePr>
        <p:xfrm>
          <a:off x="395288" y="1773238"/>
          <a:ext cx="8191502" cy="323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88"/>
                <a:gridCol w="984469"/>
                <a:gridCol w="990285"/>
                <a:gridCol w="1170215"/>
                <a:gridCol w="1170215"/>
                <a:gridCol w="1170215"/>
                <a:gridCol w="1170215"/>
              </a:tblGrid>
              <a:tr h="36576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tantárgy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vizsgák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smtClean="0"/>
                        <a:t>angol </a:t>
                      </a:r>
                      <a:r>
                        <a:rPr lang="hu-HU" sz="1600" dirty="0" smtClean="0"/>
                        <a:t>nyelv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10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matematika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Magyar nyelv és irodalom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err="1" smtClean="0"/>
                        <a:t>Ren.és</a:t>
                      </a:r>
                      <a:r>
                        <a:rPr lang="hu-HU" sz="1600" dirty="0" smtClean="0"/>
                        <a:t> </a:t>
                      </a:r>
                      <a:r>
                        <a:rPr lang="hu-HU" sz="1600" dirty="0" err="1" smtClean="0"/>
                        <a:t>közszolg.ism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informatika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65760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2 (0)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2 (0)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0 (</a:t>
                      </a:r>
                      <a:r>
                        <a:rPr lang="hu-HU" sz="1800" b="1" dirty="0" err="1" smtClean="0"/>
                        <a:t>0</a:t>
                      </a:r>
                      <a:r>
                        <a:rPr lang="hu-HU" sz="1800" b="1" dirty="0" smtClean="0"/>
                        <a:t>)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11 (0)</a:t>
                      </a:r>
                      <a:endParaRPr lang="hu-HU" sz="1800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15 (0)</a:t>
                      </a:r>
                      <a:endParaRPr lang="hu-HU" sz="1800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5722" marB="45722"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043608" y="5517232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Eredetileg 12 fő jelentkezett előrehozott vizsgára, ( angol 11,  informatika 1 ). 1 fő betegség miatt nem tudott elmenni a vizsgára, jelentkezését törölték, így 11 fő érettségizett sikeresen. + 1 fő 12SZB-ből 4 tantárgyból tett sikeres vizsgát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38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744764"/>
              </p:ext>
            </p:extLst>
          </p:nvPr>
        </p:nvGraphicFramePr>
        <p:xfrm>
          <a:off x="1042988" y="981075"/>
          <a:ext cx="6842125" cy="5410197"/>
        </p:xfrm>
        <a:graphic>
          <a:graphicData uri="http://schemas.openxmlformats.org/drawingml/2006/table">
            <a:tbl>
              <a:tblPr/>
              <a:tblGrid>
                <a:gridCol w="1427162"/>
                <a:gridCol w="1238250"/>
                <a:gridCol w="1546225"/>
                <a:gridCol w="1331913"/>
                <a:gridCol w="1298575"/>
              </a:tblGrid>
              <a:tr h="396289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Matematika 2021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19,90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10,61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19,61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20,35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24,64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29,20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33,17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38,93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2,68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0,88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57 498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113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3,01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1331913" y="404813"/>
            <a:ext cx="633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2400" b="1">
                <a:latin typeface="Arial" panose="020B0604020202020204" pitchFamily="34" charset="0"/>
              </a:rPr>
              <a:t>Matematika középszint – országos/iskolai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322028"/>
              </p:ext>
            </p:extLst>
          </p:nvPr>
        </p:nvGraphicFramePr>
        <p:xfrm>
          <a:off x="230188" y="290513"/>
          <a:ext cx="8683625" cy="596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Szövegdoboz 1"/>
          <p:cNvSpPr txBox="1">
            <a:spLocks noChangeArrowheads="1"/>
          </p:cNvSpPr>
          <p:nvPr/>
        </p:nvSpPr>
        <p:spPr bwMode="auto">
          <a:xfrm>
            <a:off x="1475656" y="5877272"/>
            <a:ext cx="6552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sz="1600" dirty="0">
                <a:latin typeface="Arial" panose="020B0604020202020204" pitchFamily="34" charset="0"/>
              </a:rPr>
              <a:t>A tavalyi eredményekhez képest </a:t>
            </a:r>
            <a:r>
              <a:rPr lang="hu-HU" sz="1600" dirty="0" smtClean="0">
                <a:latin typeface="Arial" panose="020B0604020202020204" pitchFamily="34" charset="0"/>
              </a:rPr>
              <a:t> a jeles és jó eredmény minimálisan csökkent(0,14 és 0,08),a közepes csökkent (7,35),nőtt az elégséges érdemjegyek aránya (6,68), van 1 bukás (tavaly nem volt)</a:t>
            </a:r>
            <a:endParaRPr lang="hu-HU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Matematika középszintű eredmények</a:t>
            </a:r>
            <a:r>
              <a:rPr lang="hu-HU" sz="4000" dirty="0" smtClean="0"/>
              <a:t> </a:t>
            </a:r>
            <a:r>
              <a:rPr lang="hu-HU" sz="2400" dirty="0" smtClean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323672"/>
              </p:ext>
            </p:extLst>
          </p:nvPr>
        </p:nvGraphicFramePr>
        <p:xfrm>
          <a:off x="519113" y="1651000"/>
          <a:ext cx="810260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Matematika középszint, ágazati összevetés - 2021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60862464"/>
              </p:ext>
            </p:extLst>
          </p:nvPr>
        </p:nvGraphicFramePr>
        <p:xfrm>
          <a:off x="-15068" y="1196752"/>
          <a:ext cx="4664002" cy="517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68676316"/>
              </p:ext>
            </p:extLst>
          </p:nvPr>
        </p:nvGraphicFramePr>
        <p:xfrm>
          <a:off x="4500563" y="1628800"/>
          <a:ext cx="4592637" cy="4687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187450" y="6491288"/>
            <a:ext cx="2592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5508625" y="6491288"/>
            <a:ext cx="2735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 dirty="0" smtClean="0">
                <a:latin typeface="Arial" panose="020B0604020202020204" pitchFamily="34" charset="0"/>
              </a:rPr>
              <a:t>TECHNIKUM</a:t>
            </a:r>
            <a:endParaRPr lang="hu-H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érleg">
  <a:themeElements>
    <a:clrScheme name="Mérleg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Mérleg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érleg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érleg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8516</TotalTime>
  <Words>1372</Words>
  <Application>Microsoft Office PowerPoint</Application>
  <PresentationFormat>Diavetítés a képernyőre (4:3 oldalarány)</PresentationFormat>
  <Paragraphs>833</Paragraphs>
  <Slides>35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39" baseType="lpstr">
      <vt:lpstr>Arial</vt:lpstr>
      <vt:lpstr>Tahoma</vt:lpstr>
      <vt:lpstr>Wingdings</vt:lpstr>
      <vt:lpstr>Mérleg</vt:lpstr>
      <vt:lpstr>    2021.május-június érettségi vizsga eredményei                  2021.augusztus 27.</vt:lpstr>
      <vt:lpstr>Az érettségi osztályzatok vizsgatárgyankénti átlagai (középszint)</vt:lpstr>
      <vt:lpstr>Iskolai tapasztalatok</vt:lpstr>
      <vt:lpstr>PowerPoint bemutató</vt:lpstr>
      <vt:lpstr>Előrehozott vizsgák</vt:lpstr>
      <vt:lpstr>PowerPoint bemutató</vt:lpstr>
      <vt:lpstr>PowerPoint bemutató</vt:lpstr>
      <vt:lpstr>Matematika középszintű eredmények (országos nappalis átlaghoz viszonyítva)</vt:lpstr>
      <vt:lpstr>Matematika középszint, ágazati összevetés - 2021</vt:lpstr>
      <vt:lpstr>Magyar nyelv és irodalom középszint országos/iskolai</vt:lpstr>
      <vt:lpstr>PowerPoint bemutató</vt:lpstr>
      <vt:lpstr>Magyar nyelv és irodalom középszintű eredmények – 2021  (országos nappalis átlaghoz viszonyítva)</vt:lpstr>
      <vt:lpstr>Magyar nyelv és irodalom középszint, ágazati összevetés - 2021</vt:lpstr>
      <vt:lpstr>Történelem középszint országos/iskolai - 2021</vt:lpstr>
      <vt:lpstr>PowerPoint bemutató</vt:lpstr>
      <vt:lpstr>Történelem középszintű eredmények – 2021 (országos nappalis átlaggal való összevetésben)</vt:lpstr>
      <vt:lpstr>Történelem középszint, ágazati összevetés - 2021 </vt:lpstr>
      <vt:lpstr>Angol nyelv középszint országos/iskolai - 2021</vt:lpstr>
      <vt:lpstr>PowerPoint bemutató</vt:lpstr>
      <vt:lpstr>Angol nyelv középszintű eredmények – 2021 (országos nappalis eredményekkel való összehasonlítás)</vt:lpstr>
      <vt:lpstr>Angol nyelv középszint, ágazati összevetés - 2021 </vt:lpstr>
      <vt:lpstr>Német nyelv középszint országos/iskolai - 2021</vt:lpstr>
      <vt:lpstr>PowerPoint bemutató</vt:lpstr>
      <vt:lpstr>Német nyelv középszintű eredmények</vt:lpstr>
      <vt:lpstr>Választott tantárgyak átlaga középszint - 2021</vt:lpstr>
      <vt:lpstr>Informatikai ismeretek középszint országos/iskolai - 2021</vt:lpstr>
      <vt:lpstr>PowerPoint bemutató</vt:lpstr>
      <vt:lpstr>Közgazdasági ismeretek középszint országos/iskolai - 2021</vt:lpstr>
      <vt:lpstr>PowerPoint bemutató</vt:lpstr>
      <vt:lpstr>Rendészeti és közszolgálati ismeretek középszint országos/iskolai - 2021</vt:lpstr>
      <vt:lpstr>PowerPoint bemutató</vt:lpstr>
      <vt:lpstr>   Emelt szintű ill. szintemelő vizsgák  </vt:lpstr>
      <vt:lpstr>Dicséretek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SZabó Tomi</dc:creator>
  <cp:lastModifiedBy>Erika</cp:lastModifiedBy>
  <cp:revision>657</cp:revision>
  <cp:lastPrinted>2013-08-26T13:17:33Z</cp:lastPrinted>
  <dcterms:created xsi:type="dcterms:W3CDTF">2009-08-25T22:30:43Z</dcterms:created>
  <dcterms:modified xsi:type="dcterms:W3CDTF">2021-08-26T18:45:56Z</dcterms:modified>
</cp:coreProperties>
</file>