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.xml" ContentType="application/vnd.openxmlformats-officedocument.presentationml.notesSlide+xml"/>
  <Override PartName="/ppt/charts/chart20.xml" ContentType="application/vnd.openxmlformats-officedocument.drawingml.chart+xml"/>
  <Override PartName="/ppt/notesSlides/notesSlide4.xml" ContentType="application/vnd.openxmlformats-officedocument.presentationml.notesSlide+xml"/>
  <Override PartName="/ppt/charts/chart21.xml" ContentType="application/vnd.openxmlformats-officedocument.drawingml.chart+xml"/>
  <Override PartName="/ppt/notesSlides/notesSlide5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411" r:id="rId26"/>
    <p:sldId id="284" r:id="rId27"/>
    <p:sldId id="285" r:id="rId28"/>
    <p:sldId id="409" r:id="rId29"/>
    <p:sldId id="410" r:id="rId30"/>
    <p:sldId id="412" r:id="rId31"/>
    <p:sldId id="413" r:id="rId32"/>
    <p:sldId id="414" r:id="rId33"/>
    <p:sldId id="399" r:id="rId34"/>
    <p:sldId id="415" r:id="rId35"/>
    <p:sldId id="406" r:id="rId36"/>
    <p:sldId id="407" r:id="rId37"/>
    <p:sldId id="408" r:id="rId38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3300"/>
    <a:srgbClr val="3E00E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105" d="100"/>
          <a:sy n="105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1152360552977322E-3"/>
                  <c:y val="9.1255330223838381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019-4106-8938-CB3D8D57F627}"/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19-4106-8938-CB3D8D57F627}"/>
                </c:ext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019-4106-8938-CB3D8D57F627}"/>
                </c:ext>
              </c:extLst>
            </c:dLbl>
            <c:dLbl>
              <c:idx val="3"/>
              <c:layout>
                <c:manualLayout>
                  <c:x val="6.4126289603512014E-3"/>
                  <c:y val="-2.8113577114039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019-4106-8938-CB3D8D57F627}"/>
                </c:ext>
              </c:extLst>
            </c:dLbl>
            <c:dLbl>
              <c:idx val="4"/>
              <c:layout>
                <c:manualLayout>
                  <c:x val="5.6821708568859106E-3"/>
                  <c:y val="-2.963699359679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019-4106-8938-CB3D8D57F627}"/>
                </c:ext>
              </c:extLst>
            </c:dLbl>
            <c:dLbl>
              <c:idx val="5"/>
              <c:layout>
                <c:manualLayout>
                  <c:x val="8.6126821984317068E-3"/>
                  <c:y val="-2.954409567062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019-4106-8938-CB3D8D57F627}"/>
                </c:ext>
              </c:extLst>
            </c:dLbl>
            <c:dLbl>
              <c:idx val="6"/>
              <c:layout>
                <c:manualLayout>
                  <c:x val="1.9594601794868161E-3"/>
                  <c:y val="-3.380863976264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19-4106-8938-CB3D8D57F627}"/>
                </c:ext>
              </c:extLst>
            </c:dLbl>
            <c:dLbl>
              <c:idx val="7"/>
              <c:layout>
                <c:manualLayout>
                  <c:x val="2.9349057353100635E-3"/>
                  <c:y val="-3.275482320922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19-4106-8938-CB3D8D57F627}"/>
                </c:ext>
              </c:extLst>
            </c:dLbl>
            <c:dLbl>
              <c:idx val="8"/>
              <c:layout>
                <c:manualLayout>
                  <c:x val="5.9400022180326048E-3"/>
                  <c:y val="-2.358160843471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19-4106-8938-CB3D8D57F627}"/>
                </c:ext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19-4106-8938-CB3D8D57F627}"/>
                </c:ext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6"/>
                <c:pt idx="0">
                  <c:v>földrajz</c:v>
                </c:pt>
                <c:pt idx="1">
                  <c:v>víz.kult</c:v>
                </c:pt>
                <c:pt idx="2">
                  <c:v>ref.hittan</c:v>
                </c:pt>
                <c:pt idx="3">
                  <c:v>informatika</c:v>
                </c:pt>
                <c:pt idx="4">
                  <c:v>biológia</c:v>
                </c:pt>
                <c:pt idx="5">
                  <c:v>ének zene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19-4106-8938-CB3D8D57F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015984"/>
        <c:axId val="155016376"/>
        <c:axId val="0"/>
      </c:bar3DChart>
      <c:catAx>
        <c:axId val="15501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6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16376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598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2022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67881058662"/>
          <c:y val="0.17328219218499327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0.59</c:v>
                </c:pt>
                <c:pt idx="1">
                  <c:v>12.3</c:v>
                </c:pt>
                <c:pt idx="2">
                  <c:v>28.91</c:v>
                </c:pt>
                <c:pt idx="3">
                  <c:v>31.9</c:v>
                </c:pt>
                <c:pt idx="4">
                  <c:v>26.29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A-468A-9510-63605ABADD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1.19</c:v>
                </c:pt>
                <c:pt idx="1">
                  <c:v>10.71</c:v>
                </c:pt>
                <c:pt idx="2">
                  <c:v>38.090000000000003</c:v>
                </c:pt>
                <c:pt idx="3">
                  <c:v>38.090000000000003</c:v>
                </c:pt>
                <c:pt idx="4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A-468A-9510-63605ABAD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52408"/>
        <c:axId val="286338800"/>
        <c:axId val="0"/>
      </c:bar3DChart>
      <c:catAx>
        <c:axId val="213052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3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38800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24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06B-4A25-A371-4CBD3DDC853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06B-4A25-A371-4CBD3DDC853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06B-4A25-A371-4CBD3DDC853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06B-4A25-A371-4CBD3DDC853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06B-4A25-A371-4CBD3DDC853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06B-4A25-A371-4CBD3DDC853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06B-4A25-A371-4CBD3DDC853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06B-4A25-A371-4CBD3DDC8533}"/>
              </c:ext>
            </c:extLst>
          </c:dPt>
          <c:dLbls>
            <c:dLbl>
              <c:idx val="0"/>
              <c:layout>
                <c:manualLayout>
                  <c:x val="1.0968266079333228E-2"/>
                  <c:y val="-1.04189879490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6B-4A25-A371-4CBD3DDC8533}"/>
                </c:ext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6B-4A25-A371-4CBD3DDC8533}"/>
                </c:ext>
              </c:extLst>
            </c:dLbl>
            <c:dLbl>
              <c:idx val="2"/>
              <c:layout>
                <c:manualLayout>
                  <c:x val="1.5692428403295353E-2"/>
                  <c:y val="-1.4336917562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B-4A25-A371-4CBD3DDC8533}"/>
                </c:ext>
              </c:extLst>
            </c:dLbl>
            <c:dLbl>
              <c:idx val="3"/>
              <c:layout>
                <c:manualLayout>
                  <c:x val="1.8323566753057397E-2"/>
                  <c:y val="-5.611130866706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6B-4A25-A371-4CBD3DDC8533}"/>
                </c:ext>
              </c:extLst>
            </c:dLbl>
            <c:dLbl>
              <c:idx val="4"/>
              <c:layout>
                <c:manualLayout>
                  <c:x val="1.4455444932859151E-2"/>
                  <c:y val="-9.015460164253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6B-4A25-A371-4CBD3DDC8533}"/>
                </c:ext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6B-4A25-A371-4CBD3DDC8533}"/>
                </c:ext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6B-4A25-A371-4CBD3DDC8533}"/>
                </c:ext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6B-4A25-A371-4CBD3DDC8533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3.71</c:v>
                </c:pt>
                <c:pt idx="1">
                  <c:v>3.49</c:v>
                </c:pt>
                <c:pt idx="2">
                  <c:v>4.17</c:v>
                </c:pt>
                <c:pt idx="3">
                  <c:v>3.45</c:v>
                </c:pt>
                <c:pt idx="4">
                  <c:v>3.43</c:v>
                </c:pt>
                <c:pt idx="5">
                  <c:v>3.36</c:v>
                </c:pt>
                <c:pt idx="6" formatCode="0.0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06B-4A25-A371-4CBD3DDC8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339584"/>
        <c:axId val="286339976"/>
        <c:axId val="0"/>
      </c:bar3DChart>
      <c:catAx>
        <c:axId val="2863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39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39976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3958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6C9-45F7-9177-483B82EEF93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6C9-45F7-9177-483B82EEF93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6C9-45F7-9177-483B82EEF93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6C9-45F7-9177-483B82EEF938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6C9-45F7-9177-483B82EEF938}"/>
              </c:ext>
            </c:extLst>
          </c:dPt>
          <c:dLbls>
            <c:dLbl>
              <c:idx val="0"/>
              <c:layout>
                <c:manualLayout>
                  <c:x val="2.2650899766213622E-2"/>
                  <c:y val="-1.996226473997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C9-45F7-9177-483B82EEF938}"/>
                </c:ext>
              </c:extLst>
            </c:dLbl>
            <c:dLbl>
              <c:idx val="1"/>
              <c:layout>
                <c:manualLayout>
                  <c:x val="9.2753754450715219E-3"/>
                  <c:y val="-2.007488961280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C9-45F7-9177-483B82EEF938}"/>
                </c:ext>
              </c:extLst>
            </c:dLbl>
            <c:dLbl>
              <c:idx val="2"/>
              <c:layout>
                <c:manualLayout>
                  <c:x val="1.1203631896839586E-2"/>
                  <c:y val="-6.667669093897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C9-45F7-9177-483B82EEF938}"/>
                </c:ext>
              </c:extLst>
            </c:dLbl>
            <c:dLbl>
              <c:idx val="3"/>
              <c:layout>
                <c:manualLayout>
                  <c:x val="1.1978693173777434E-2"/>
                  <c:y val="-1.3829741620758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C9-45F7-9177-483B82EEF938}"/>
                </c:ext>
              </c:extLst>
            </c:dLbl>
            <c:dLbl>
              <c:idx val="4"/>
              <c:layout>
                <c:manualLayout>
                  <c:x val="1.0212785227870854E-2"/>
                  <c:y val="-1.64296813891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C9-45F7-9177-483B82EEF938}"/>
                </c:ext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C9-45F7-9177-483B82EEF938}"/>
                </c:ext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3.71</c:v>
                </c:pt>
                <c:pt idx="1">
                  <c:v>4.12</c:v>
                </c:pt>
                <c:pt idx="2" formatCode="0.00">
                  <c:v>3.79</c:v>
                </c:pt>
                <c:pt idx="3">
                  <c:v>4.17</c:v>
                </c:pt>
                <c:pt idx="4" formatCode="0.00">
                  <c:v>3.45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C9-45F7-9177-483B82EEF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340760"/>
        <c:axId val="286341152"/>
        <c:axId val="0"/>
      </c:bar3DChart>
      <c:catAx>
        <c:axId val="286340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1152"/>
        <c:crossesAt val="2.5"/>
        <c:auto val="1"/>
        <c:lblAlgn val="ctr"/>
        <c:lblOffset val="100"/>
        <c:tickLblSkip val="1"/>
        <c:tickMarkSkip val="1"/>
        <c:noMultiLvlLbl val="0"/>
      </c:catAx>
      <c:valAx>
        <c:axId val="286341152"/>
        <c:scaling>
          <c:orientation val="minMax"/>
          <c:min val="2.5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076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CF-4AF5-A41B-2B19824846A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CF-4AF5-A41B-2B19824846A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ECF-4AF5-A41B-2B19824846A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CF-4AF5-A41B-2B19824846A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CF-4AF5-A41B-2B19824846A2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ECF-4AF5-A41B-2B19824846A2}"/>
              </c:ext>
            </c:extLst>
          </c:dPt>
          <c:dLbls>
            <c:dLbl>
              <c:idx val="0"/>
              <c:layout>
                <c:manualLayout>
                  <c:x val="1.616588715890149E-2"/>
                  <c:y val="-8.2466973785953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CF-4AF5-A41B-2B19824846A2}"/>
                </c:ext>
              </c:extLst>
            </c:dLbl>
            <c:dLbl>
              <c:idx val="1"/>
              <c:layout>
                <c:manualLayout>
                  <c:x val="3.0322910693888382E-2"/>
                  <c:y val="-9.0897289291120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CF-4AF5-A41B-2B19824846A2}"/>
                </c:ext>
              </c:extLst>
            </c:dLbl>
            <c:dLbl>
              <c:idx val="2"/>
              <c:layout>
                <c:manualLayout>
                  <c:x val="1.4328386260629137E-2"/>
                  <c:y val="-2.302959018089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CF-4AF5-A41B-2B19824846A2}"/>
                </c:ext>
              </c:extLst>
            </c:dLbl>
            <c:dLbl>
              <c:idx val="3"/>
              <c:layout>
                <c:manualLayout>
                  <c:x val="-9.5003294084066228E-4"/>
                  <c:y val="-5.0883349124927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CF-4AF5-A41B-2B19824846A2}"/>
                </c:ext>
              </c:extLst>
            </c:dLbl>
            <c:dLbl>
              <c:idx val="4"/>
              <c:layout>
                <c:manualLayout>
                  <c:x val="1.9365746852529057E-2"/>
                  <c:y val="-5.9803312967621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CF-4AF5-A41B-2B19824846A2}"/>
                </c:ext>
              </c:extLst>
            </c:dLbl>
            <c:dLbl>
              <c:idx val="5"/>
              <c:layout>
                <c:manualLayout>
                  <c:x val="1.9146392513107239E-2"/>
                  <c:y val="-4.702627939142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CF-4AF5-A41B-2B19824846A2}"/>
                </c:ext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3.71</c:v>
                </c:pt>
                <c:pt idx="1">
                  <c:v>3.28</c:v>
                </c:pt>
                <c:pt idx="2">
                  <c:v>3.24</c:v>
                </c:pt>
                <c:pt idx="3" formatCode="0.00">
                  <c:v>3.43</c:v>
                </c:pt>
                <c:pt idx="4">
                  <c:v>3.36</c:v>
                </c:pt>
                <c:pt idx="5" formatCode="0.0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ECF-4AF5-A41B-2B1982484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341936"/>
        <c:axId val="286342328"/>
        <c:axId val="0"/>
      </c:bar3DChart>
      <c:catAx>
        <c:axId val="28634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2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42328"/>
        <c:scaling>
          <c:orientation val="minMax"/>
          <c:max val="4.2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1936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- 2022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</c:v>
                </c:pt>
                <c:pt idx="1">
                  <c:v>12.15</c:v>
                </c:pt>
                <c:pt idx="2">
                  <c:v>15.28</c:v>
                </c:pt>
                <c:pt idx="3">
                  <c:v>18.5</c:v>
                </c:pt>
                <c:pt idx="4">
                  <c:v>53.26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E-45FD-BB68-D2344278A7E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18.57</c:v>
                </c:pt>
                <c:pt idx="2" formatCode="0.00">
                  <c:v>20</c:v>
                </c:pt>
                <c:pt idx="3">
                  <c:v>27.14</c:v>
                </c:pt>
                <c:pt idx="4">
                  <c:v>34.28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E-45FD-BB68-D2344278A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523520"/>
        <c:axId val="286523912"/>
        <c:axId val="0"/>
      </c:bar3DChart>
      <c:catAx>
        <c:axId val="286523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3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23912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3520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E66-44E2-AD02-8E520FBFEA1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E66-44E2-AD02-8E520FBFEA1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E66-44E2-AD02-8E520FBFEA1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E66-44E2-AD02-8E520FBFEA1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E66-44E2-AD02-8E520FBFEA1C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EE66-44E2-AD02-8E520FBFEA1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E66-44E2-AD02-8E520FBFEA1C}"/>
              </c:ext>
            </c:extLst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66-44E2-AD02-8E520FBFEA1C}"/>
                </c:ext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66-44E2-AD02-8E520FBFEA1C}"/>
                </c:ext>
              </c:extLst>
            </c:dLbl>
            <c:dLbl>
              <c:idx val="2"/>
              <c:layout>
                <c:manualLayout>
                  <c:x val="1.41231855629658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66-44E2-AD02-8E520FBFEA1C}"/>
                </c:ext>
              </c:extLst>
            </c:dLbl>
            <c:dLbl>
              <c:idx val="3"/>
              <c:layout>
                <c:manualLayout>
                  <c:x val="1.1662316239500941E-2"/>
                  <c:y val="-5.448028673835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66-44E2-AD02-8E520FBFEA1C}"/>
                </c:ext>
              </c:extLst>
            </c:dLbl>
            <c:dLbl>
              <c:idx val="4"/>
              <c:layout>
                <c:manualLayout>
                  <c:x val="1.3165823867936476E-2"/>
                  <c:y val="-2.7747467050489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66-44E2-AD02-8E520FBFEA1C}"/>
                </c:ext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66-44E2-AD02-8E520FBFEA1C}"/>
                </c:ext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66-44E2-AD02-8E520FBFEA1C}"/>
                </c:ext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66-44E2-AD02-8E520FBFEA1C}"/>
                </c:ext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Sheet1!$B$2:$H$2</c:f>
              <c:numCache>
                <c:formatCode>0.00</c:formatCode>
                <c:ptCount val="7"/>
                <c:pt idx="0">
                  <c:v>4.1100000000000003</c:v>
                </c:pt>
                <c:pt idx="1">
                  <c:v>3.77</c:v>
                </c:pt>
                <c:pt idx="2">
                  <c:v>4.42</c:v>
                </c:pt>
                <c:pt idx="3">
                  <c:v>3.83</c:v>
                </c:pt>
                <c:pt idx="4">
                  <c:v>3.69</c:v>
                </c:pt>
                <c:pt idx="5">
                  <c:v>3</c:v>
                </c:pt>
                <c:pt idx="6">
                  <c:v>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66-44E2-AD02-8E520FBF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524696"/>
        <c:axId val="286525088"/>
        <c:axId val="0"/>
      </c:bar3DChart>
      <c:catAx>
        <c:axId val="286524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25088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469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72B-4651-87E0-A9B0BACBAAD4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72B-4651-87E0-A9B0BACBAAD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72B-4651-87E0-A9B0BACBAAD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72B-4651-87E0-A9B0BACBAAD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72B-4651-87E0-A9B0BACBAAD4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72B-4651-87E0-A9B0BACBAAD4}"/>
              </c:ext>
            </c:extLst>
          </c:dPt>
          <c:dLbls>
            <c:dLbl>
              <c:idx val="0"/>
              <c:layout>
                <c:manualLayout>
                  <c:x val="1.7286361263804884E-2"/>
                  <c:y val="-3.726615916559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2B-4651-87E0-A9B0BACBAAD4}"/>
                </c:ext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2B-4651-87E0-A9B0BACBAAD4}"/>
                </c:ext>
              </c:extLst>
            </c:dLbl>
            <c:dLbl>
              <c:idx val="2"/>
              <c:layout>
                <c:manualLayout>
                  <c:x val="2.1835664365780494E-2"/>
                  <c:y val="-6.5235713862070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2B-4651-87E0-A9B0BACBAAD4}"/>
                </c:ext>
              </c:extLst>
            </c:dLbl>
            <c:dLbl>
              <c:idx val="3"/>
              <c:layout>
                <c:manualLayout>
                  <c:x val="7.3208314886623795E-3"/>
                  <c:y val="-9.9849185815651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2B-4651-87E0-A9B0BACBAAD4}"/>
                </c:ext>
              </c:extLst>
            </c:dLbl>
            <c:dLbl>
              <c:idx val="4"/>
              <c:layout>
                <c:manualLayout>
                  <c:x val="2.4321448197332892E-2"/>
                  <c:y val="-2.203339097054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2B-4651-87E0-A9B0BACBAAD4}"/>
                </c:ext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2B-4651-87E0-A9B0BACBAAD4}"/>
                </c:ext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4.1100000000000003</c:v>
                </c:pt>
                <c:pt idx="1">
                  <c:v>4.53</c:v>
                </c:pt>
                <c:pt idx="2">
                  <c:v>4.07</c:v>
                </c:pt>
                <c:pt idx="3">
                  <c:v>4.42</c:v>
                </c:pt>
                <c:pt idx="4">
                  <c:v>3.83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2B-4651-87E0-A9B0BACBA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525872"/>
        <c:axId val="286526264"/>
        <c:axId val="0"/>
      </c:bar3DChart>
      <c:catAx>
        <c:axId val="28652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6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26264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5872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072-4C58-9F82-1327E04AAF1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072-4C58-9F82-1327E04AAF1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072-4C58-9F82-1327E04AAF1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072-4C58-9F82-1327E04AAF1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072-4C58-9F82-1327E04AAF15}"/>
              </c:ext>
            </c:extLst>
          </c:dPt>
          <c:dLbls>
            <c:dLbl>
              <c:idx val="0"/>
              <c:layout>
                <c:manualLayout>
                  <c:x val="3.0026409742260479E-2"/>
                  <c:y val="-6.2532869928432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72-4C58-9F82-1327E04AAF15}"/>
                </c:ext>
              </c:extLst>
            </c:dLbl>
            <c:dLbl>
              <c:idx val="1"/>
              <c:layout>
                <c:manualLayout>
                  <c:x val="1.7110823103633786E-2"/>
                  <c:y val="-1.140313589401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72-4C58-9F82-1327E04AAF15}"/>
                </c:ext>
              </c:extLst>
            </c:dLbl>
            <c:dLbl>
              <c:idx val="2"/>
              <c:layout>
                <c:manualLayout>
                  <c:x val="3.0404704846676716E-2"/>
                  <c:y val="-3.499923527643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72-4C58-9F82-1327E04AAF15}"/>
                </c:ext>
              </c:extLst>
            </c:dLbl>
            <c:dLbl>
              <c:idx val="3"/>
              <c:layout>
                <c:manualLayout>
                  <c:x val="1.6908837482271236E-2"/>
                  <c:y val="-3.8728554777940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72-4C58-9F82-1327E04AAF15}"/>
                </c:ext>
              </c:extLst>
            </c:dLbl>
            <c:dLbl>
              <c:idx val="4"/>
              <c:layout>
                <c:manualLayout>
                  <c:x val="1.9725143052770577E-2"/>
                  <c:y val="-1.71880323398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72-4C58-9F82-1327E04AAF15}"/>
                </c:ext>
              </c:extLst>
            </c:dLbl>
            <c:dLbl>
              <c:idx val="5"/>
              <c:layout>
                <c:manualLayout>
                  <c:x val="0"/>
                  <c:y val="-3.482920294708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72-4C58-9F82-1327E04AAF15}"/>
                </c:ext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0.00</c:formatCode>
                <c:ptCount val="6"/>
                <c:pt idx="0">
                  <c:v>4.1100000000000003</c:v>
                </c:pt>
                <c:pt idx="1">
                  <c:v>3.72</c:v>
                </c:pt>
                <c:pt idx="2">
                  <c:v>3.55</c:v>
                </c:pt>
                <c:pt idx="3">
                  <c:v>3.69</c:v>
                </c:pt>
                <c:pt idx="4">
                  <c:v>3</c:v>
                </c:pt>
                <c:pt idx="5">
                  <c:v>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072-4C58-9F82-1327E04AA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0784"/>
        <c:axId val="286781176"/>
        <c:axId val="0"/>
      </c:bar3DChart>
      <c:catAx>
        <c:axId val="28678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1176"/>
        <c:crossesAt val="2"/>
        <c:auto val="1"/>
        <c:lblAlgn val="ctr"/>
        <c:lblOffset val="100"/>
        <c:tickLblSkip val="1"/>
        <c:tickMarkSkip val="1"/>
        <c:noMultiLvlLbl val="0"/>
      </c:catAx>
      <c:valAx>
        <c:axId val="286781176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078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2022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</c:v>
                </c:pt>
                <c:pt idx="1">
                  <c:v>21.02</c:v>
                </c:pt>
                <c:pt idx="2">
                  <c:v>23.66</c:v>
                </c:pt>
                <c:pt idx="3">
                  <c:v>20.65</c:v>
                </c:pt>
                <c:pt idx="4">
                  <c:v>33.67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F-4633-8F63-D50736695E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F-4633-8F63-D50736695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1960"/>
        <c:axId val="286782352"/>
        <c:axId val="0"/>
      </c:bar3DChart>
      <c:catAx>
        <c:axId val="286781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782352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1960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F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F24-41AC-824B-3049CEE93F9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F24-41AC-824B-3049CEE93F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F24-41AC-824B-3049CEE93F9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F24-41AC-824B-3049CEE93F9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2F24-41AC-824B-3049CEE93F9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2F24-41AC-824B-3049CEE93F9E}"/>
              </c:ext>
            </c:extLst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24-41AC-824B-3049CEE93F9E}"/>
                </c:ext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24-41AC-824B-3049CEE93F9E}"/>
                </c:ext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24-41AC-824B-3049CEE93F9E}"/>
                </c:ext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24-41AC-824B-3049CEE93F9E}"/>
                </c:ext>
              </c:extLst>
            </c:dLbl>
            <c:dLbl>
              <c:idx val="6"/>
              <c:layout>
                <c:manualLayout>
                  <c:x val="4.0565545234660499E-4"/>
                  <c:y val="-6.795224790449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24-41AC-824B-3049CEE93F9E}"/>
                </c:ext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24-41AC-824B-3049CEE93F9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tech</c:v>
                </c:pt>
                <c:pt idx="7">
                  <c:v>isk tech</c:v>
                </c:pt>
              </c:strCache>
            </c:strRef>
          </c:cat>
          <c:val>
            <c:numRef>
              <c:f>Sheet1!$B$2:$I$2</c:f>
              <c:numCache>
                <c:formatCode>0.00</c:formatCode>
                <c:ptCount val="8"/>
                <c:pt idx="0">
                  <c:v>3.65</c:v>
                </c:pt>
                <c:pt idx="1">
                  <c:v>0</c:v>
                </c:pt>
                <c:pt idx="3">
                  <c:v>4.3499999999999996</c:v>
                </c:pt>
                <c:pt idx="4">
                  <c:v>0</c:v>
                </c:pt>
                <c:pt idx="6">
                  <c:v>3.01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F24-41AC-824B-3049CEE93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3136"/>
        <c:axId val="286783528"/>
        <c:axId val="0"/>
      </c:bar3DChart>
      <c:catAx>
        <c:axId val="2867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3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783528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3136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2022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1.42</c:v>
                </c:pt>
                <c:pt idx="1">
                  <c:v>26.76</c:v>
                </c:pt>
                <c:pt idx="2">
                  <c:v>25.86</c:v>
                </c:pt>
                <c:pt idx="3">
                  <c:v>21.9</c:v>
                </c:pt>
                <c:pt idx="4">
                  <c:v>24.07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D-40CF-AD86-1B1A4FF0B9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23.52</c:v>
                </c:pt>
                <c:pt idx="2">
                  <c:v>27.05</c:v>
                </c:pt>
                <c:pt idx="3">
                  <c:v>34.11</c:v>
                </c:pt>
                <c:pt idx="4">
                  <c:v>15.29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D-40CF-AD86-1B1A4FF0B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017160"/>
        <c:axId val="155017552"/>
        <c:axId val="0"/>
      </c:bar3DChart>
      <c:catAx>
        <c:axId val="155017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17552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7160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Informatikai  ismeretek középszint 2022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1.1200000000000001</c:v>
                </c:pt>
                <c:pt idx="1">
                  <c:v>24.8</c:v>
                </c:pt>
                <c:pt idx="2">
                  <c:v>37.229999999999997</c:v>
                </c:pt>
                <c:pt idx="3">
                  <c:v>23.29</c:v>
                </c:pt>
                <c:pt idx="4">
                  <c:v>13.55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9-44E8-B3B6-A9E907B5BD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16.66</c:v>
                </c:pt>
                <c:pt idx="2" formatCode="0.00">
                  <c:v>50</c:v>
                </c:pt>
                <c:pt idx="3">
                  <c:v>27.77</c:v>
                </c:pt>
                <c:pt idx="4">
                  <c:v>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9-44E8-B3B6-A9E907B5B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4312"/>
        <c:axId val="285880032"/>
        <c:axId val="0"/>
      </c:bar3DChart>
      <c:catAx>
        <c:axId val="286784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Jobb az átlag (+0,62). Az idén van egy jeles (előtte 0 fő), nőtt a jó (17,77%), nőtt a közepes (10,00 %) és jelentősen csökkent az elégséges (33,34%) érdemjegy,nincs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9.0968208701971587E-2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0032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431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Közgazdasági ismeretek </a:t>
            </a:r>
            <a:r>
              <a:rPr lang="hu-HU" dirty="0"/>
              <a:t>középszint </a:t>
            </a:r>
            <a:r>
              <a:rPr lang="hu-HU" dirty="0" smtClean="0"/>
              <a:t>2022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30742726998434"/>
          <c:y val="0.13958303529101554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0.66</c:v>
                </c:pt>
                <c:pt idx="1">
                  <c:v>11.88</c:v>
                </c:pt>
                <c:pt idx="2">
                  <c:v>28.44</c:v>
                </c:pt>
                <c:pt idx="3">
                  <c:v>31.57</c:v>
                </c:pt>
                <c:pt idx="4">
                  <c:v>27.45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1-4ECF-A429-2C3CDE6FC76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14.28</c:v>
                </c:pt>
                <c:pt idx="2">
                  <c:v>28.57</c:v>
                </c:pt>
                <c:pt idx="3">
                  <c:v>42.85</c:v>
                </c:pt>
                <c:pt idx="4">
                  <c:v>14.28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1-4ECF-A429-2C3CDE6FC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5880816"/>
        <c:axId val="285881208"/>
        <c:axId val="0"/>
      </c:bar3DChart>
      <c:catAx>
        <c:axId val="28588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Jobb az átlag (+0,40).Most van egy jeles (tavaly nem volt), nőtt a jó (15,08) érdemjegyek száma és jelentősen csökkent a közepes (32,54) aránya, kicsit nőt az elégséges (3,17), bukás nincs.  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2290070045323441"/>
              <c:y val="0.80896188704967564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1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1208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0816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Rendészeti és közszolgálati ismeretek </a:t>
            </a:r>
            <a:r>
              <a:rPr lang="hu-HU" dirty="0"/>
              <a:t>középszint </a:t>
            </a:r>
            <a:r>
              <a:rPr lang="hu-HU" dirty="0" smtClean="0"/>
              <a:t>2022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0.12</c:v>
                </c:pt>
                <c:pt idx="1">
                  <c:v>4.5999999999999996</c:v>
                </c:pt>
                <c:pt idx="2">
                  <c:v>41.85</c:v>
                </c:pt>
                <c:pt idx="3">
                  <c:v>44.58</c:v>
                </c:pt>
                <c:pt idx="4">
                  <c:v>8.84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C-4202-A9AD-CFB09002CF7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66.66</c:v>
                </c:pt>
                <c:pt idx="3">
                  <c:v>16.66</c:v>
                </c:pt>
                <c:pt idx="4">
                  <c:v>16.66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C-4202-A9AD-CFB09002C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5881992"/>
        <c:axId val="285882384"/>
        <c:axId val="0"/>
      </c:bar3DChart>
      <c:catAx>
        <c:axId val="285881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Jobb az eredmény (+0,55).Tavalyihoz képest most van 2 jeles,(tavaly 0), nőtt a jó érdemjegy,(+11,66%) és csökkent a közepes (-18,34%) érdemjegyek aránya. Nincs elégséges                               és nincs bukás.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238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199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2D9-4A94-A7AC-FC119B70AADC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2D9-4A94-A7AC-FC119B70AAD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2D9-4A94-A7AC-FC119B70AAD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2D9-4A94-A7AC-FC119B70AAD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2D9-4A94-A7AC-FC119B70AAD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2D9-4A94-A7AC-FC119B70AADC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2D9-4A94-A7AC-FC119B70AADC}"/>
              </c:ext>
            </c:extLst>
          </c:dPt>
          <c:dLbls>
            <c:dLbl>
              <c:idx val="0"/>
              <c:layout>
                <c:manualLayout>
                  <c:x val="1.2539184952978056E-2"/>
                  <c:y val="-3.440860215053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D9-4A94-A7AC-FC119B70AADC}"/>
                </c:ext>
              </c:extLst>
            </c:dLbl>
            <c:dLbl>
              <c:idx val="1"/>
              <c:layout>
                <c:manualLayout>
                  <c:x val="1.1921111741910004E-2"/>
                  <c:y val="-3.630920328507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D9-4A94-A7AC-FC119B70AADC}"/>
                </c:ext>
              </c:extLst>
            </c:dLbl>
            <c:dLbl>
              <c:idx val="2"/>
              <c:layout>
                <c:manualLayout>
                  <c:x val="1.6255029249870413E-2"/>
                  <c:y val="-8.315412186379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D9-4A94-A7AC-FC119B70AADC}"/>
                </c:ext>
              </c:extLst>
            </c:dLbl>
            <c:dLbl>
              <c:idx val="3"/>
              <c:layout>
                <c:manualLayout>
                  <c:x val="1.43030632142769E-2"/>
                  <c:y val="-2.6401828803657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D9-4A94-A7AC-FC119B70AADC}"/>
                </c:ext>
              </c:extLst>
            </c:dLbl>
            <c:dLbl>
              <c:idx val="4"/>
              <c:layout>
                <c:manualLayout>
                  <c:x val="1.9416113346333277E-2"/>
                  <c:y val="-4.739536590184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D9-4A94-A7AC-FC119B70AADC}"/>
                </c:ext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D9-4A94-A7AC-FC119B70AADC}"/>
                </c:ext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D9-4A94-A7AC-FC119B70AADC}"/>
                </c:ext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D9-4A94-A7AC-FC119B70AADC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D9-4A94-A7AC-FC119B70AADC}"/>
                </c:ext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7"/>
                <c:pt idx="0">
                  <c:v>o nap</c:v>
                </c:pt>
                <c:pt idx="1">
                  <c:v>isk 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3.4</c:v>
                </c:pt>
                <c:pt idx="1">
                  <c:v>3.41</c:v>
                </c:pt>
                <c:pt idx="2">
                  <c:v>3.53</c:v>
                </c:pt>
                <c:pt idx="3">
                  <c:v>3.62</c:v>
                </c:pt>
                <c:pt idx="4">
                  <c:v>3.71</c:v>
                </c:pt>
                <c:pt idx="5">
                  <c:v>2.77</c:v>
                </c:pt>
                <c:pt idx="6">
                  <c:v>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2D9-4A94-A7AC-FC119B70A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018728"/>
        <c:axId val="153114776"/>
        <c:axId val="0"/>
      </c:bar3DChart>
      <c:catAx>
        <c:axId val="155018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3114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114776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872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89E-493D-9889-A42B1D951934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89E-493D-9889-A42B1D95193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89E-493D-9889-A42B1D95193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89E-493D-9889-A42B1D95193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89E-493D-9889-A42B1D951934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89E-493D-9889-A42B1D951934}"/>
              </c:ext>
            </c:extLst>
          </c:dPt>
          <c:dLbls>
            <c:dLbl>
              <c:idx val="0"/>
              <c:layout>
                <c:manualLayout>
                  <c:x val="1.360076603740736E-2"/>
                  <c:y val="-4.1518653523924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9E-493D-9889-A42B1D951934}"/>
                </c:ext>
              </c:extLst>
            </c:dLbl>
            <c:dLbl>
              <c:idx val="1"/>
              <c:layout>
                <c:manualLayout>
                  <c:x val="1.6850764643754342E-2"/>
                  <c:y val="-6.1904434050861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9E-493D-9889-A42B1D951934}"/>
                </c:ext>
              </c:extLst>
            </c:dLbl>
            <c:dLbl>
              <c:idx val="2"/>
              <c:layout>
                <c:manualLayout>
                  <c:x val="1.101607589362097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E-493D-9889-A42B1D951934}"/>
                </c:ext>
              </c:extLst>
            </c:dLbl>
            <c:dLbl>
              <c:idx val="3"/>
              <c:layout>
                <c:manualLayout>
                  <c:x val="1.8975334916237072E-2"/>
                  <c:y val="-2.947369723937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9E-493D-9889-A42B1D951934}"/>
                </c:ext>
              </c:extLst>
            </c:dLbl>
            <c:dLbl>
              <c:idx val="4"/>
              <c:layout>
                <c:manualLayout>
                  <c:x val="2.1205822810539003E-2"/>
                  <c:y val="-2.456141436614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9E-493D-9889-A42B1D951934}"/>
                </c:ext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9E-493D-9889-A42B1D951934}"/>
                </c:ext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3.4</c:v>
                </c:pt>
                <c:pt idx="1">
                  <c:v>3.87</c:v>
                </c:pt>
                <c:pt idx="2">
                  <c:v>3.58</c:v>
                </c:pt>
                <c:pt idx="3">
                  <c:v>3.53</c:v>
                </c:pt>
                <c:pt idx="4" formatCode="0.00">
                  <c:v>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9E-493D-9889-A42B1D951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247696"/>
        <c:axId val="212248088"/>
        <c:axId val="0"/>
      </c:bar3DChart>
      <c:catAx>
        <c:axId val="21224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8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248088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769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2AA-41D9-88A5-1F0133821C1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2AA-41D9-88A5-1F0133821C1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6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2AA-41D9-88A5-1F0133821C1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2AA-41D9-88A5-1F0133821C16}"/>
              </c:ext>
            </c:extLst>
          </c:dPt>
          <c:dLbls>
            <c:dLbl>
              <c:idx val="0"/>
              <c:layout>
                <c:manualLayout>
                  <c:x val="1.8864325658657543E-2"/>
                  <c:y val="-3.314175350260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AA-41D9-88A5-1F0133821C16}"/>
                </c:ext>
              </c:extLst>
            </c:dLbl>
            <c:dLbl>
              <c:idx val="1"/>
              <c:layout>
                <c:manualLayout>
                  <c:x val="1.5294045664832593E-2"/>
                  <c:y val="-4.9911014891006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AA-41D9-88A5-1F0133821C16}"/>
                </c:ext>
              </c:extLst>
            </c:dLbl>
            <c:dLbl>
              <c:idx val="2"/>
              <c:layout>
                <c:manualLayout>
                  <c:x val="8.2207672846776256E-3"/>
                  <c:y val="-3.2509482465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AA-41D9-88A5-1F0133821C16}"/>
                </c:ext>
              </c:extLst>
            </c:dLbl>
            <c:dLbl>
              <c:idx val="3"/>
              <c:layout>
                <c:manualLayout>
                  <c:x val="2.5600107302188264E-2"/>
                  <c:y val="-6.181963935379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AA-41D9-88A5-1F0133821C16}"/>
                </c:ext>
              </c:extLst>
            </c:dLbl>
            <c:dLbl>
              <c:idx val="4"/>
              <c:layout>
                <c:manualLayout>
                  <c:x val="-3.1075828549044916E-3"/>
                  <c:y val="-5.572389807466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AA-41D9-88A5-1F0133821C16}"/>
                </c:ext>
              </c:extLst>
            </c:dLbl>
            <c:dLbl>
              <c:idx val="5"/>
              <c:layout>
                <c:manualLayout>
                  <c:x val="5.5305916840368615E-3"/>
                  <c:y val="-2.98003589268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AA-41D9-88A5-1F0133821C16}"/>
                </c:ext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 formatCode="0.00">
                  <c:v>3.4</c:v>
                </c:pt>
                <c:pt idx="1">
                  <c:v>2.9</c:v>
                </c:pt>
                <c:pt idx="2" formatCode="0.00">
                  <c:v>3.27</c:v>
                </c:pt>
                <c:pt idx="3">
                  <c:v>3.71</c:v>
                </c:pt>
                <c:pt idx="4" formatCode="0.00">
                  <c:v>2.77</c:v>
                </c:pt>
                <c:pt idx="5">
                  <c:v>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AA-41D9-88A5-1F013382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248872"/>
        <c:axId val="212249264"/>
        <c:axId val="0"/>
      </c:bar3DChart>
      <c:catAx>
        <c:axId val="212248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249264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887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2022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0.53</c:v>
                </c:pt>
                <c:pt idx="1">
                  <c:v>9.14</c:v>
                </c:pt>
                <c:pt idx="2">
                  <c:v>23.43</c:v>
                </c:pt>
                <c:pt idx="3">
                  <c:v>30.61</c:v>
                </c:pt>
                <c:pt idx="4">
                  <c:v>36.29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7E-4EF0-A86A-2C28664918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17.64</c:v>
                </c:pt>
                <c:pt idx="2">
                  <c:v>24.7</c:v>
                </c:pt>
                <c:pt idx="3">
                  <c:v>36.47</c:v>
                </c:pt>
                <c:pt idx="4">
                  <c:v>21.17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7E-4EF0-A86A-2C2866491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250048"/>
        <c:axId val="212250440"/>
        <c:axId val="0"/>
      </c:bar3DChart>
      <c:catAx>
        <c:axId val="212250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50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250440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5004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C30-4713-9B5E-C54AD566C8F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C30-4713-9B5E-C54AD566C8F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C30-4713-9B5E-C54AD566C8F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C30-4713-9B5E-C54AD566C8F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C30-4713-9B5E-C54AD566C8F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BC30-4713-9B5E-C54AD566C8F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BC30-4713-9B5E-C54AD566C8F3}"/>
              </c:ext>
            </c:extLst>
          </c:dPt>
          <c:dLbls>
            <c:dLbl>
              <c:idx val="0"/>
              <c:layout>
                <c:manualLayout>
                  <c:x val="1.8849402304500221E-2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30-4713-9B5E-C54AD566C8F3}"/>
                </c:ext>
              </c:extLst>
            </c:dLbl>
            <c:dLbl>
              <c:idx val="1"/>
              <c:layout>
                <c:manualLayout>
                  <c:x val="9.4247011522501107E-3"/>
                  <c:y val="-7.3544440981819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30-4713-9B5E-C54AD566C8F3}"/>
                </c:ext>
              </c:extLst>
            </c:dLbl>
            <c:dLbl>
              <c:idx val="2"/>
              <c:layout>
                <c:manualLayout>
                  <c:x val="1.7278618779125086E-2"/>
                  <c:y val="-3.303215644354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30-4713-9B5E-C54AD566C8F3}"/>
                </c:ext>
              </c:extLst>
            </c:dLbl>
            <c:dLbl>
              <c:idx val="3"/>
              <c:layout>
                <c:manualLayout>
                  <c:x val="1.5707835253750184E-2"/>
                  <c:y val="-5.447736369023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30-4713-9B5E-C54AD566C8F3}"/>
                </c:ext>
              </c:extLst>
            </c:dLbl>
            <c:dLbl>
              <c:idx val="4"/>
              <c:layout>
                <c:manualLayout>
                  <c:x val="6.2831341015000732E-3"/>
                  <c:y val="-4.902962732121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30-4713-9B5E-C54AD566C8F3}"/>
                </c:ext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30-4713-9B5E-C54AD566C8F3}"/>
                </c:ext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30-4713-9B5E-C54AD566C8F3}"/>
                </c:ext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30-4713-9B5E-C54AD566C8F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30-4713-9B5E-C54AD566C8F3}"/>
                </c:ext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7"/>
                <c:pt idx="0">
                  <c:v>o nap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7"/>
                <c:pt idx="0">
                  <c:v>3.93</c:v>
                </c:pt>
                <c:pt idx="1">
                  <c:v>3.61</c:v>
                </c:pt>
                <c:pt idx="2">
                  <c:v>4.26</c:v>
                </c:pt>
                <c:pt idx="3">
                  <c:v>3.9</c:v>
                </c:pt>
                <c:pt idx="4">
                  <c:v>3.64</c:v>
                </c:pt>
                <c:pt idx="5" formatCode="0.00">
                  <c:v>3</c:v>
                </c:pt>
                <c:pt idx="6">
                  <c:v>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C30-4713-9B5E-C54AD566C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48880"/>
        <c:axId val="213049272"/>
        <c:axId val="0"/>
      </c:bar3DChart>
      <c:catAx>
        <c:axId val="21304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49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049272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4888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D0F-439D-917A-4BB1E5785EF1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D0F-439D-917A-4BB1E5785EF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D0F-439D-917A-4BB1E5785EF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3D0F-439D-917A-4BB1E5785EF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3D0F-439D-917A-4BB1E5785EF1}"/>
              </c:ext>
            </c:extLst>
          </c:dPt>
          <c:dLbls>
            <c:dLbl>
              <c:idx val="0"/>
              <c:layout>
                <c:manualLayout>
                  <c:x val="1.338612811273529E-2"/>
                  <c:y val="-5.843596764227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0F-439D-917A-4BB1E5785EF1}"/>
                </c:ext>
              </c:extLst>
            </c:dLbl>
            <c:dLbl>
              <c:idx val="1"/>
              <c:layout>
                <c:manualLayout>
                  <c:x val="1.2233898291117627E-2"/>
                  <c:y val="-6.5905908629671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0F-439D-917A-4BB1E5785EF1}"/>
                </c:ext>
              </c:extLst>
            </c:dLbl>
            <c:dLbl>
              <c:idx val="2"/>
              <c:layout>
                <c:manualLayout>
                  <c:x val="2.4847106567685746E-2"/>
                  <c:y val="-5.035311190852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0F-439D-917A-4BB1E5785EF1}"/>
                </c:ext>
              </c:extLst>
            </c:dLbl>
            <c:dLbl>
              <c:idx val="3"/>
              <c:layout>
                <c:manualLayout>
                  <c:x val="2.0838781622394737E-2"/>
                  <c:y val="-3.358151505359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0F-439D-917A-4BB1E5785EF1}"/>
                </c:ext>
              </c:extLst>
            </c:dLbl>
            <c:dLbl>
              <c:idx val="4"/>
              <c:layout>
                <c:manualLayout>
                  <c:x val="1.0839055501170173E-2"/>
                  <c:y val="-8.83715129561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0F-439D-917A-4BB1E5785EF1}"/>
                </c:ext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0F-439D-917A-4BB1E5785EF1}"/>
                </c:ext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3.93</c:v>
                </c:pt>
                <c:pt idx="1">
                  <c:v>4.34</c:v>
                </c:pt>
                <c:pt idx="2" formatCode="0.00">
                  <c:v>4.08</c:v>
                </c:pt>
                <c:pt idx="3">
                  <c:v>4.26</c:v>
                </c:pt>
                <c:pt idx="4" formatCode="0.0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0F-439D-917A-4BB1E5785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50056"/>
        <c:axId val="213050448"/>
        <c:axId val="0"/>
      </c:bar3DChart>
      <c:catAx>
        <c:axId val="21305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050448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005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768-4C2D-AEFF-3807BA7C3C30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768-4C2D-AEFF-3807BA7C3C3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768-4C2D-AEFF-3807BA7C3C3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768-4C2D-AEFF-3807BA7C3C3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768-4C2D-AEFF-3807BA7C3C3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768-4C2D-AEFF-3807BA7C3C30}"/>
              </c:ext>
            </c:extLst>
          </c:dPt>
          <c:dLbls>
            <c:dLbl>
              <c:idx val="0"/>
              <c:layout>
                <c:manualLayout>
                  <c:x val="2.8816481137708072E-2"/>
                  <c:y val="-6.9217638228807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68-4C2D-AEFF-3807BA7C3C30}"/>
                </c:ext>
              </c:extLst>
            </c:dLbl>
            <c:dLbl>
              <c:idx val="1"/>
              <c:layout>
                <c:manualLayout>
                  <c:x val="1.7741345235148403E-2"/>
                  <c:y val="-1.598517322292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68-4C2D-AEFF-3807BA7C3C30}"/>
                </c:ext>
              </c:extLst>
            </c:dLbl>
            <c:dLbl>
              <c:idx val="2"/>
              <c:layout>
                <c:manualLayout>
                  <c:x val="4.9731168421620984E-3"/>
                  <c:y val="-4.891611707517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68-4C2D-AEFF-3807BA7C3C30}"/>
                </c:ext>
              </c:extLst>
            </c:dLbl>
            <c:dLbl>
              <c:idx val="3"/>
              <c:layout>
                <c:manualLayout>
                  <c:x val="7.0931993813991446E-3"/>
                  <c:y val="-4.954592995214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68-4C2D-AEFF-3807BA7C3C30}"/>
                </c:ext>
              </c:extLst>
            </c:dLbl>
            <c:dLbl>
              <c:idx val="4"/>
              <c:layout>
                <c:manualLayout>
                  <c:x val="5.9189115379387402E-3"/>
                  <c:y val="-5.1038795649511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68-4C2D-AEFF-3807BA7C3C30}"/>
                </c:ext>
              </c:extLst>
            </c:dLbl>
            <c:dLbl>
              <c:idx val="5"/>
              <c:layout>
                <c:manualLayout>
                  <c:x val="1.3250515870231542E-2"/>
                  <c:y val="-2.202339986235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68-4C2D-AEFF-3807BA7C3C30}"/>
                </c:ext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3.93</c:v>
                </c:pt>
                <c:pt idx="1">
                  <c:v>3.46</c:v>
                </c:pt>
                <c:pt idx="2">
                  <c:v>3.22</c:v>
                </c:pt>
                <c:pt idx="3">
                  <c:v>3.64</c:v>
                </c:pt>
                <c:pt idx="4" formatCode="0.00">
                  <c:v>3</c:v>
                </c:pt>
                <c:pt idx="5">
                  <c:v>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68-4C2D-AEFF-3807BA7C3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51232"/>
        <c:axId val="213051624"/>
        <c:axId val="0"/>
      </c:bar3DChart>
      <c:catAx>
        <c:axId val="21305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1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051624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1232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2022. 09. 23.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50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4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2022.május-június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2022.augusztus 29.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00298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36,29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21,17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30,61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36,47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23,43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24,70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9,14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17,64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62 738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866689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 az átlag (+0,05). Nőtt a jeles (8,89),kicsit csökkent a jó érdemjegyek, (2,12) sokkal</a:t>
            </a:r>
          </a:p>
          <a:p>
            <a:r>
              <a:rPr lang="hu-HU" dirty="0" smtClean="0"/>
              <a:t>csökkent a közepes (17,40%) és sokkal nőtt (10,63) az elégséges érdemjegyek aránya 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2022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417830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- 2022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6901277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2037904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300192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TECHNIKUM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- 2022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499882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26,29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28,91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12,30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10,71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1,19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58 140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233973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 az átlag (+0,82). Nőtt  a jeles (8,99%), és a jó (24,50), kicsit több a közepes (6,06 %), és jelentősen csökkent az elégséges érdemjegyek (39,77) aránya, 1 bukás van (tavaly is 1 volt)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2022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419205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- 2022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8919656"/>
              </p:ext>
            </p:extLst>
          </p:nvPr>
        </p:nvGraphicFramePr>
        <p:xfrm>
          <a:off x="107504" y="1266457"/>
          <a:ext cx="4416425" cy="506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5913871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- 2022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005436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53,26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34,28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18,50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27,14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15,28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12,15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18,57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40874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301649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7504" y="5733256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 az átlag (+0,23). Nőtt a jeles (9,57)  és kicsit nőtt a jó  (1,30), csökkent a  közepes (8,08) és az</a:t>
            </a:r>
            <a:r>
              <a:rPr lang="hu-HU" dirty="0"/>
              <a:t> </a:t>
            </a:r>
            <a:r>
              <a:rPr lang="hu-HU" dirty="0" smtClean="0"/>
              <a:t>elégséges (9,52),  érdemjegyek </a:t>
            </a:r>
            <a:r>
              <a:rPr lang="hu-HU" dirty="0"/>
              <a:t>aránya </a:t>
            </a:r>
            <a:r>
              <a:rPr lang="hu-HU" dirty="0" smtClean="0"/>
              <a:t>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2986868"/>
              </p:ext>
            </p:extLst>
          </p:nvPr>
        </p:nvGraphicFramePr>
        <p:xfrm>
          <a:off x="323529" y="1337744"/>
          <a:ext cx="8424933" cy="4899566"/>
        </p:xfrm>
        <a:graphic>
          <a:graphicData uri="http://schemas.openxmlformats.org/drawingml/2006/table">
            <a:tbl>
              <a:tblPr/>
              <a:tblGrid>
                <a:gridCol w="1410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8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9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2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3,40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4,44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4,51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2022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427838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- 2022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9604667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5118479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- 2022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564706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33,67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20,65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23,66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21,02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10251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3,51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780129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Ebben a tanévben a végzős osztályokban nem volt német nyelv érettségi. Előrehozott vizsga volt 4 fő.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313438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0 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</a:t>
            </a:r>
            <a:r>
              <a:rPr lang="hu-HU" sz="1800" dirty="0" smtClean="0">
                <a:latin typeface="Arial" panose="020B0604020202020204" pitchFamily="34" charset="0"/>
              </a:rPr>
              <a:t>technikum: 0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Választott tantárgyak átlaga középszint - 2022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000462"/>
              </p:ext>
            </p:extLst>
          </p:nvPr>
        </p:nvGraphicFramePr>
        <p:xfrm>
          <a:off x="971601" y="933165"/>
          <a:ext cx="7218309" cy="5544586"/>
        </p:xfrm>
        <a:graphic>
          <a:graphicData uri="http://schemas.openxmlformats.org/drawingml/2006/table">
            <a:tbl>
              <a:tblPr/>
              <a:tblGrid>
                <a:gridCol w="176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47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6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8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2492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1744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3982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viz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. kult.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795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Ének-zene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735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informatika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9805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67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Informatikai ismeretek középszint országos/iskolai - 2022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072921"/>
              </p:ext>
            </p:extLst>
          </p:nvPr>
        </p:nvGraphicFramePr>
        <p:xfrm>
          <a:off x="468313" y="981075"/>
          <a:ext cx="7721600" cy="5711517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Informatikai ismeretek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13,55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5,55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23,29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27,77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37,23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24,80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16,66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4096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922488"/>
              </p:ext>
            </p:extLst>
          </p:nvPr>
        </p:nvGraphicFramePr>
        <p:xfrm>
          <a:off x="184531" y="622300"/>
          <a:ext cx="8072057" cy="597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Közgazdasági ismeretek középszint országos/iskolai - 2022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907009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Közgazdasági ismeretek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27,45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14,28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42,85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28,44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11,88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14,28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0,66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212238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126 (tavaly 137)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85 fő rendes (tavaly 113, előtte 96, előtte 79,)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 41 fő 51 vizsga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23+1 fő (12SZB) </a:t>
            </a:r>
            <a:r>
              <a:rPr lang="hu-HU" sz="2200" dirty="0" smtClean="0"/>
              <a:t>tett 32 </a:t>
            </a:r>
            <a:r>
              <a:rPr lang="hu-HU" sz="2200" dirty="0" smtClean="0"/>
              <a:t>előrehozott </a:t>
            </a:r>
            <a:r>
              <a:rPr lang="hu-HU" sz="2200" dirty="0" smtClean="0"/>
              <a:t>vizsgát </a:t>
            </a:r>
            <a:r>
              <a:rPr lang="hu-HU" sz="2200" dirty="0" smtClean="0"/>
              <a:t>(tavaly 12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ismétlő (1)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14 kiegészítő (2)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3 szintemelő (9)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0 javító (0</a:t>
            </a:r>
            <a:r>
              <a:rPr lang="hu-HU" sz="2200" dirty="0" smtClean="0"/>
              <a:t>)</a:t>
            </a: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A mostani vizsgaidőszakban 49 fő jelentkezett 52 vizsgára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Ebből 33 fő 35 vizsgával 12. évfolyamos, 13 fő ötöd éves, 2 fő 11. évf., 1 fő külsős (tavaly 50 fő)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Rendészeti és közszolgálati ismeretek középszint országos/iskolai - 2022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351460"/>
              </p:ext>
            </p:extLst>
          </p:nvPr>
        </p:nvGraphicFramePr>
        <p:xfrm>
          <a:off x="468313" y="981075"/>
          <a:ext cx="7721600" cy="5665968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Rendészeti és közszolgálati ismeretek - 2022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8,84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16,66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44,58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16,66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41,85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66,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1651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1825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Középszintű vizsgák iskolai átlaga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027122"/>
              </p:ext>
            </p:extLst>
          </p:nvPr>
        </p:nvGraphicFramePr>
        <p:xfrm>
          <a:off x="1259632" y="1361381"/>
          <a:ext cx="663508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96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Tantárgy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Tantárgy átlag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Magyar nyelv és irodalom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3,61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Matematika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3,41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Történelem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3,49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Angol nyelv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3,77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Református hit-és erkölcstan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Biológia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4,50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Földrajz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4,40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Ének zene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Informatika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Vizuális kultúra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4,14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Informatikai ismeretek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3,22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Közgazdasági ismeretek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3,50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dirty="0" smtClean="0"/>
                        <a:t>Rendészeti és közszolgálati </a:t>
                      </a:r>
                      <a:r>
                        <a:rPr lang="hu-HU" dirty="0" err="1" smtClean="0"/>
                        <a:t>ism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3,57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966">
                <a:tc>
                  <a:txBody>
                    <a:bodyPr/>
                    <a:lstStyle/>
                    <a:p>
                      <a:r>
                        <a:rPr lang="hu-HU" b="1" dirty="0" smtClean="0"/>
                        <a:t>Iskolai átlag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3,59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33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2800" dirty="0" smtClean="0"/>
              <a:t>12. évfolyam összes emelt szintű ill. szintemelő vizsgája  </a:t>
            </a:r>
            <a:br>
              <a:rPr lang="hu-HU" sz="2800" dirty="0" smtClean="0"/>
            </a:br>
            <a:endParaRPr lang="hu-HU" sz="28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333214"/>
              </p:ext>
            </p:extLst>
          </p:nvPr>
        </p:nvGraphicFramePr>
        <p:xfrm>
          <a:off x="971602" y="1268413"/>
          <a:ext cx="7797750" cy="5378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3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3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879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15</a:t>
                      </a:r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magyar ny. és </a:t>
                      </a:r>
                      <a:r>
                        <a:rPr lang="hu-HU" sz="1400" dirty="0" err="1" smtClean="0"/>
                        <a:t>ir</a:t>
                      </a:r>
                      <a:r>
                        <a:rPr lang="hu-HU" sz="1400" dirty="0" smtClean="0"/>
                        <a:t>.</a:t>
                      </a:r>
                      <a:endParaRPr lang="hu-HU" sz="14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földrajz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kémia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i="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informatika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Közgazd.ism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történelem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testnevelés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479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rendészeti </a:t>
                      </a:r>
                      <a:r>
                        <a:rPr lang="hu-HU" sz="1800" dirty="0" err="1" smtClean="0"/>
                        <a:t>ism</a:t>
                      </a:r>
                      <a:r>
                        <a:rPr lang="hu-HU" sz="1800" dirty="0" smtClean="0"/>
                        <a:t>.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0443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6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7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40 fő    43 vizsga</a:t>
                      </a:r>
                      <a:endParaRPr lang="hu-HU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Emelt szintű vizsgák átlaga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031183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Tantárgy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Tantárgyi átlag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Magyar nyelv és irodalom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Történelem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3,50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Angol nyelv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4,94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Biológia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3,38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Földrajz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Kémia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Informatika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Testnevelés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Közgazdasági ismeretek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4,15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Rendészeti és közszolgálati ismeretek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5,00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Iskolai átlag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4,33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7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 </a:t>
            </a:r>
            <a:endParaRPr lang="hu-HU" sz="3600" b="1" dirty="0" smtClean="0"/>
          </a:p>
          <a:p>
            <a:r>
              <a:rPr lang="hu-HU" sz="3600" b="1" dirty="0" smtClean="0"/>
              <a:t>1 fő G12 A osztályból</a:t>
            </a:r>
            <a:endParaRPr lang="hu-HU" sz="3600" b="1" dirty="0" smtClean="0"/>
          </a:p>
          <a:p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dirty="0" smtClean="0"/>
              <a:t>G.12.A		10 fő  22 tantárgyi dicséret</a:t>
            </a:r>
          </a:p>
          <a:p>
            <a:r>
              <a:rPr lang="hu-HU" dirty="0" smtClean="0"/>
              <a:t>G.12.B		14 fő  24 tantárgyi dicséret</a:t>
            </a:r>
          </a:p>
          <a:p>
            <a:r>
              <a:rPr lang="hu-HU" dirty="0" smtClean="0"/>
              <a:t>12SZA		6 fő    12 tantárgyi dicséret</a:t>
            </a:r>
          </a:p>
          <a:p>
            <a:r>
              <a:rPr lang="hu-HU" dirty="0" smtClean="0"/>
              <a:t>12SZB	       5 fő    12 tantárgyi dicséret</a:t>
            </a:r>
          </a:p>
          <a:p>
            <a:r>
              <a:rPr lang="hu-HU" dirty="0" smtClean="0"/>
              <a:t>12SZC		5 fő    12 tantárgyi dicséret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 2 fő (tavaly 3 fő)</a:t>
            </a:r>
          </a:p>
          <a:p>
            <a:r>
              <a:rPr lang="hu-HU" sz="3600" dirty="0" smtClean="0"/>
              <a:t>G12B 1 fő történelem</a:t>
            </a:r>
          </a:p>
          <a:p>
            <a:r>
              <a:rPr lang="hu-HU" sz="3600" dirty="0" smtClean="0"/>
              <a:t>G12B 1 fő kémia (6. tantárgy, a szóbeli vizsgán nem jelent meg, de bizonyítványt kapott)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439711"/>
              </p:ext>
            </p:extLst>
          </p:nvPr>
        </p:nvGraphicFramePr>
        <p:xfrm>
          <a:off x="-34707" y="1296714"/>
          <a:ext cx="9102507" cy="552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11560" y="18864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2021/2022.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971032"/>
              </p:ext>
            </p:extLst>
          </p:nvPr>
        </p:nvGraphicFramePr>
        <p:xfrm>
          <a:off x="827583" y="1484784"/>
          <a:ext cx="7759205" cy="398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46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993300"/>
                          </a:solidFill>
                        </a:rPr>
                        <a:t>1 + </a:t>
                      </a:r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15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19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 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informatika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57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 nyelv és irodalom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572"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Ren.és</a:t>
                      </a:r>
                      <a:r>
                        <a:rPr lang="hu-HU" sz="1600" dirty="0" smtClean="0"/>
                        <a:t> </a:t>
                      </a:r>
                      <a:r>
                        <a:rPr lang="hu-HU" sz="1600" dirty="0" err="1" smtClean="0"/>
                        <a:t>közszolg.ism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történelem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földrajz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4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hu-HU" sz="1800" b="1" dirty="0" smtClean="0">
                          <a:solidFill>
                            <a:schemeClr val="bg1"/>
                          </a:solidFill>
                        </a:rPr>
                        <a:t> (2)</a:t>
                      </a:r>
                      <a:endParaRPr lang="hu-H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1"/>
                          </a:solidFill>
                        </a:rPr>
                        <a:t>1 + </a:t>
                      </a:r>
                      <a:r>
                        <a:rPr lang="hu-HU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hu-HU" sz="1800" b="1" dirty="0" smtClean="0">
                          <a:solidFill>
                            <a:schemeClr val="bg1"/>
                          </a:solidFill>
                        </a:rPr>
                        <a:t> (2)</a:t>
                      </a:r>
                      <a:endParaRPr lang="hu-H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1"/>
                          </a:solidFill>
                        </a:rPr>
                        <a:t>7 (0)</a:t>
                      </a:r>
                      <a:endParaRPr lang="hu-H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1"/>
                          </a:solidFill>
                        </a:rPr>
                        <a:t>20 (11)</a:t>
                      </a:r>
                      <a:endParaRPr lang="hu-H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1"/>
                          </a:solidFill>
                        </a:rPr>
                        <a:t>28 (15)</a:t>
                      </a:r>
                      <a:endParaRPr lang="hu-H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5517232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23 fő jelentkezett 28 tantárgyi vizsgára + 1 fő 12SZB-ből 4 tantárgyból tett sikeres vizsgát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371547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24,07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15,29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21,90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34,11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25,86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27,05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26,76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23,52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1,42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58 709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39387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611560" y="5877272"/>
            <a:ext cx="81369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600" dirty="0" smtClean="0">
                <a:latin typeface="Arial" panose="020B0604020202020204" pitchFamily="34" charset="0"/>
              </a:rPr>
              <a:t>Jobb az átlag (+0,40). A </a:t>
            </a:r>
            <a:r>
              <a:rPr lang="hu-HU" sz="1600" dirty="0">
                <a:latin typeface="Arial" panose="020B0604020202020204" pitchFamily="34" charset="0"/>
              </a:rPr>
              <a:t>tavalyi eredményekhez képest </a:t>
            </a:r>
            <a:r>
              <a:rPr lang="hu-HU" sz="1600" dirty="0" smtClean="0">
                <a:latin typeface="Arial" panose="020B0604020202020204" pitchFamily="34" charset="0"/>
              </a:rPr>
              <a:t> a jeles és jó eredmény nőtt (4,68 és 13,76),a közepes csökkent (2,15),csökkent az elégséges érdemjegyek aránya (15,41), nincs bukás (tavaly 1 volt) </a:t>
            </a:r>
            <a:endParaRPr lang="hu-HU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643747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- 2022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7438500"/>
              </p:ext>
            </p:extLst>
          </p:nvPr>
        </p:nvGraphicFramePr>
        <p:xfrm>
          <a:off x="-15068" y="1196752"/>
          <a:ext cx="4664002" cy="51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2503638"/>
              </p:ext>
            </p:extLst>
          </p:nvPr>
        </p:nvGraphicFramePr>
        <p:xfrm>
          <a:off x="4500563" y="1628800"/>
          <a:ext cx="4592637" cy="468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TECHNIKUM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8991</TotalTime>
  <Words>1632</Words>
  <Application>Microsoft Office PowerPoint</Application>
  <PresentationFormat>Diavetítés a képernyőre (4:3 oldalarány)</PresentationFormat>
  <Paragraphs>821</Paragraphs>
  <Slides>37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Mérleg</vt:lpstr>
      <vt:lpstr>    2022.május-június érettségi vizsga eredményei                  2022.augusztus 29.</vt:lpstr>
      <vt:lpstr>Az érettségi osztályzatok vizsgatárgyankénti átlagai (középszint)</vt:lpstr>
      <vt:lpstr>Iskolai tapasztalatok</vt:lpstr>
      <vt:lpstr>PowerPoint-bemutató</vt:lpstr>
      <vt:lpstr>Előrehozott vizsgák</vt:lpstr>
      <vt:lpstr>PowerPoint-bemutató</vt:lpstr>
      <vt:lpstr>PowerPoint-bemutató</vt:lpstr>
      <vt:lpstr>Matematika középszintű eredmények (országos nappalis átlaghoz viszonyítva)</vt:lpstr>
      <vt:lpstr>Matematika középszint, ágazati összevetés - 2022</vt:lpstr>
      <vt:lpstr>Magyar nyelv és irodalom középszint országos/iskolai</vt:lpstr>
      <vt:lpstr>PowerPoint-bemutató</vt:lpstr>
      <vt:lpstr>Magyar nyelv és irodalom középszintű eredmények – 2022  (országos nappalis átlaghoz viszonyítva)</vt:lpstr>
      <vt:lpstr>Magyar nyelv és irodalom középszint, ágazati összevetés - 2022</vt:lpstr>
      <vt:lpstr>Történelem középszint országos/iskolai - 2022</vt:lpstr>
      <vt:lpstr>PowerPoint-bemutató</vt:lpstr>
      <vt:lpstr>Történelem középszintű eredmények – 2022 (országos nappalis átlaggal való összevetésben)</vt:lpstr>
      <vt:lpstr>Történelem középszint, ágazati összevetés - 2022 </vt:lpstr>
      <vt:lpstr>Angol nyelv középszint országos/iskolai - 2022</vt:lpstr>
      <vt:lpstr>PowerPoint-bemutató</vt:lpstr>
      <vt:lpstr>Angol nyelv középszintű eredmények – 2022 (országos nappalis eredményekkel való összehasonlítás)</vt:lpstr>
      <vt:lpstr>Angol nyelv középszint, ágazati összevetés - 2022 </vt:lpstr>
      <vt:lpstr>Német nyelv középszint országos/iskolai - 2022</vt:lpstr>
      <vt:lpstr>PowerPoint-bemutató</vt:lpstr>
      <vt:lpstr>Német nyelv középszintű eredmények</vt:lpstr>
      <vt:lpstr>Választott tantárgyak átlaga középszint - 2022</vt:lpstr>
      <vt:lpstr>Informatikai ismeretek középszint országos/iskolai - 2022</vt:lpstr>
      <vt:lpstr>PowerPoint-bemutató</vt:lpstr>
      <vt:lpstr>Közgazdasági ismeretek középszint országos/iskolai - 2022</vt:lpstr>
      <vt:lpstr>PowerPoint-bemutató</vt:lpstr>
      <vt:lpstr>Rendészeti és közszolgálati ismeretek középszint országos/iskolai - 2022</vt:lpstr>
      <vt:lpstr>PowerPoint-bemutató</vt:lpstr>
      <vt:lpstr>Középszintű vizsgák iskolai átlaga</vt:lpstr>
      <vt:lpstr> 12. évfolyam összes emelt szintű ill. szintemelő vizsgája   </vt:lpstr>
      <vt:lpstr>Emelt szintű vizsgák átlaga</vt:lpstr>
      <vt:lpstr>Dicséretek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takacsne.erika</cp:lastModifiedBy>
  <cp:revision>693</cp:revision>
  <cp:lastPrinted>2013-08-26T13:17:33Z</cp:lastPrinted>
  <dcterms:created xsi:type="dcterms:W3CDTF">2009-08-25T22:30:43Z</dcterms:created>
  <dcterms:modified xsi:type="dcterms:W3CDTF">2022-09-23T07:26:45Z</dcterms:modified>
</cp:coreProperties>
</file>