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3.xml" ContentType="application/vnd.openxmlformats-officedocument.presentationml.notesSlide+xml"/>
  <Override PartName="/ppt/charts/chart20.xml" ContentType="application/vnd.openxmlformats-officedocument.drawingml.chart+xml"/>
  <Override PartName="/ppt/notesSlides/notesSlide4.xml" ContentType="application/vnd.openxmlformats-officedocument.presentationml.notesSlide+xml"/>
  <Override PartName="/ppt/charts/chart21.xml" ContentType="application/vnd.openxmlformats-officedocument.drawingml.chart+xml"/>
  <Override PartName="/ppt/notesSlides/notesSlide5.xml" ContentType="application/vnd.openxmlformats-officedocument.presentationml.notesSlide+xml"/>
  <Override PartName="/ppt/charts/chart22.xml" ContentType="application/vnd.openxmlformats-officedocument.drawingml.chart+xml"/>
  <Override PartName="/ppt/notesSlides/notesSlide6.xml" ContentType="application/vnd.openxmlformats-officedocument.presentationml.notesSlide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62" r:id="rId2"/>
    <p:sldId id="400" r:id="rId3"/>
    <p:sldId id="269" r:id="rId4"/>
    <p:sldId id="354" r:id="rId5"/>
    <p:sldId id="353" r:id="rId6"/>
    <p:sldId id="420" r:id="rId7"/>
    <p:sldId id="421" r:id="rId8"/>
    <p:sldId id="422" r:id="rId9"/>
    <p:sldId id="265" r:id="rId10"/>
    <p:sldId id="266" r:id="rId11"/>
    <p:sldId id="267" r:id="rId12"/>
    <p:sldId id="268" r:id="rId13"/>
    <p:sldId id="258" r:id="rId14"/>
    <p:sldId id="259" r:id="rId15"/>
    <p:sldId id="260" r:id="rId16"/>
    <p:sldId id="26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411" r:id="rId29"/>
    <p:sldId id="284" r:id="rId30"/>
    <p:sldId id="285" r:id="rId31"/>
    <p:sldId id="409" r:id="rId32"/>
    <p:sldId id="410" r:id="rId33"/>
    <p:sldId id="412" r:id="rId34"/>
    <p:sldId id="413" r:id="rId35"/>
    <p:sldId id="417" r:id="rId36"/>
    <p:sldId id="418" r:id="rId37"/>
    <p:sldId id="414" r:id="rId38"/>
    <p:sldId id="419" r:id="rId39"/>
    <p:sldId id="399" r:id="rId40"/>
    <p:sldId id="415" r:id="rId41"/>
    <p:sldId id="406" r:id="rId42"/>
    <p:sldId id="408" r:id="rId43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3300"/>
    <a:srgbClr val="3E00EE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4660"/>
  </p:normalViewPr>
  <p:slideViewPr>
    <p:cSldViewPr>
      <p:cViewPr varScale="1">
        <p:scale>
          <a:sx n="104" d="100"/>
          <a:sy n="104" d="100"/>
        </p:scale>
        <p:origin x="12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1111111111112"/>
          <c:y val="2.7726432532347491E-2"/>
          <c:w val="0.78"/>
          <c:h val="0.79297597042513934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folHlink"/>
            </a:solidFill>
            <a:ln w="133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534410904600238E-3"/>
                  <c:y val="8.8918180513509602E-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43666838157885E-2"/>
                      <c:h val="6.39730517808112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019-4106-8938-CB3D8D57F627}"/>
                </c:ext>
              </c:extLst>
            </c:dLbl>
            <c:dLbl>
              <c:idx val="1"/>
              <c:layout>
                <c:manualLayout>
                  <c:x val="1.095745691955639E-2"/>
                  <c:y val="-2.4999135986548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19-4106-8938-CB3D8D57F627}"/>
                </c:ext>
              </c:extLst>
            </c:dLbl>
            <c:dLbl>
              <c:idx val="2"/>
              <c:layout>
                <c:manualLayout>
                  <c:x val="8.9366057655049548E-3"/>
                  <c:y val="-2.254451640974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19-4106-8938-CB3D8D57F627}"/>
                </c:ext>
              </c:extLst>
            </c:dLbl>
            <c:dLbl>
              <c:idx val="3"/>
              <c:layout>
                <c:manualLayout>
                  <c:x val="6.4126289603512014E-3"/>
                  <c:y val="-2.8113577114039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19-4106-8938-CB3D8D57F627}"/>
                </c:ext>
              </c:extLst>
            </c:dLbl>
            <c:dLbl>
              <c:idx val="4"/>
              <c:layout>
                <c:manualLayout>
                  <c:x val="5.6821708568859106E-3"/>
                  <c:y val="-2.9636993596795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19-4106-8938-CB3D8D57F627}"/>
                </c:ext>
              </c:extLst>
            </c:dLbl>
            <c:dLbl>
              <c:idx val="5"/>
              <c:layout>
                <c:manualLayout>
                  <c:x val="8.6126821984317068E-3"/>
                  <c:y val="-2.9544095670628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19-4106-8938-CB3D8D57F627}"/>
                </c:ext>
              </c:extLst>
            </c:dLbl>
            <c:dLbl>
              <c:idx val="6"/>
              <c:layout>
                <c:manualLayout>
                  <c:x val="1.9594601794868161E-3"/>
                  <c:y val="-3.380863976264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19-4106-8938-CB3D8D57F627}"/>
                </c:ext>
              </c:extLst>
            </c:dLbl>
            <c:dLbl>
              <c:idx val="7"/>
              <c:layout>
                <c:manualLayout>
                  <c:x val="2.9349057353100635E-3"/>
                  <c:y val="-3.275482320922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19-4106-8938-CB3D8D57F627}"/>
                </c:ext>
              </c:extLst>
            </c:dLbl>
            <c:dLbl>
              <c:idx val="8"/>
              <c:layout>
                <c:manualLayout>
                  <c:x val="5.9400022180326048E-3"/>
                  <c:y val="-2.3581608434718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19-4106-8938-CB3D8D57F627}"/>
                </c:ext>
              </c:extLst>
            </c:dLbl>
            <c:dLbl>
              <c:idx val="9"/>
              <c:layout>
                <c:manualLayout>
                  <c:x val="6.1413179898474109E-3"/>
                  <c:y val="-9.3323662301998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19-4106-8938-CB3D8D57F627}"/>
                </c:ext>
              </c:extLst>
            </c:dLbl>
            <c:spPr>
              <a:noFill/>
              <a:ln w="26706">
                <a:noFill/>
              </a:ln>
            </c:spPr>
            <c:txPr>
              <a:bodyPr/>
              <a:lstStyle/>
              <a:p>
                <a:pPr>
                  <a:defRPr sz="194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6"/>
                <c:pt idx="0">
                  <c:v>ref.hittan</c:v>
                </c:pt>
                <c:pt idx="1">
                  <c:v>földrajz</c:v>
                </c:pt>
                <c:pt idx="2">
                  <c:v>német nyelv</c:v>
                </c:pt>
                <c:pt idx="3">
                  <c:v>biológia</c:v>
                </c:pt>
                <c:pt idx="4">
                  <c:v>dig.kult</c:v>
                </c:pt>
                <c:pt idx="5">
                  <c:v>testnev.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8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019-4106-8938-CB3D8D57F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5015984"/>
        <c:axId val="155016376"/>
        <c:axId val="0"/>
      </c:bar3DChart>
      <c:catAx>
        <c:axId val="15501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37">
            <a:solidFill>
              <a:schemeClr val="tx1"/>
            </a:solidFill>
            <a:prstDash val="solid"/>
          </a:ln>
        </c:spPr>
        <c:txPr>
          <a:bodyPr rot="-2760000" vert="horz"/>
          <a:lstStyle/>
          <a:p>
            <a:pPr>
              <a:defRPr sz="152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5016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016376"/>
        <c:scaling>
          <c:orientation val="minMax"/>
        </c:scaling>
        <c:delete val="0"/>
        <c:axPos val="l"/>
        <c:majorGridlines>
          <c:spPr>
            <a:ln w="333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5015984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6444442596734539"/>
          <c:y val="0.41404798084449967"/>
          <c:w val="0.11555551860135749"/>
          <c:h val="0.14232905097389137"/>
        </c:manualLayout>
      </c:layout>
      <c:overlay val="0"/>
      <c:spPr>
        <a:solidFill>
          <a:schemeClr val="bg1"/>
        </a:solidFill>
        <a:ln w="3337">
          <a:solidFill>
            <a:schemeClr val="tx1"/>
          </a:solidFill>
          <a:prstDash val="solid"/>
        </a:ln>
      </c:spPr>
      <c:txPr>
        <a:bodyPr/>
        <a:lstStyle/>
        <a:p>
          <a:pPr>
            <a:defRPr sz="18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történelem középszint - 2024</a:t>
            </a:r>
          </a:p>
        </c:rich>
      </c:tx>
      <c:layout>
        <c:manualLayout>
          <c:xMode val="edge"/>
          <c:yMode val="edge"/>
          <c:x val="0.25862068965517243"/>
          <c:y val="2.033890500529539E-2"/>
        </c:manualLayout>
      </c:layout>
      <c:overlay val="0"/>
      <c:spPr>
        <a:noFill/>
        <a:ln w="22253">
          <a:noFill/>
        </a:ln>
      </c:spPr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4030167881058662"/>
          <c:y val="0.17328219218499327"/>
          <c:w val="0.73168103448275901"/>
          <c:h val="0.611864406779661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0.94</c:v>
                </c:pt>
                <c:pt idx="1">
                  <c:v>16.52</c:v>
                </c:pt>
                <c:pt idx="2">
                  <c:v>30.25</c:v>
                </c:pt>
                <c:pt idx="3">
                  <c:v>31.71</c:v>
                </c:pt>
                <c:pt idx="4">
                  <c:v>20.59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AA-468A-9510-63605ABADD3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12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1.56</c:v>
                </c:pt>
                <c:pt idx="1">
                  <c:v>23.43</c:v>
                </c:pt>
                <c:pt idx="2">
                  <c:v>39.06</c:v>
                </c:pt>
                <c:pt idx="3">
                  <c:v>28.12</c:v>
                </c:pt>
                <c:pt idx="4">
                  <c:v>7.81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AA-468A-9510-63605ABAD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052408"/>
        <c:axId val="286338800"/>
        <c:axId val="0"/>
      </c:bar3DChart>
      <c:catAx>
        <c:axId val="213052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293109912985013"/>
              <c:y val="0.88135598839618734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38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338800"/>
        <c:scaling>
          <c:orientation val="minMax"/>
        </c:scaling>
        <c:delete val="0"/>
        <c:axPos val="l"/>
        <c:majorGridlines>
          <c:spPr>
            <a:ln w="278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9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.12607760236866944"/>
              <c:y val="9.1525348805083576E-2"/>
            </c:manualLayout>
          </c:layout>
          <c:overlay val="0"/>
          <c:spPr>
            <a:noFill/>
            <a:ln w="2225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524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788797951980141"/>
          <c:y val="0.12881355620021182"/>
          <c:w val="0.16271556572669799"/>
          <c:h val="0.1271186627987291"/>
        </c:manualLayout>
      </c:layout>
      <c:overlay val="0"/>
      <c:spPr>
        <a:noFill/>
        <a:ln w="2782">
          <a:solidFill>
            <a:schemeClr val="tx1"/>
          </a:solidFill>
          <a:prstDash val="solid"/>
        </a:ln>
      </c:spPr>
      <c:txPr>
        <a:bodyPr/>
        <a:lstStyle/>
        <a:p>
          <a:pPr>
            <a:defRPr sz="15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5064377682403456E-2"/>
          <c:w val="0.92244418331374867"/>
          <c:h val="0.76180257510729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2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06B-4A25-A371-4CBD3DDC8533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06B-4A25-A371-4CBD3DDC853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06B-4A25-A371-4CBD3DDC853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306B-4A25-A371-4CBD3DDC853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306B-4A25-A371-4CBD3DDC8533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306B-4A25-A371-4CBD3DDC8533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306B-4A25-A371-4CBD3DDC8533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9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306B-4A25-A371-4CBD3DDC8533}"/>
              </c:ext>
            </c:extLst>
          </c:dPt>
          <c:dLbls>
            <c:dLbl>
              <c:idx val="0"/>
              <c:layout>
                <c:manualLayout>
                  <c:x val="1.0968266079333228E-2"/>
                  <c:y val="-1.041898794908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6B-4A25-A371-4CBD3DDC8533}"/>
                </c:ext>
              </c:extLst>
            </c:dLbl>
            <c:dLbl>
              <c:idx val="1"/>
              <c:layout>
                <c:manualLayout>
                  <c:x val="2.3100737358791312E-2"/>
                  <c:y val="-4.020703863629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6B-4A25-A371-4CBD3DDC8533}"/>
                </c:ext>
              </c:extLst>
            </c:dLbl>
            <c:dLbl>
              <c:idx val="2"/>
              <c:layout>
                <c:manualLayout>
                  <c:x val="1.5692428403295353E-2"/>
                  <c:y val="-1.433691756272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B-4A25-A371-4CBD3DDC8533}"/>
                </c:ext>
              </c:extLst>
            </c:dLbl>
            <c:dLbl>
              <c:idx val="3"/>
              <c:layout>
                <c:manualLayout>
                  <c:x val="1.8323566753057397E-2"/>
                  <c:y val="-5.611130866706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6B-4A25-A371-4CBD3DDC8533}"/>
                </c:ext>
              </c:extLst>
            </c:dLbl>
            <c:dLbl>
              <c:idx val="4"/>
              <c:layout>
                <c:manualLayout>
                  <c:x val="1.4455444932859151E-2"/>
                  <c:y val="-9.015460164253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6B-4A25-A371-4CBD3DDC8533}"/>
                </c:ext>
              </c:extLst>
            </c:dLbl>
            <c:dLbl>
              <c:idx val="5"/>
              <c:layout>
                <c:manualLayout>
                  <c:x val="1.4721474841145053E-2"/>
                  <c:y val="-3.5160217875991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6B-4A25-A371-4CBD3DDC8533}"/>
                </c:ext>
              </c:extLst>
            </c:dLbl>
            <c:dLbl>
              <c:idx val="6"/>
              <c:layout>
                <c:manualLayout>
                  <c:x val="1.202843171476849E-2"/>
                  <c:y val="-5.342183839923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06B-4A25-A371-4CBD3DDC8533}"/>
                </c:ext>
              </c:extLst>
            </c:dLbl>
            <c:dLbl>
              <c:idx val="7"/>
              <c:layout>
                <c:manualLayout>
                  <c:x val="1.6763343969999043E-2"/>
                  <c:y val="-2.823289024355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06B-4A25-A371-4CBD3DDC8533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4">
                  <c:v>12TAC</c:v>
                </c:pt>
                <c:pt idx="5">
                  <c:v>12TB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3.54</c:v>
                </c:pt>
                <c:pt idx="1">
                  <c:v>3.17</c:v>
                </c:pt>
                <c:pt idx="2">
                  <c:v>3.32</c:v>
                </c:pt>
                <c:pt idx="4">
                  <c:v>3.04</c:v>
                </c:pt>
                <c:pt idx="5" formatCode="0.00">
                  <c:v>3.13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06B-4A25-A371-4CBD3DDC8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339584"/>
        <c:axId val="286339976"/>
        <c:axId val="0"/>
      </c:bar3DChart>
      <c:catAx>
        <c:axId val="28633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39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339976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39584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4334763948497847E-2"/>
          <c:w val="0.8743961352657007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6C9-45F7-9177-483B82EEF93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6C9-45F7-9177-483B82EEF93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6C9-45F7-9177-483B82EEF93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76C9-45F7-9177-483B82EEF938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76C9-45F7-9177-483B82EEF938}"/>
              </c:ext>
            </c:extLst>
          </c:dPt>
          <c:dLbls>
            <c:dLbl>
              <c:idx val="0"/>
              <c:layout>
                <c:manualLayout>
                  <c:x val="2.2650899766213622E-2"/>
                  <c:y val="-1.996226473997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C9-45F7-9177-483B82EEF938}"/>
                </c:ext>
              </c:extLst>
            </c:dLbl>
            <c:dLbl>
              <c:idx val="1"/>
              <c:layout>
                <c:manualLayout>
                  <c:x val="9.2753754450715219E-3"/>
                  <c:y val="-2.0074889612805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C9-45F7-9177-483B82EEF938}"/>
                </c:ext>
              </c:extLst>
            </c:dLbl>
            <c:dLbl>
              <c:idx val="2"/>
              <c:layout>
                <c:manualLayout>
                  <c:x val="2.5581777116106354E-2"/>
                  <c:y val="-3.4054995318164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C9-45F7-9177-483B82EEF938}"/>
                </c:ext>
              </c:extLst>
            </c:dLbl>
            <c:dLbl>
              <c:idx val="3"/>
              <c:layout>
                <c:manualLayout>
                  <c:x val="1.1978693173777434E-2"/>
                  <c:y val="-1.3829741620758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C9-45F7-9177-483B82EEF938}"/>
                </c:ext>
              </c:extLst>
            </c:dLbl>
            <c:dLbl>
              <c:idx val="4"/>
              <c:layout>
                <c:manualLayout>
                  <c:x val="1.0212785227870854E-2"/>
                  <c:y val="-1.642968138916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C9-45F7-9177-483B82EEF938}"/>
                </c:ext>
              </c:extLst>
            </c:dLbl>
            <c:dLbl>
              <c:idx val="5"/>
              <c:layout>
                <c:manualLayout>
                  <c:x val="7.0593296614343045E-3"/>
                  <c:y val="-4.3213849924388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C9-45F7-9177-483B82EEF938}"/>
                </c:ext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3.54</c:v>
                </c:pt>
                <c:pt idx="1">
                  <c:v>3.95</c:v>
                </c:pt>
                <c:pt idx="2" formatCode="0.00">
                  <c:v>3.32</c:v>
                </c:pt>
                <c:pt idx="3">
                  <c:v>3.32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6C9-45F7-9177-483B82EEF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340760"/>
        <c:axId val="286341152"/>
        <c:axId val="0"/>
      </c:bar3DChart>
      <c:catAx>
        <c:axId val="286340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41152"/>
        <c:crossesAt val="2.5"/>
        <c:auto val="1"/>
        <c:lblAlgn val="ctr"/>
        <c:lblOffset val="100"/>
        <c:tickLblSkip val="1"/>
        <c:tickMarkSkip val="1"/>
        <c:noMultiLvlLbl val="0"/>
      </c:catAx>
      <c:valAx>
        <c:axId val="286341152"/>
        <c:scaling>
          <c:orientation val="minMax"/>
          <c:min val="2.5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40760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306930693069355E-2"/>
          <c:y val="2.7896995708154536E-2"/>
          <c:w val="0.9207920792079205"/>
          <c:h val="0.849785407725321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1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ECF-4AF5-A41B-2B19824846A2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31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ECF-4AF5-A41B-2B19824846A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ECF-4AF5-A41B-2B19824846A2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ECF-4AF5-A41B-2B19824846A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ECF-4AF5-A41B-2B19824846A2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31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0ECF-4AF5-A41B-2B19824846A2}"/>
              </c:ext>
            </c:extLst>
          </c:dPt>
          <c:dLbls>
            <c:dLbl>
              <c:idx val="0"/>
              <c:layout>
                <c:manualLayout>
                  <c:x val="3.2121214253157525E-2"/>
                  <c:y val="-4.4207969854390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CF-4AF5-A41B-2B19824846A2}"/>
                </c:ext>
              </c:extLst>
            </c:dLbl>
            <c:dLbl>
              <c:idx val="1"/>
              <c:layout>
                <c:manualLayout>
                  <c:x val="3.0322910693888382E-2"/>
                  <c:y val="-9.0897289291120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CF-4AF5-A41B-2B19824846A2}"/>
                </c:ext>
              </c:extLst>
            </c:dLbl>
            <c:dLbl>
              <c:idx val="2"/>
              <c:layout>
                <c:manualLayout>
                  <c:x val="1.4328386260629137E-2"/>
                  <c:y val="-2.3029590180895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CF-4AF5-A41B-2B19824846A2}"/>
                </c:ext>
              </c:extLst>
            </c:dLbl>
            <c:dLbl>
              <c:idx val="3"/>
              <c:layout>
                <c:manualLayout>
                  <c:x val="-9.5003294084066228E-4"/>
                  <c:y val="-5.0883349124927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CF-4AF5-A41B-2B19824846A2}"/>
                </c:ext>
              </c:extLst>
            </c:dLbl>
            <c:dLbl>
              <c:idx val="4"/>
              <c:layout>
                <c:manualLayout>
                  <c:x val="1.9365746852529057E-2"/>
                  <c:y val="-5.9803312967621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CF-4AF5-A41B-2B19824846A2}"/>
                </c:ext>
              </c:extLst>
            </c:dLbl>
            <c:dLbl>
              <c:idx val="5"/>
              <c:layout>
                <c:manualLayout>
                  <c:x val="1.9146392513107239E-2"/>
                  <c:y val="-4.702627939142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CF-4AF5-A41B-2B19824846A2}"/>
                </c:ext>
              </c:extLst>
            </c:dLbl>
            <c:spPr>
              <a:noFill/>
              <a:ln w="26272">
                <a:noFill/>
              </a:ln>
            </c:spPr>
            <c:txPr>
              <a:bodyPr/>
              <a:lstStyle/>
              <a:p>
                <a:pPr>
                  <a:defRPr sz="18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napp</c:v>
                </c:pt>
                <c:pt idx="1">
                  <c:v>orsz n tech</c:v>
                </c:pt>
                <c:pt idx="2">
                  <c:v>isk tech</c:v>
                </c:pt>
                <c:pt idx="3">
                  <c:v>AC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3.54</c:v>
                </c:pt>
                <c:pt idx="1">
                  <c:v>3.16</c:v>
                </c:pt>
                <c:pt idx="2">
                  <c:v>3.08</c:v>
                </c:pt>
                <c:pt idx="3" formatCode="0.00">
                  <c:v>3.04</c:v>
                </c:pt>
                <c:pt idx="4">
                  <c:v>3.13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ECF-4AF5-A41B-2B1982484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341936"/>
        <c:axId val="286342328"/>
        <c:axId val="0"/>
      </c:bar3DChart>
      <c:catAx>
        <c:axId val="28634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42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342328"/>
        <c:scaling>
          <c:orientation val="minMax"/>
          <c:max val="4.2"/>
        </c:scaling>
        <c:delete val="0"/>
        <c:axPos val="l"/>
        <c:majorGridlines>
          <c:spPr>
            <a:ln w="3284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341936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angol nyelv középszint - 2024</a:t>
            </a:r>
          </a:p>
        </c:rich>
      </c:tx>
      <c:layout>
        <c:manualLayout>
          <c:xMode val="edge"/>
          <c:yMode val="edge"/>
          <c:x val="0.29955065043099116"/>
          <c:y val="8.3128825764249348E-2"/>
        </c:manualLayout>
      </c:layout>
      <c:overlay val="0"/>
      <c:spPr>
        <a:noFill/>
        <a:ln w="21273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662100456621035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0.22</c:v>
                </c:pt>
                <c:pt idx="1">
                  <c:v>5.35</c:v>
                </c:pt>
                <c:pt idx="2">
                  <c:v>8.5500000000000007</c:v>
                </c:pt>
                <c:pt idx="3">
                  <c:v>15.98</c:v>
                </c:pt>
                <c:pt idx="4">
                  <c:v>69.900000000000006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9E-45FD-BB68-D2344278A7E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063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9.67</c:v>
                </c:pt>
                <c:pt idx="2" formatCode="0.00">
                  <c:v>12.9</c:v>
                </c:pt>
                <c:pt idx="3">
                  <c:v>16.12</c:v>
                </c:pt>
                <c:pt idx="4">
                  <c:v>61.29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9E-45FD-BB68-D2344278A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523520"/>
        <c:axId val="286523912"/>
        <c:axId val="0"/>
      </c:bar3DChart>
      <c:catAx>
        <c:axId val="286523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5317757414"/>
              <c:y val="0.8830507632329091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3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523912"/>
        <c:scaling>
          <c:orientation val="minMax"/>
        </c:scaling>
        <c:delete val="0"/>
        <c:axPos val="l"/>
        <c:majorGridlines>
          <c:spPr>
            <a:ln w="266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82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46416938846"/>
            </c:manualLayout>
          </c:layout>
          <c:overlay val="0"/>
          <c:spPr>
            <a:noFill/>
            <a:ln w="2127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6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3520"/>
        <c:crosses val="autoZero"/>
        <c:crossBetween val="between"/>
      </c:valAx>
      <c:spPr>
        <a:noFill/>
        <a:ln w="25396">
          <a:noFill/>
        </a:ln>
      </c:spPr>
    </c:plotArea>
    <c:legend>
      <c:legendPos val="r"/>
      <c:layout>
        <c:manualLayout>
          <c:xMode val="edge"/>
          <c:yMode val="edge"/>
          <c:x val="1.0734776603949564E-2"/>
          <c:y val="0.48895393248257751"/>
          <c:w val="0.16666666666666666"/>
          <c:h val="0.12372875077362322"/>
        </c:manualLayout>
      </c:layout>
      <c:overlay val="0"/>
      <c:spPr>
        <a:noFill/>
        <a:ln w="2660">
          <a:solidFill>
            <a:schemeClr val="tx1"/>
          </a:solidFill>
          <a:prstDash val="solid"/>
        </a:ln>
      </c:spPr>
      <c:txPr>
        <a:bodyPr/>
        <a:lstStyle/>
        <a:p>
          <a:pPr>
            <a:defRPr sz="142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33377918776239"/>
          <c:y val="2.8809979397736572E-2"/>
          <c:w val="0.87191539365452475"/>
          <c:h val="0.6845493562231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EE66-44E2-AD02-8E520FBFEA1C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E66-44E2-AD02-8E520FBFEA1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EE66-44E2-AD02-8E520FBFEA1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E66-44E2-AD02-8E520FBFEA1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E66-44E2-AD02-8E520FBFEA1C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EE66-44E2-AD02-8E520FBFEA1C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EE66-44E2-AD02-8E520FBFEA1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EE66-44E2-AD02-8E520FBFEA1C}"/>
              </c:ext>
            </c:extLst>
          </c:dPt>
          <c:dLbls>
            <c:dLbl>
              <c:idx val="0"/>
              <c:layout>
                <c:manualLayout>
                  <c:x val="1.0116550260562242E-2"/>
                  <c:y val="-6.414653007083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66-44E2-AD02-8E520FBFEA1C}"/>
                </c:ext>
              </c:extLst>
            </c:dLbl>
            <c:dLbl>
              <c:idx val="1"/>
              <c:layout>
                <c:manualLayout>
                  <c:x val="7.1042218192714146E-3"/>
                  <c:y val="-7.5659413541049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66-44E2-AD02-8E520FBFEA1C}"/>
                </c:ext>
              </c:extLst>
            </c:dLbl>
            <c:dLbl>
              <c:idx val="2"/>
              <c:layout>
                <c:manualLayout>
                  <c:x val="6.2769713613181066E-3"/>
                  <c:y val="-1.7204301075268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E66-44E2-AD02-8E520FBFEA1C}"/>
                </c:ext>
              </c:extLst>
            </c:dLbl>
            <c:dLbl>
              <c:idx val="3"/>
              <c:layout>
                <c:manualLayout>
                  <c:x val="1.1662316239500941E-2"/>
                  <c:y val="-5.448028673835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66-44E2-AD02-8E520FBFEA1C}"/>
                </c:ext>
              </c:extLst>
            </c:dLbl>
            <c:dLbl>
              <c:idx val="4"/>
              <c:layout>
                <c:manualLayout>
                  <c:x val="1.3165823867936476E-2"/>
                  <c:y val="-2.7747467050489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66-44E2-AD02-8E520FBFEA1C}"/>
                </c:ext>
              </c:extLst>
            </c:dLbl>
            <c:dLbl>
              <c:idx val="5"/>
              <c:layout>
                <c:manualLayout>
                  <c:x val="9.9435628608407888E-3"/>
                  <c:y val="-4.799480710072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66-44E2-AD02-8E520FBFEA1C}"/>
                </c:ext>
              </c:extLst>
            </c:dLbl>
            <c:dLbl>
              <c:idx val="6"/>
              <c:layout>
                <c:manualLayout>
                  <c:x val="1.0449056755312297E-2"/>
                  <c:y val="-1.7834673891570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66-44E2-AD02-8E520FBFEA1C}"/>
                </c:ext>
              </c:extLst>
            </c:dLbl>
            <c:dLbl>
              <c:idx val="7"/>
              <c:layout>
                <c:manualLayout>
                  <c:x val="3.9187089684437331E-3"/>
                  <c:y val="-1.2370716706629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E66-44E2-AD02-8E520FBFEA1C}"/>
                </c:ext>
              </c:extLst>
            </c:dLbl>
            <c:spPr>
              <a:noFill/>
              <a:ln w="25389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5"/>
                <c:pt idx="0">
                  <c:v>orsz napp</c:v>
                </c:pt>
                <c:pt idx="1">
                  <c:v>isk</c:v>
                </c:pt>
                <c:pt idx="2">
                  <c:v>G12A</c:v>
                </c:pt>
                <c:pt idx="4">
                  <c:v>12TAC</c:v>
                </c:pt>
              </c:strCache>
            </c:strRef>
          </c:cat>
          <c:val>
            <c:numRef>
              <c:f>Sheet1!$B$2:$G$2</c:f>
              <c:numCache>
                <c:formatCode>0.00</c:formatCode>
                <c:ptCount val="6"/>
                <c:pt idx="0">
                  <c:v>4.5</c:v>
                </c:pt>
                <c:pt idx="1">
                  <c:v>4.29</c:v>
                </c:pt>
                <c:pt idx="2">
                  <c:v>4.04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E66-44E2-AD02-8E520FBF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524696"/>
        <c:axId val="286525088"/>
        <c:axId val="0"/>
      </c:bar3DChart>
      <c:catAx>
        <c:axId val="286524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-318000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525088"/>
        <c:scaling>
          <c:orientation val="minMax"/>
          <c:min val="2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469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44927536231886"/>
          <c:y val="3.6480686695278972E-2"/>
          <c:w val="0.8743961352657007"/>
          <c:h val="0.824034334763948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1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72B-4651-87E0-A9B0BACBAAD4}"/>
              </c:ext>
            </c:extLst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72B-4651-87E0-A9B0BACBAAD4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72B-4651-87E0-A9B0BACBAAD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72B-4651-87E0-A9B0BACBAAD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472B-4651-87E0-A9B0BACBAAD4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137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72B-4651-87E0-A9B0BACBAAD4}"/>
              </c:ext>
            </c:extLst>
          </c:dPt>
          <c:dLbls>
            <c:dLbl>
              <c:idx val="0"/>
              <c:layout>
                <c:manualLayout>
                  <c:x val="1.7286361263804884E-2"/>
                  <c:y val="-3.7266159165596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2B-4651-87E0-A9B0BACBAAD4}"/>
                </c:ext>
              </c:extLst>
            </c:dLbl>
            <c:dLbl>
              <c:idx val="1"/>
              <c:layout>
                <c:manualLayout>
                  <c:x val="3.4720009095591566E-3"/>
                  <c:y val="-3.0722216061998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2B-4651-87E0-A9B0BACBAAD4}"/>
                </c:ext>
              </c:extLst>
            </c:dLbl>
            <c:dLbl>
              <c:idx val="2"/>
              <c:layout>
                <c:manualLayout>
                  <c:x val="2.1835664365780494E-2"/>
                  <c:y val="-6.5235713862070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2B-4651-87E0-A9B0BACBAAD4}"/>
                </c:ext>
              </c:extLst>
            </c:dLbl>
            <c:dLbl>
              <c:idx val="3"/>
              <c:layout>
                <c:manualLayout>
                  <c:x val="7.3208314886623795E-3"/>
                  <c:y val="-9.9849185815651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2B-4651-87E0-A9B0BACBAAD4}"/>
                </c:ext>
              </c:extLst>
            </c:dLbl>
            <c:dLbl>
              <c:idx val="4"/>
              <c:layout>
                <c:manualLayout>
                  <c:x val="2.4321448197332892E-2"/>
                  <c:y val="-2.2033390970548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2B-4651-87E0-A9B0BACBAAD4}"/>
                </c:ext>
              </c:extLst>
            </c:dLbl>
            <c:dLbl>
              <c:idx val="5"/>
              <c:layout>
                <c:manualLayout>
                  <c:x val="8.35155131129806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2B-4651-87E0-A9B0BACBAAD4}"/>
                </c:ext>
              </c:extLst>
            </c:dLbl>
            <c:spPr>
              <a:noFill/>
              <a:ln w="27432">
                <a:noFill/>
              </a:ln>
            </c:spPr>
            <c:txPr>
              <a:bodyPr/>
              <a:lstStyle/>
              <a:p>
                <a:pPr>
                  <a:defRPr sz="19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orsz napp 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4.5</c:v>
                </c:pt>
                <c:pt idx="1">
                  <c:v>4.5999999999999996</c:v>
                </c:pt>
                <c:pt idx="2">
                  <c:v>4.29</c:v>
                </c:pt>
                <c:pt idx="3">
                  <c:v>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2B-4651-87E0-A9B0BACBA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525872"/>
        <c:axId val="286526264"/>
        <c:axId val="0"/>
      </c:bar3DChart>
      <c:catAx>
        <c:axId val="28652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6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526264"/>
        <c:scaling>
          <c:orientation val="minMax"/>
          <c:min val="2.8"/>
        </c:scaling>
        <c:delete val="0"/>
        <c:axPos val="l"/>
        <c:majorGridlines>
          <c:spPr>
            <a:ln w="3429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525872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707070707070704E-2"/>
          <c:y val="3.4858387799564294E-2"/>
          <c:w val="0.91666666666666652"/>
          <c:h val="0.84095860566448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7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3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072-4C58-9F82-1327E04AAF15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3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072-4C58-9F82-1327E04AAF1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072-4C58-9F82-1327E04AAF1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072-4C58-9F82-1327E04AAF15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3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4072-4C58-9F82-1327E04AAF15}"/>
              </c:ext>
            </c:extLst>
          </c:dPt>
          <c:dLbls>
            <c:dLbl>
              <c:idx val="0"/>
              <c:layout>
                <c:manualLayout>
                  <c:x val="3.0026409742260479E-2"/>
                  <c:y val="-6.2532869928432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72-4C58-9F82-1327E04AAF15}"/>
                </c:ext>
              </c:extLst>
            </c:dLbl>
            <c:dLbl>
              <c:idx val="1"/>
              <c:layout>
                <c:manualLayout>
                  <c:x val="1.7110823103633786E-2"/>
                  <c:y val="-1.1403135894014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72-4C58-9F82-1327E04AAF15}"/>
                </c:ext>
              </c:extLst>
            </c:dLbl>
            <c:dLbl>
              <c:idx val="2"/>
              <c:layout>
                <c:manualLayout>
                  <c:x val="3.0404704846676716E-2"/>
                  <c:y val="-3.4999235276434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72-4C58-9F82-1327E04AAF15}"/>
                </c:ext>
              </c:extLst>
            </c:dLbl>
            <c:dLbl>
              <c:idx val="3"/>
              <c:layout>
                <c:manualLayout>
                  <c:x val="1.6908837482271236E-2"/>
                  <c:y val="-3.8728554777940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72-4C58-9F82-1327E04AAF15}"/>
                </c:ext>
              </c:extLst>
            </c:dLbl>
            <c:dLbl>
              <c:idx val="4"/>
              <c:layout>
                <c:manualLayout>
                  <c:x val="1.9725143052770577E-2"/>
                  <c:y val="-1.718803233989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72-4C58-9F82-1327E04AAF15}"/>
                </c:ext>
              </c:extLst>
            </c:dLbl>
            <c:dLbl>
              <c:idx val="5"/>
              <c:layout>
                <c:manualLayout>
                  <c:x val="0"/>
                  <c:y val="-3.482920294708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72-4C58-9F82-1327E04AAF15}"/>
                </c:ext>
              </c:extLst>
            </c:dLbl>
            <c:spPr>
              <a:noFill/>
              <a:ln w="27471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orsz napp</c:v>
                </c:pt>
                <c:pt idx="1">
                  <c:v>orsz n tech</c:v>
                </c:pt>
                <c:pt idx="2">
                  <c:v>isk tech</c:v>
                </c:pt>
                <c:pt idx="3">
                  <c:v>AC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4.5</c:v>
                </c:pt>
                <c:pt idx="1">
                  <c:v>4.4800000000000004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072-4C58-9F82-1327E04AA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780784"/>
        <c:axId val="286781176"/>
        <c:axId val="0"/>
      </c:bar3DChart>
      <c:catAx>
        <c:axId val="28678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1176"/>
        <c:crossesAt val="2"/>
        <c:auto val="1"/>
        <c:lblAlgn val="ctr"/>
        <c:lblOffset val="100"/>
        <c:tickLblSkip val="1"/>
        <c:tickMarkSkip val="1"/>
        <c:noMultiLvlLbl val="0"/>
      </c:catAx>
      <c:valAx>
        <c:axId val="286781176"/>
        <c:scaling>
          <c:orientation val="minMax"/>
          <c:max val="4.5999999999999996"/>
          <c:min val="2.8"/>
        </c:scaling>
        <c:delete val="0"/>
        <c:axPos val="l"/>
        <c:majorGridlines>
          <c:spPr>
            <a:ln w="3435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4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0784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5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német nyelv középszint - 2024 </a:t>
            </a:r>
          </a:p>
        </c:rich>
      </c:tx>
      <c:layout>
        <c:manualLayout>
          <c:xMode val="edge"/>
          <c:yMode val="edge"/>
          <c:x val="0.24885843134944793"/>
          <c:y val="1.1864442870567104E-2"/>
        </c:manualLayout>
      </c:layout>
      <c:overlay val="0"/>
      <c:spPr>
        <a:noFill/>
        <a:ln w="23245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8135593220338983"/>
          <c:w val="0.70547945205479534"/>
          <c:h val="0.61355932203389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0.31</c:v>
                </c:pt>
                <c:pt idx="1">
                  <c:v>8.51</c:v>
                </c:pt>
                <c:pt idx="2">
                  <c:v>14.51</c:v>
                </c:pt>
                <c:pt idx="3">
                  <c:v>25.39</c:v>
                </c:pt>
                <c:pt idx="4">
                  <c:v>51.27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F-4633-8F63-D50736695E1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624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2F-4633-8F63-D50736695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781960"/>
        <c:axId val="286782352"/>
        <c:axId val="0"/>
      </c:bar3DChart>
      <c:catAx>
        <c:axId val="286781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51484019609768228"/>
              <c:y val="0.8830509149319297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782352"/>
        <c:scaling>
          <c:orientation val="minMax"/>
        </c:scaling>
        <c:delete val="0"/>
        <c:axPos val="l"/>
        <c:majorGridlines>
          <c:spPr>
            <a:ln w="290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8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9132886168"/>
            </c:manualLayout>
          </c:layout>
          <c:overlay val="0"/>
          <c:spPr>
            <a:noFill/>
            <a:ln w="2324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0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1960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1.0371629989807826E-2"/>
          <c:y val="0.454908950346605"/>
          <c:w val="0.16666666666666669"/>
          <c:h val="0.1237287931601142"/>
        </c:manualLayout>
      </c:layout>
      <c:overlay val="0"/>
      <c:spPr>
        <a:noFill/>
        <a:ln w="2906">
          <a:solidFill>
            <a:schemeClr val="tx1"/>
          </a:solidFill>
          <a:prstDash val="solid"/>
        </a:ln>
      </c:spPr>
      <c:txPr>
        <a:bodyPr/>
        <a:lstStyle/>
        <a:p>
          <a:pPr>
            <a:defRPr sz="155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7210300429184553E-2"/>
          <c:w val="0.92244418331374867"/>
          <c:h val="0.759656652360515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B0F0"/>
            </a:solidFill>
            <a:ln w="12648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12648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2F24-41AC-824B-3049CEE93F9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F24-41AC-824B-3049CEE93F9E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12648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F24-41AC-824B-3049CEE93F9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F24-41AC-824B-3049CEE93F9E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 w="12648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2F24-41AC-824B-3049CEE93F9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2F24-41AC-824B-3049CEE93F9E}"/>
              </c:ext>
            </c:extLst>
          </c:dPt>
          <c:dLbls>
            <c:dLbl>
              <c:idx val="0"/>
              <c:layout>
                <c:manualLayout>
                  <c:x val="7.3595761760067088E-3"/>
                  <c:y val="-2.6622800541377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24-41AC-824B-3049CEE93F9E}"/>
                </c:ext>
              </c:extLst>
            </c:dLbl>
            <c:dLbl>
              <c:idx val="1"/>
              <c:layout>
                <c:manualLayout>
                  <c:x val="9.1382546625739351E-3"/>
                  <c:y val="-2.15773598466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24-41AC-824B-3049CEE93F9E}"/>
                </c:ext>
              </c:extLst>
            </c:dLbl>
            <c:dLbl>
              <c:idx val="3"/>
              <c:layout>
                <c:manualLayout>
                  <c:x val="4.0833675704228618E-3"/>
                  <c:y val="-1.47839584568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24-41AC-824B-3049CEE93F9E}"/>
                </c:ext>
              </c:extLst>
            </c:dLbl>
            <c:dLbl>
              <c:idx val="4"/>
              <c:layout>
                <c:manualLayout>
                  <c:x val="3.5046011559265173E-3"/>
                  <c:y val="-5.193034741625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24-41AC-824B-3049CEE93F9E}"/>
                </c:ext>
              </c:extLst>
            </c:dLbl>
            <c:dLbl>
              <c:idx val="6"/>
              <c:layout>
                <c:manualLayout>
                  <c:x val="4.0565545234660499E-4"/>
                  <c:y val="-6.7952247904495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24-41AC-824B-3049CEE93F9E}"/>
                </c:ext>
              </c:extLst>
            </c:dLbl>
            <c:dLbl>
              <c:idx val="7"/>
              <c:layout>
                <c:manualLayout>
                  <c:x val="9.2496362631013639E-3"/>
                  <c:y val="-5.8273812547625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24-41AC-824B-3049CEE93F9E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17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orsz n</c:v>
                </c:pt>
                <c:pt idx="1">
                  <c:v>isk</c:v>
                </c:pt>
                <c:pt idx="3">
                  <c:v>orsz n g</c:v>
                </c:pt>
                <c:pt idx="4">
                  <c:v>isk g</c:v>
                </c:pt>
                <c:pt idx="6">
                  <c:v>orsz n tech</c:v>
                </c:pt>
                <c:pt idx="7">
                  <c:v>isk tech</c:v>
                </c:pt>
              </c:strCache>
            </c:strRef>
          </c:cat>
          <c:val>
            <c:numRef>
              <c:f>Sheet1!$B$2:$I$2</c:f>
              <c:numCache>
                <c:formatCode>0.00</c:formatCode>
                <c:ptCount val="8"/>
                <c:pt idx="0">
                  <c:v>4.1900000000000004</c:v>
                </c:pt>
                <c:pt idx="1">
                  <c:v>4.5</c:v>
                </c:pt>
                <c:pt idx="3">
                  <c:v>4.45</c:v>
                </c:pt>
                <c:pt idx="4">
                  <c:v>4.5</c:v>
                </c:pt>
                <c:pt idx="6">
                  <c:v>3.74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F24-41AC-824B-3049CEE93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783136"/>
        <c:axId val="286783528"/>
        <c:axId val="0"/>
      </c:bar3DChart>
      <c:catAx>
        <c:axId val="28678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3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6783528"/>
        <c:scaling>
          <c:orientation val="minMax"/>
          <c:min val="2"/>
        </c:scaling>
        <c:delete val="0"/>
        <c:axPos val="l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3136"/>
        <c:crosses val="autoZero"/>
        <c:crossBetween val="between"/>
      </c:valAx>
      <c:spPr>
        <a:noFill/>
        <a:ln w="253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3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matematika középszintű eredmények - 2024</a:t>
            </a:r>
          </a:p>
        </c:rich>
      </c:tx>
      <c:layout>
        <c:manualLayout>
          <c:xMode val="edge"/>
          <c:yMode val="edge"/>
          <c:x val="0.14534880508357509"/>
          <c:y val="2.0338988726887608E-2"/>
        </c:manualLayout>
      </c:layout>
      <c:overlay val="0"/>
      <c:spPr>
        <a:noFill/>
        <a:ln w="26891">
          <a:noFill/>
        </a:ln>
      </c:spPr>
    </c:title>
    <c:autoTitleDeleted val="0"/>
    <c:view3D>
      <c:rotX val="15"/>
      <c:hPercent val="7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60465116279079"/>
          <c:y val="0.16779661016949168"/>
          <c:w val="0.6151162790697674"/>
          <c:h val="0.65254237288135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1.1200000000000001</c:v>
                </c:pt>
                <c:pt idx="1">
                  <c:v>27.5</c:v>
                </c:pt>
                <c:pt idx="2">
                  <c:v>28.03</c:v>
                </c:pt>
                <c:pt idx="3">
                  <c:v>23.34</c:v>
                </c:pt>
                <c:pt idx="4">
                  <c:v>20.010000000000002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D-40CF-AD86-1B1A4FF0B95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34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37.700000000000003</c:v>
                </c:pt>
                <c:pt idx="2">
                  <c:v>27.86</c:v>
                </c:pt>
                <c:pt idx="3">
                  <c:v>19.670000000000002</c:v>
                </c:pt>
                <c:pt idx="4">
                  <c:v>14.75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BD-40CF-AD86-1B1A4FF0B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5017160"/>
        <c:axId val="155017552"/>
        <c:axId val="0"/>
      </c:bar3DChart>
      <c:catAx>
        <c:axId val="155017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4767440254178753"/>
              <c:y val="0.88474584217642649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5017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017552"/>
        <c:scaling>
          <c:orientation val="minMax"/>
        </c:scaling>
        <c:delete val="0"/>
        <c:axPos val="l"/>
        <c:majorGridlines>
          <c:spPr>
            <a:ln w="336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929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254241545165706"/>
            </c:manualLayout>
          </c:layout>
          <c:overlay val="0"/>
          <c:spPr>
            <a:noFill/>
            <a:ln w="2689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3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5017160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83372093290970206"/>
          <c:y val="0.50677969081615992"/>
          <c:w val="0.16395346963208546"/>
          <c:h val="0.12033890500529543"/>
        </c:manualLayout>
      </c:layout>
      <c:overlay val="0"/>
      <c:spPr>
        <a:noFill/>
        <a:ln w="3362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Informatikai  ismeretek középszint 2023</a:t>
            </a:r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0.97</c:v>
                </c:pt>
                <c:pt idx="1">
                  <c:v>22.53</c:v>
                </c:pt>
                <c:pt idx="2">
                  <c:v>37.81</c:v>
                </c:pt>
                <c:pt idx="3">
                  <c:v>26.48</c:v>
                </c:pt>
                <c:pt idx="4">
                  <c:v>12.21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9-44E8-B3B6-A9E907B5BD4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29.41</c:v>
                </c:pt>
                <c:pt idx="2" formatCode="0.00">
                  <c:v>29.41</c:v>
                </c:pt>
                <c:pt idx="3">
                  <c:v>41.17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D9-44E8-B3B6-A9E907B5B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6784312"/>
        <c:axId val="285880032"/>
        <c:axId val="0"/>
      </c:bar3DChart>
      <c:catAx>
        <c:axId val="286784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/>
                  <a:t>Kevesebb az átlag (-0,10). Az idén nincs jeles (előtte 1 fő), nőtt a jó (+13,40%), nagyot csökkent közepes (-20,59 %) és nőtt az elégséges (+12,75 %) érdemjegy,nincs bukás</a:t>
                </a:r>
              </a:p>
            </c:rich>
          </c:tx>
          <c:layout>
            <c:manualLayout>
              <c:xMode val="edge"/>
              <c:yMode val="edge"/>
              <c:x val="9.0968208701971587E-2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0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880032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678431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Közgazdasági ismeretek középszint 2023</a:t>
            </a:r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830742726998434"/>
          <c:y val="0.13958303529101554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0.84</c:v>
                </c:pt>
                <c:pt idx="1">
                  <c:v>8.5</c:v>
                </c:pt>
                <c:pt idx="2">
                  <c:v>27.12</c:v>
                </c:pt>
                <c:pt idx="3">
                  <c:v>35.71</c:v>
                </c:pt>
                <c:pt idx="4">
                  <c:v>27.83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1-4ECF-A429-2C3CDE6FC76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16.66</c:v>
                </c:pt>
                <c:pt idx="3">
                  <c:v>83.33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E1-4ECF-A429-2C3CDE6FC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5880816"/>
        <c:axId val="285881208"/>
        <c:axId val="0"/>
      </c:bar3DChart>
      <c:catAx>
        <c:axId val="285880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/>
                  <a:t>Jobb az átlag (+0,26).Most nincs jeles (tavaly 1 volt), nagyot nőtt a jó (+40,48) érdemjegyek száma és jelentősen csökkent a közepes (-11,91) aránya, nincs elégséges, és   bukás nincs.  </a:t>
                </a:r>
              </a:p>
            </c:rich>
          </c:tx>
          <c:layout>
            <c:manualLayout>
              <c:xMode val="edge"/>
              <c:yMode val="edge"/>
              <c:x val="0.12290070045323441"/>
              <c:y val="0.80896188704967564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1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881208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0816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Rendészeti és közszolgálati ismeretek középszint 2023</a:t>
            </a:r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0.2</c:v>
                </c:pt>
                <c:pt idx="1">
                  <c:v>4.45</c:v>
                </c:pt>
                <c:pt idx="2">
                  <c:v>43.86</c:v>
                </c:pt>
                <c:pt idx="3">
                  <c:v>42.07</c:v>
                </c:pt>
                <c:pt idx="4">
                  <c:v>9.42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C-4202-A9AD-CFB09002CF7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7.6</c:v>
                </c:pt>
                <c:pt idx="1">
                  <c:v>0</c:v>
                </c:pt>
                <c:pt idx="2">
                  <c:v>53.84</c:v>
                </c:pt>
                <c:pt idx="3">
                  <c:v>38.46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C-4202-A9AD-CFB09002C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5881992"/>
        <c:axId val="285882384"/>
        <c:axId val="0"/>
      </c:bar3DChart>
      <c:catAx>
        <c:axId val="285881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/>
                  <a:t>Gyengébb az eredmény (-0,27).Tavalyihoz képest most nincs jeles,(tavaly 2), ismét nőtt a jó érdemjegy,(+21,80%) és csökkent a közepes (-12,82%) érdemjegyek aránya. Nincs elégséges , 1 bukás van (tavaly 0)</a:t>
                </a:r>
              </a:p>
            </c:rich>
          </c:tx>
          <c:layout>
            <c:manualLayout>
              <c:xMode val="edge"/>
              <c:yMode val="edge"/>
              <c:x val="0.15091882983106714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2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882384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199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Közúti és légi közlekedési, szállítmányozási és logisztikai ismeretek középszint 2023</a:t>
            </a:r>
          </a:p>
        </c:rich>
      </c:tx>
      <c:layout>
        <c:manualLayout>
          <c:xMode val="edge"/>
          <c:yMode val="edge"/>
          <c:x val="0.26484015423997925"/>
          <c:y val="1.1864393411591498E-2"/>
        </c:manualLayout>
      </c:layout>
      <c:overlay val="0"/>
      <c:spPr>
        <a:noFill/>
        <a:ln w="23484">
          <a:noFill/>
        </a:ln>
      </c:spPr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5456621004566227"/>
          <c:y val="0.17966101694915246"/>
          <c:w val="0.70547945205479534"/>
          <c:h val="0.615254237288136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0.46</c:v>
                </c:pt>
                <c:pt idx="1">
                  <c:v>18.36</c:v>
                </c:pt>
                <c:pt idx="2">
                  <c:v>39.630000000000003</c:v>
                </c:pt>
                <c:pt idx="3">
                  <c:v>34.89</c:v>
                </c:pt>
                <c:pt idx="4">
                  <c:v>6.67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C-4202-A9AD-CFB09002CF7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4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60</c:v>
                </c:pt>
                <c:pt idx="3">
                  <c:v>40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C-4202-A9AD-CFB09002C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85881992"/>
        <c:axId val="285882384"/>
        <c:axId val="0"/>
      </c:bar3DChart>
      <c:catAx>
        <c:axId val="285881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 sz="1800" b="0" dirty="0"/>
                  <a:t>Idén először volt ebből a tantárgyból szakmai érettségi. Az országos átlagnál jobb az eredmény (+ 0,11). 5 fő vizsgázott, jeles nincs, 2 fő jó, 3 fő közepes eredményt ért el. Bukás nincs.</a:t>
                </a:r>
              </a:p>
            </c:rich>
          </c:tx>
          <c:layout>
            <c:manualLayout>
              <c:xMode val="edge"/>
              <c:yMode val="edge"/>
              <c:x val="0.15091882983106714"/>
              <c:y val="0.8461452959805662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2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85882384"/>
        <c:scaling>
          <c:orientation val="minMax"/>
        </c:scaling>
        <c:delete val="0"/>
        <c:axPos val="l"/>
        <c:majorGridlines>
          <c:spPr>
            <a:ln w="293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200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6949158483737115"/>
            </c:manualLayout>
          </c:layout>
          <c:overlay val="0"/>
          <c:spPr>
            <a:noFill/>
            <a:ln w="2348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85881992"/>
        <c:crosses val="autoZero"/>
        <c:crossBetween val="between"/>
      </c:valAx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"/>
          <c:y val="0.45548457473218273"/>
          <c:w val="0.16666666666666669"/>
          <c:h val="0.12372887445830538"/>
        </c:manualLayout>
      </c:layout>
      <c:overlay val="0"/>
      <c:spPr>
        <a:noFill/>
        <a:ln w="2935">
          <a:solidFill>
            <a:schemeClr val="tx1"/>
          </a:solidFill>
          <a:prstDash val="solid"/>
        </a:ln>
      </c:spPr>
      <c:txPr>
        <a:bodyPr/>
        <a:lstStyle/>
        <a:p>
          <a:pPr>
            <a:defRPr sz="157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27699530516506E-2"/>
          <c:y val="4.2918454935622373E-2"/>
          <c:w val="0.92253521126760551"/>
          <c:h val="0.830472103004291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84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2D9-4A94-A7AC-FC119B70AADC}"/>
              </c:ext>
            </c:extLst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2D9-4A94-A7AC-FC119B70AAD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62D9-4A94-A7AC-FC119B70AAD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2D9-4A94-A7AC-FC119B70AADC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2D9-4A94-A7AC-FC119B70AADC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62D9-4A94-A7AC-FC119B70AADC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2684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62D9-4A94-A7AC-FC119B70AADC}"/>
              </c:ext>
            </c:extLst>
          </c:dPt>
          <c:dLbls>
            <c:dLbl>
              <c:idx val="0"/>
              <c:layout>
                <c:manualLayout>
                  <c:x val="1.2539184952978056E-2"/>
                  <c:y val="-3.440860215053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D9-4A94-A7AC-FC119B70AADC}"/>
                </c:ext>
              </c:extLst>
            </c:dLbl>
            <c:dLbl>
              <c:idx val="1"/>
              <c:layout>
                <c:manualLayout>
                  <c:x val="1.1921111741910004E-2"/>
                  <c:y val="-3.630920328507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D9-4A94-A7AC-FC119B70AADC}"/>
                </c:ext>
              </c:extLst>
            </c:dLbl>
            <c:dLbl>
              <c:idx val="2"/>
              <c:layout>
                <c:manualLayout>
                  <c:x val="1.6255029249870413E-2"/>
                  <c:y val="-8.3154121863799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D9-4A94-A7AC-FC119B70AADC}"/>
                </c:ext>
              </c:extLst>
            </c:dLbl>
            <c:dLbl>
              <c:idx val="3"/>
              <c:layout>
                <c:manualLayout>
                  <c:x val="1.43030632142769E-2"/>
                  <c:y val="-2.6401828803657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D9-4A94-A7AC-FC119B70AADC}"/>
                </c:ext>
              </c:extLst>
            </c:dLbl>
            <c:dLbl>
              <c:idx val="4"/>
              <c:layout>
                <c:manualLayout>
                  <c:x val="1.9416113346333277E-2"/>
                  <c:y val="-4.739536590184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D9-4A94-A7AC-FC119B70AADC}"/>
                </c:ext>
              </c:extLst>
            </c:dLbl>
            <c:dLbl>
              <c:idx val="5"/>
              <c:layout>
                <c:manualLayout>
                  <c:x val="5.7203860489224529E-3"/>
                  <c:y val="-1.7204301075268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D9-4A94-A7AC-FC119B70AADC}"/>
                </c:ext>
              </c:extLst>
            </c:dLbl>
            <c:dLbl>
              <c:idx val="6"/>
              <c:layout>
                <c:manualLayout>
                  <c:x val="3.4686888302830686E-3"/>
                  <c:y val="-2.384937966588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D9-4A94-A7AC-FC119B70AADC}"/>
                </c:ext>
              </c:extLst>
            </c:dLbl>
            <c:dLbl>
              <c:idx val="7"/>
              <c:layout>
                <c:manualLayout>
                  <c:x val="7.1733764470663739E-3"/>
                  <c:y val="-4.175249061609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D9-4A94-A7AC-FC119B70AADC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92253521126760551"/>
                  <c:y val="0.27253218884120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D9-4A94-A7AC-FC119B70AADC}"/>
                </c:ext>
              </c:extLst>
            </c:dLbl>
            <c:spPr>
              <a:noFill/>
              <a:ln w="25370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5"/>
                <c:pt idx="0">
                  <c:v>o nap</c:v>
                </c:pt>
                <c:pt idx="1">
                  <c:v>isk </c:v>
                </c:pt>
                <c:pt idx="2">
                  <c:v>G12A</c:v>
                </c:pt>
                <c:pt idx="3">
                  <c:v>12TAC</c:v>
                </c:pt>
                <c:pt idx="4">
                  <c:v>12TB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5"/>
                <c:pt idx="0" formatCode="0.00">
                  <c:v>3.34</c:v>
                </c:pt>
                <c:pt idx="1">
                  <c:v>3.11</c:v>
                </c:pt>
                <c:pt idx="2">
                  <c:v>3.38</c:v>
                </c:pt>
                <c:pt idx="3">
                  <c:v>3.26</c:v>
                </c:pt>
                <c:pt idx="4">
                  <c:v>2.4300000000000002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2D9-4A94-A7AC-FC119B70A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5018728"/>
        <c:axId val="153114776"/>
        <c:axId val="0"/>
      </c:bar3DChart>
      <c:catAx>
        <c:axId val="155018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3114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3114776"/>
        <c:scaling>
          <c:orientation val="minMax"/>
          <c:min val="2"/>
        </c:scaling>
        <c:delete val="0"/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55018728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504424778761072"/>
          <c:y val="1.2875536480686695E-2"/>
          <c:w val="0.87831858407079644"/>
          <c:h val="0.871244635193133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593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89E-493D-9889-A42B1D951934}"/>
              </c:ext>
            </c:extLst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89E-493D-9889-A42B1D951934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89E-493D-9889-A42B1D95193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89E-493D-9889-A42B1D951934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489E-493D-9889-A42B1D951934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1259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89E-493D-9889-A42B1D951934}"/>
              </c:ext>
            </c:extLst>
          </c:dPt>
          <c:dLbls>
            <c:dLbl>
              <c:idx val="0"/>
              <c:layout>
                <c:manualLayout>
                  <c:x val="1.360076603740736E-2"/>
                  <c:y val="-4.1518653523924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9E-493D-9889-A42B1D951934}"/>
                </c:ext>
              </c:extLst>
            </c:dLbl>
            <c:dLbl>
              <c:idx val="1"/>
              <c:layout>
                <c:manualLayout>
                  <c:x val="1.6850764643754342E-2"/>
                  <c:y val="-6.1904434050861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9E-493D-9889-A42B1D951934}"/>
                </c:ext>
              </c:extLst>
            </c:dLbl>
            <c:dLbl>
              <c:idx val="2"/>
              <c:layout>
                <c:manualLayout>
                  <c:x val="1.1016075893620973E-2"/>
                  <c:y val="-5.894739447874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9E-493D-9889-A42B1D951934}"/>
                </c:ext>
              </c:extLst>
            </c:dLbl>
            <c:dLbl>
              <c:idx val="3"/>
              <c:layout>
                <c:manualLayout>
                  <c:x val="1.8975334916237072E-2"/>
                  <c:y val="-2.947369723937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9E-493D-9889-A42B1D951934}"/>
                </c:ext>
              </c:extLst>
            </c:dLbl>
            <c:dLbl>
              <c:idx val="4"/>
              <c:layout>
                <c:manualLayout>
                  <c:x val="2.1205822810539003E-2"/>
                  <c:y val="-2.4561414366145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9E-493D-9889-A42B1D951934}"/>
                </c:ext>
              </c:extLst>
            </c:dLbl>
            <c:dLbl>
              <c:idx val="5"/>
              <c:layout>
                <c:manualLayout>
                  <c:x val="7.9788455177441462E-3"/>
                  <c:y val="-1.320425855858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9E-493D-9889-A42B1D951934}"/>
                </c:ext>
              </c:extLst>
            </c:dLbl>
            <c:spPr>
              <a:noFill/>
              <a:ln w="25186">
                <a:noFill/>
              </a:ln>
            </c:spPr>
            <c:txPr>
              <a:bodyPr/>
              <a:lstStyle/>
              <a:p>
                <a:pPr>
                  <a:defRPr sz="17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4"/>
                <c:pt idx="0">
                  <c:v>orsz nap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5"/>
                <c:pt idx="0" formatCode="0.00">
                  <c:v>3.34</c:v>
                </c:pt>
                <c:pt idx="1">
                  <c:v>3.74</c:v>
                </c:pt>
                <c:pt idx="2">
                  <c:v>3.38</c:v>
                </c:pt>
                <c:pt idx="3">
                  <c:v>3.38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9E-493D-9889-A42B1D951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2247696"/>
        <c:axId val="212248088"/>
        <c:axId val="0"/>
      </c:bar3DChart>
      <c:catAx>
        <c:axId val="21224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48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248088"/>
        <c:scaling>
          <c:orientation val="minMax"/>
          <c:max val="3.6"/>
          <c:min val="2"/>
        </c:scaling>
        <c:delete val="0"/>
        <c:axPos val="l"/>
        <c:majorGridlines>
          <c:spPr>
            <a:ln w="3149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47696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9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8181818181818177E-2"/>
          <c:y val="3.6480686695278972E-2"/>
          <c:w val="0.91115702479338845"/>
          <c:h val="0.82188841201716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B050"/>
            </a:solidFill>
            <a:ln w="12665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2665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22AA-41D9-88A5-1F0133821C1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2665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22AA-41D9-88A5-1F0133821C1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2AA-41D9-88A5-1F0133821C16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22AA-41D9-88A5-1F0133821C16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65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22AA-41D9-88A5-1F0133821C1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2AA-41D9-88A5-1F0133821C16}"/>
              </c:ext>
            </c:extLst>
          </c:dPt>
          <c:dLbls>
            <c:dLbl>
              <c:idx val="0"/>
              <c:layout>
                <c:manualLayout>
                  <c:x val="1.8864325658657543E-2"/>
                  <c:y val="-3.3141753502608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AA-41D9-88A5-1F0133821C16}"/>
                </c:ext>
              </c:extLst>
            </c:dLbl>
            <c:dLbl>
              <c:idx val="1"/>
              <c:layout>
                <c:manualLayout>
                  <c:x val="1.5294045664832593E-2"/>
                  <c:y val="-4.9911014891006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AA-41D9-88A5-1F0133821C16}"/>
                </c:ext>
              </c:extLst>
            </c:dLbl>
            <c:dLbl>
              <c:idx val="2"/>
              <c:layout>
                <c:manualLayout>
                  <c:x val="8.2207672846776256E-3"/>
                  <c:y val="-3.2509482465677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AA-41D9-88A5-1F0133821C16}"/>
                </c:ext>
              </c:extLst>
            </c:dLbl>
            <c:dLbl>
              <c:idx val="3"/>
              <c:layout>
                <c:manualLayout>
                  <c:x val="1.453892393411454E-2"/>
                  <c:y val="-1.8473662732891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AA-41D9-88A5-1F0133821C16}"/>
                </c:ext>
              </c:extLst>
            </c:dLbl>
            <c:dLbl>
              <c:idx val="4"/>
              <c:layout>
                <c:manualLayout>
                  <c:x val="-3.1075828549045931E-3"/>
                  <c:y val="-2.592353914779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AA-41D9-88A5-1F0133821C16}"/>
                </c:ext>
              </c:extLst>
            </c:dLbl>
            <c:dLbl>
              <c:idx val="5"/>
              <c:layout>
                <c:manualLayout>
                  <c:x val="5.5305916840368615E-3"/>
                  <c:y val="-2.980035892687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AA-41D9-88A5-1F0133821C16}"/>
                </c:ext>
              </c:extLst>
            </c:dLbl>
            <c:spPr>
              <a:noFill/>
              <a:ln w="25328">
                <a:noFill/>
              </a:ln>
            </c:spPr>
            <c:txPr>
              <a:bodyPr/>
              <a:lstStyle/>
              <a:p>
                <a:pPr>
                  <a:defRPr sz="17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 nap</c:v>
                </c:pt>
                <c:pt idx="1">
                  <c:v>orsz n tech</c:v>
                </c:pt>
                <c:pt idx="2">
                  <c:v>isk te</c:v>
                </c:pt>
                <c:pt idx="3">
                  <c:v>AC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 formatCode="0.00">
                  <c:v>3.34</c:v>
                </c:pt>
                <c:pt idx="1">
                  <c:v>2.94</c:v>
                </c:pt>
                <c:pt idx="2" formatCode="0.00">
                  <c:v>2.95</c:v>
                </c:pt>
                <c:pt idx="3">
                  <c:v>3.26</c:v>
                </c:pt>
                <c:pt idx="4">
                  <c:v>2.4300000000000002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2AA-41D9-88A5-1F0133821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2248872"/>
        <c:axId val="212249264"/>
        <c:axId val="0"/>
      </c:bar3DChart>
      <c:catAx>
        <c:axId val="212248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4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249264"/>
        <c:scaling>
          <c:orientation val="minMax"/>
          <c:max val="3.5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48872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hu-HU" dirty="0"/>
              <a:t>magyar nyelv és irodalom középszint 2024</a:t>
            </a:r>
          </a:p>
        </c:rich>
      </c:tx>
      <c:layout>
        <c:manualLayout>
          <c:xMode val="edge"/>
          <c:yMode val="edge"/>
          <c:x val="0.15068487128764077"/>
          <c:y val="2.0338989316476284E-2"/>
        </c:manualLayout>
      </c:layout>
      <c:overlay val="0"/>
      <c:spPr>
        <a:noFill/>
        <a:ln w="23567">
          <a:noFill/>
        </a:ln>
      </c:spPr>
    </c:title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1917808219178092"/>
          <c:y val="0.12372881355932204"/>
          <c:w val="0.59589041095890449"/>
          <c:h val="0.69322033898305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országos</c:v>
                </c:pt>
              </c:strCache>
            </c:strRef>
          </c:tx>
          <c:spPr>
            <a:solidFill>
              <a:schemeClr val="accent1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0.81</c:v>
                </c:pt>
                <c:pt idx="1">
                  <c:v>13.26</c:v>
                </c:pt>
                <c:pt idx="2">
                  <c:v>26.39</c:v>
                </c:pt>
                <c:pt idx="3">
                  <c:v>32.43</c:v>
                </c:pt>
                <c:pt idx="4">
                  <c:v>27.11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7E-4EF0-A86A-2C286649188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iskolai</c:v>
                </c:pt>
              </c:strCache>
            </c:strRef>
          </c:tx>
          <c:spPr>
            <a:solidFill>
              <a:schemeClr val="accent2"/>
            </a:solidFill>
            <a:ln w="1178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18.75</c:v>
                </c:pt>
                <c:pt idx="2">
                  <c:v>37.5</c:v>
                </c:pt>
                <c:pt idx="3">
                  <c:v>31.25</c:v>
                </c:pt>
                <c:pt idx="4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7E-4EF0-A86A-2C2866491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2250048"/>
        <c:axId val="212250440"/>
        <c:axId val="0"/>
      </c:bar3DChart>
      <c:catAx>
        <c:axId val="212250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érdemjegy</a:t>
                </a:r>
              </a:p>
            </c:rich>
          </c:tx>
          <c:layout>
            <c:manualLayout>
              <c:xMode val="edge"/>
              <c:yMode val="edge"/>
              <c:x val="0.43835615375664255"/>
              <c:y val="0.87627111751876086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50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250440"/>
        <c:scaling>
          <c:orientation val="minMax"/>
        </c:scaling>
        <c:delete val="0"/>
        <c:axPos val="l"/>
        <c:majorGridlines>
          <c:spPr>
            <a:ln w="294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71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tanulók (%)</a:t>
                </a:r>
              </a:p>
            </c:rich>
          </c:tx>
          <c:layout>
            <c:manualLayout>
              <c:xMode val="edge"/>
              <c:yMode val="edge"/>
              <c:x val="0"/>
              <c:y val="0.15593212820228458"/>
            </c:manualLayout>
          </c:layout>
          <c:overlay val="0"/>
          <c:spPr>
            <a:noFill/>
            <a:ln w="2356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2250048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2762551232820036"/>
          <c:y val="0.47457635577242985"/>
          <c:w val="0.16666666666666663"/>
          <c:h val="0.12372888248123914"/>
        </c:manualLayout>
      </c:layout>
      <c:overlay val="0"/>
      <c:spPr>
        <a:noFill/>
        <a:ln w="2946">
          <a:solidFill>
            <a:schemeClr val="tx1"/>
          </a:solidFill>
          <a:prstDash val="solid"/>
        </a:ln>
      </c:spPr>
      <c:txPr>
        <a:bodyPr/>
        <a:lstStyle/>
        <a:p>
          <a:pPr>
            <a:defRPr sz="157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5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804935370152765E-2"/>
          <c:y val="4.0733197556008197E-2"/>
          <c:w val="0.92244418331374867"/>
          <c:h val="0.83910386965376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CCFFFF"/>
            </a:solidFill>
            <a:ln w="1266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BC30-4713-9B5E-C54AD566C8F3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C30-4713-9B5E-C54AD566C8F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BC30-4713-9B5E-C54AD566C8F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C30-4713-9B5E-C54AD566C8F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BC30-4713-9B5E-C54AD566C8F3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BC30-4713-9B5E-C54AD566C8F3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BC30-4713-9B5E-C54AD566C8F3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266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BC30-4713-9B5E-C54AD566C8F3}"/>
              </c:ext>
            </c:extLst>
          </c:dPt>
          <c:dLbls>
            <c:dLbl>
              <c:idx val="0"/>
              <c:layout>
                <c:manualLayout>
                  <c:x val="1.8849402304500221E-2"/>
                  <c:y val="-2.723868184511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30-4713-9B5E-C54AD566C8F3}"/>
                </c:ext>
              </c:extLst>
            </c:dLbl>
            <c:dLbl>
              <c:idx val="1"/>
              <c:layout>
                <c:manualLayout>
                  <c:x val="9.4247011522501107E-3"/>
                  <c:y val="-7.3544440981819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30-4713-9B5E-C54AD566C8F3}"/>
                </c:ext>
              </c:extLst>
            </c:dLbl>
            <c:dLbl>
              <c:idx val="2"/>
              <c:layout>
                <c:manualLayout>
                  <c:x val="1.7278618779125086E-2"/>
                  <c:y val="-3.3032156443546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C30-4713-9B5E-C54AD566C8F3}"/>
                </c:ext>
              </c:extLst>
            </c:dLbl>
            <c:dLbl>
              <c:idx val="3"/>
              <c:layout>
                <c:manualLayout>
                  <c:x val="1.5707835253750184E-2"/>
                  <c:y val="-5.4477363690236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30-4713-9B5E-C54AD566C8F3}"/>
                </c:ext>
              </c:extLst>
            </c:dLbl>
            <c:dLbl>
              <c:idx val="4"/>
              <c:layout>
                <c:manualLayout>
                  <c:x val="6.2831341015000732E-3"/>
                  <c:y val="-4.902962732121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30-4713-9B5E-C54AD566C8F3}"/>
                </c:ext>
              </c:extLst>
            </c:dLbl>
            <c:dLbl>
              <c:idx val="5"/>
              <c:layout>
                <c:manualLayout>
                  <c:x val="1.2566268203000146E-2"/>
                  <c:y val="-3.813415458316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30-4713-9B5E-C54AD566C8F3}"/>
                </c:ext>
              </c:extLst>
            </c:dLbl>
            <c:dLbl>
              <c:idx val="6"/>
              <c:layout>
                <c:manualLayout>
                  <c:x val="1.2059164860162543E-2"/>
                  <c:y val="-2.236917765132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30-4713-9B5E-C54AD566C8F3}"/>
                </c:ext>
              </c:extLst>
            </c:dLbl>
            <c:dLbl>
              <c:idx val="7"/>
              <c:layout>
                <c:manualLayout>
                  <c:x val="1.0927582303181867E-2"/>
                  <c:y val="-3.4456932534074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C30-4713-9B5E-C54AD566C8F3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7567567567567666"/>
                  <c:y val="0.268839103869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C30-4713-9B5E-C54AD566C8F3}"/>
                </c:ext>
              </c:extLst>
            </c:dLbl>
            <c:spPr>
              <a:noFill/>
              <a:ln w="25320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6"/>
                <c:pt idx="0">
                  <c:v>o nap</c:v>
                </c:pt>
                <c:pt idx="1">
                  <c:v>isk</c:v>
                </c:pt>
                <c:pt idx="2">
                  <c:v>G12A</c:v>
                </c:pt>
                <c:pt idx="4">
                  <c:v>12TAC</c:v>
                </c:pt>
                <c:pt idx="5">
                  <c:v>12TB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6"/>
                <c:pt idx="0">
                  <c:v>3.72</c:v>
                </c:pt>
                <c:pt idx="1">
                  <c:v>3.38</c:v>
                </c:pt>
                <c:pt idx="2" formatCode="0.00">
                  <c:v>3.8</c:v>
                </c:pt>
                <c:pt idx="4" formatCode="0.00">
                  <c:v>3.22</c:v>
                </c:pt>
                <c:pt idx="5" formatCode="0.00">
                  <c:v>2.94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C30-4713-9B5E-C54AD566C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048880"/>
        <c:axId val="213049272"/>
        <c:axId val="0"/>
      </c:bar3DChart>
      <c:catAx>
        <c:axId val="21304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49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049272"/>
        <c:scaling>
          <c:orientation val="minMax"/>
          <c:min val="2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48880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0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614678899082571"/>
          <c:y val="4.7210300429184553E-2"/>
          <c:w val="0.8509174311926605"/>
          <c:h val="0.858369098712446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4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D0F-439D-917A-4BB1E5785EF1}"/>
              </c:ext>
            </c:extLst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4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3D0F-439D-917A-4BB1E5785EF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D0F-439D-917A-4BB1E5785EF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3D0F-439D-917A-4BB1E5785EF1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1264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3D0F-439D-917A-4BB1E5785EF1}"/>
              </c:ext>
            </c:extLst>
          </c:dPt>
          <c:dLbls>
            <c:dLbl>
              <c:idx val="0"/>
              <c:layout>
                <c:manualLayout>
                  <c:x val="1.338612811273529E-2"/>
                  <c:y val="-5.8435967642273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0F-439D-917A-4BB1E5785EF1}"/>
                </c:ext>
              </c:extLst>
            </c:dLbl>
            <c:dLbl>
              <c:idx val="1"/>
              <c:layout>
                <c:manualLayout>
                  <c:x val="1.2233898291117627E-2"/>
                  <c:y val="-6.59059086296718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0F-439D-917A-4BB1E5785EF1}"/>
                </c:ext>
              </c:extLst>
            </c:dLbl>
            <c:dLbl>
              <c:idx val="2"/>
              <c:layout>
                <c:manualLayout>
                  <c:x val="2.4847106567685746E-2"/>
                  <c:y val="-5.035311190852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0F-439D-917A-4BB1E5785EF1}"/>
                </c:ext>
              </c:extLst>
            </c:dLbl>
            <c:dLbl>
              <c:idx val="3"/>
              <c:layout>
                <c:manualLayout>
                  <c:x val="2.0838781622394737E-2"/>
                  <c:y val="-3.3581515053598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0F-439D-917A-4BB1E5785EF1}"/>
                </c:ext>
              </c:extLst>
            </c:dLbl>
            <c:dLbl>
              <c:idx val="4"/>
              <c:layout>
                <c:manualLayout>
                  <c:x val="1.0839055501170173E-2"/>
                  <c:y val="-8.837151295612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0F-439D-917A-4BB1E5785EF1}"/>
                </c:ext>
              </c:extLst>
            </c:dLbl>
            <c:dLbl>
              <c:idx val="5"/>
              <c:layout>
                <c:manualLayout>
                  <c:x val="2.5565250648765499E-3"/>
                  <c:y val="-3.496425797747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0F-439D-917A-4BB1E5785EF1}"/>
                </c:ext>
              </c:extLst>
            </c:dLbl>
            <c:spPr>
              <a:noFill/>
              <a:ln w="25278">
                <a:noFill/>
              </a:ln>
            </c:spPr>
            <c:txPr>
              <a:bodyPr/>
              <a:lstStyle/>
              <a:p>
                <a:pPr>
                  <a:defRPr sz="179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4"/>
                <c:pt idx="0">
                  <c:v>orsz</c:v>
                </c:pt>
                <c:pt idx="1">
                  <c:v>orsz n g</c:v>
                </c:pt>
                <c:pt idx="2">
                  <c:v>isk g</c:v>
                </c:pt>
                <c:pt idx="3">
                  <c:v>A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3.72</c:v>
                </c:pt>
                <c:pt idx="1">
                  <c:v>4.1399999999999997</c:v>
                </c:pt>
                <c:pt idx="2" formatCode="0.00">
                  <c:v>3.8</c:v>
                </c:pt>
                <c:pt idx="3" formatCode="0.0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0F-439D-917A-4BB1E5785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050056"/>
        <c:axId val="213050448"/>
        <c:axId val="0"/>
      </c:bar3DChart>
      <c:catAx>
        <c:axId val="21305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50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050448"/>
        <c:scaling>
          <c:orientation val="minMax"/>
          <c:min val="2.5"/>
        </c:scaling>
        <c:delete val="0"/>
        <c:axPos val="l"/>
        <c:majorGridlines>
          <c:spPr>
            <a:ln w="316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50056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hPercent val="11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91089108910891"/>
          <c:y val="4.5267489711934172E-2"/>
          <c:w val="0.88118811881188119"/>
          <c:h val="0.876543209876543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768-4C2D-AEFF-3807BA7C3C30}"/>
              </c:ext>
            </c:extLst>
          </c:dPt>
          <c:dPt>
            <c:idx val="1"/>
            <c:invertIfNegative val="0"/>
            <c:bubble3D val="0"/>
            <c:spPr>
              <a:solidFill>
                <a:srgbClr val="00FFFF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768-4C2D-AEFF-3807BA7C3C3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768-4C2D-AEFF-3807BA7C3C3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4768-4C2D-AEFF-3807BA7C3C3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4768-4C2D-AEFF-3807BA7C3C3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768-4C2D-AEFF-3807BA7C3C30}"/>
              </c:ext>
            </c:extLst>
          </c:dPt>
          <c:dLbls>
            <c:dLbl>
              <c:idx val="0"/>
              <c:layout>
                <c:manualLayout>
                  <c:x val="2.8816481137708072E-2"/>
                  <c:y val="-6.9217638228807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68-4C2D-AEFF-3807BA7C3C30}"/>
                </c:ext>
              </c:extLst>
            </c:dLbl>
            <c:dLbl>
              <c:idx val="1"/>
              <c:layout>
                <c:manualLayout>
                  <c:x val="1.7741345235148403E-2"/>
                  <c:y val="-1.5985173222927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68-4C2D-AEFF-3807BA7C3C30}"/>
                </c:ext>
              </c:extLst>
            </c:dLbl>
            <c:dLbl>
              <c:idx val="2"/>
              <c:layout>
                <c:manualLayout>
                  <c:x val="4.9731168421620984E-3"/>
                  <c:y val="-4.891611707517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607205933101"/>
                      <c:h val="7.44804937923709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768-4C2D-AEFF-3807BA7C3C30}"/>
                </c:ext>
              </c:extLst>
            </c:dLbl>
            <c:dLbl>
              <c:idx val="3"/>
              <c:layout>
                <c:manualLayout>
                  <c:x val="7.0931993813991446E-3"/>
                  <c:y val="-4.9545929952148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68-4C2D-AEFF-3807BA7C3C30}"/>
                </c:ext>
              </c:extLst>
            </c:dLbl>
            <c:dLbl>
              <c:idx val="4"/>
              <c:layout>
                <c:manualLayout>
                  <c:x val="5.9189115379387402E-3"/>
                  <c:y val="-5.1038795649511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68-4C2D-AEFF-3807BA7C3C30}"/>
                </c:ext>
              </c:extLst>
            </c:dLbl>
            <c:dLbl>
              <c:idx val="5"/>
              <c:layout>
                <c:manualLayout>
                  <c:x val="1.3250515870231542E-2"/>
                  <c:y val="-2.202339986235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68-4C2D-AEFF-3807BA7C3C30}"/>
                </c:ext>
              </c:extLst>
            </c:dLbl>
            <c:spPr>
              <a:noFill/>
              <a:ln w="25311">
                <a:noFill/>
              </a:ln>
            </c:spPr>
            <c:txPr>
              <a:bodyPr/>
              <a:lstStyle/>
              <a:p>
                <a:pPr>
                  <a:defRPr sz="174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orsz</c:v>
                </c:pt>
                <c:pt idx="1">
                  <c:v>orsz n tech</c:v>
                </c:pt>
                <c:pt idx="2">
                  <c:v>isk tech</c:v>
                </c:pt>
                <c:pt idx="3">
                  <c:v>AC</c:v>
                </c:pt>
                <c:pt idx="4">
                  <c:v>B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3.72</c:v>
                </c:pt>
                <c:pt idx="1">
                  <c:v>3.26</c:v>
                </c:pt>
                <c:pt idx="2" formatCode="0.00">
                  <c:v>3.1</c:v>
                </c:pt>
                <c:pt idx="3">
                  <c:v>3.22</c:v>
                </c:pt>
                <c:pt idx="4" formatCode="0.00">
                  <c:v>2.94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768-4C2D-AEFF-3807BA7C3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051232"/>
        <c:axId val="213051624"/>
        <c:axId val="0"/>
      </c:bar3DChart>
      <c:catAx>
        <c:axId val="21305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51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051624"/>
        <c:scaling>
          <c:orientation val="minMax"/>
          <c:max val="4.0999999999999996"/>
          <c:min val="2.5"/>
        </c:scaling>
        <c:delete val="0"/>
        <c:axPos val="l"/>
        <c:majorGridlines>
          <c:spPr>
            <a:ln w="316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213051232"/>
        <c:crosses val="autoZero"/>
        <c:crossBetween val="between"/>
        <c:majorUnit val="0.2"/>
      </c:valAx>
      <c:spPr>
        <a:noFill/>
        <a:ln w="253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4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DEA1F51-CC3D-4119-BBF6-954E9A990806}" type="datetimeFigureOut">
              <a:rPr lang="hu-HU"/>
              <a:pPr>
                <a:defRPr/>
              </a:pPr>
              <a:t>2024. 09. 18.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0A13282-349F-46C5-AC31-BAA0320EDB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3483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C3540E-53C1-44E0-8868-6E38E7CCCC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44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dirty="0"/>
          </a:p>
        </p:txBody>
      </p:sp>
      <p:sp>
        <p:nvSpPr>
          <p:cNvPr id="5427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F0836A6-CDB5-441F-A4C1-B8FB9A7D2206}" type="slidenum">
              <a:rPr lang="hu-HU" smtClean="0">
                <a:latin typeface="Arial" charset="0"/>
              </a:rPr>
              <a:pPr>
                <a:defRPr/>
              </a:pPr>
              <a:t>2</a:t>
            </a:fld>
            <a:endParaRPr lang="hu-H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6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650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88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948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49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3540E-53C1-44E0-8868-6E38E7CCCCEF}" type="slidenum">
              <a:rPr lang="hu-HU" smtClean="0"/>
              <a:pPr>
                <a:defRPr/>
              </a:pPr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666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A7E1E-804C-497C-8E01-140AF74E7F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8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33807-098F-456E-AD42-3FA70FF3CD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0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5470-30C2-485C-BACA-D7702D49EAF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1461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A46D-3156-409E-89EA-D4EB736541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518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E5FD5-916F-4343-8BFE-EC246F2CC86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2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2C48-3F86-4CD8-9A34-6836B00E90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2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F644F-3BC9-4407-866F-56283F2064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24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217AD-E102-43BC-A510-E63E230771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1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7F72-0F8D-49E7-95B8-7DC95F47F4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89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8CB1-155B-47E9-9B27-34933D120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DF285-8F14-4400-92C2-D33C35EB5A0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7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3E0D-7A00-4703-805C-1FAB1A1A5A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691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92758-F826-4284-A1EB-44F8D78533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301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1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2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3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  <p:sp>
          <p:nvSpPr>
            <p:cNvPr id="4304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hu-HU"/>
            </a:p>
          </p:txBody>
        </p:sp>
      </p:grp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430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30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91DA43D-88AF-4681-BF42-5E87A24EE5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7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  <p:sldLayoutId id="2147484795" r:id="rId12"/>
    <p:sldLayoutId id="21474847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hu-HU" sz="2400" dirty="0"/>
          </a:p>
          <a:p>
            <a:pPr eaLnBrk="1" hangingPunct="1">
              <a:defRPr/>
            </a:pPr>
            <a:endParaRPr lang="hu-HU" sz="2400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68475"/>
            <a:ext cx="7847012" cy="367665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2024.május-június érettségi vizsga eredményei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               </a:t>
            </a:r>
            <a:r>
              <a:rPr lang="hu-HU" sz="3600" dirty="0"/>
              <a:t>2024.augusztus 30.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321170"/>
              </p:ext>
            </p:extLst>
          </p:nvPr>
        </p:nvGraphicFramePr>
        <p:xfrm>
          <a:off x="230188" y="290513"/>
          <a:ext cx="8683625" cy="596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Szövegdoboz 1"/>
          <p:cNvSpPr txBox="1">
            <a:spLocks noChangeArrowheads="1"/>
          </p:cNvSpPr>
          <p:nvPr/>
        </p:nvSpPr>
        <p:spPr bwMode="auto">
          <a:xfrm>
            <a:off x="611560" y="5877272"/>
            <a:ext cx="813690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sz="1600" dirty="0">
                <a:latin typeface="Arial" panose="020B0604020202020204" pitchFamily="34" charset="0"/>
              </a:rPr>
              <a:t>Gyengébb az átlag, az országoshoz képest  (-0,23), a tavalyihoz képest is (-0,38) A tavalyi eredményekhez képest  a jeles eredmény csökkent (-12,75) a jó csökkent (-5,33),a közepes nőtt (+10,01),nőtt az elégséges érdemjegyek aránya is (+9,13), bukás nincs (tavaly 1)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/>
              <a:t>Matematika középszintű eredmények</a:t>
            </a:r>
            <a:r>
              <a:rPr lang="hu-HU" sz="4000" dirty="0"/>
              <a:t> </a:t>
            </a:r>
            <a:r>
              <a:rPr lang="hu-HU" sz="2400" dirty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719510"/>
              </p:ext>
            </p:extLst>
          </p:nvPr>
        </p:nvGraphicFramePr>
        <p:xfrm>
          <a:off x="519113" y="1651000"/>
          <a:ext cx="8102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/>
              <a:t>Matematika középszint, ágazati összevetés - 2024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2073699"/>
              </p:ext>
            </p:extLst>
          </p:nvPr>
        </p:nvGraphicFramePr>
        <p:xfrm>
          <a:off x="-15068" y="1196752"/>
          <a:ext cx="4664002" cy="517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0209778"/>
              </p:ext>
            </p:extLst>
          </p:nvPr>
        </p:nvGraphicFramePr>
        <p:xfrm>
          <a:off x="4549184" y="1600290"/>
          <a:ext cx="4592637" cy="468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619672" y="6213475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5527746" y="6144464"/>
            <a:ext cx="2735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>
                <a:latin typeface="Arial" panose="020B0604020202020204" pitchFamily="34" charset="0"/>
              </a:rPr>
              <a:t>TECHNIKUM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/>
              <a:t>Magyar nyelv és irodalom középszint országos/iskolai</a:t>
            </a:r>
          </a:p>
        </p:txBody>
      </p:sp>
      <p:graphicFrame>
        <p:nvGraphicFramePr>
          <p:cNvPr id="417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928210"/>
              </p:ext>
            </p:extLst>
          </p:nvPr>
        </p:nvGraphicFramePr>
        <p:xfrm>
          <a:off x="755650" y="1268413"/>
          <a:ext cx="7467600" cy="5408609"/>
        </p:xfrm>
        <a:graphic>
          <a:graphicData uri="http://schemas.openxmlformats.org/drawingml/2006/table">
            <a:tbl>
              <a:tblPr/>
              <a:tblGrid>
                <a:gridCol w="171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9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66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Magyar nyelv és irodalom - 2024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27,11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12,50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32,43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31,25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26,39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37,50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13,26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18,75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7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0,81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6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77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66 146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56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3,72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3,97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3,38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825023"/>
              </p:ext>
            </p:extLst>
          </p:nvPr>
        </p:nvGraphicFramePr>
        <p:xfrm>
          <a:off x="600075" y="671513"/>
          <a:ext cx="7727950" cy="540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5661248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Iskolai átlag a tavalyihoz képest gyengébb (-0,35). Csökkent a jeles (-14,00),kicsit csökkent a jó érdemjegyek, (-2,48) nőtt a közepes (+9,79) és nőtt (+7,91) az elégséges érdemjegyek aránya ,     nincs bukás (tavaly 1)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/>
              <a:t>Magyar nyelv és irodalom középszintű eredmények – 2024 </a:t>
            </a:r>
            <a:br>
              <a:rPr lang="hu-HU" sz="2800" b="1" dirty="0"/>
            </a:br>
            <a:r>
              <a:rPr lang="hu-HU" sz="2400" dirty="0"/>
              <a:t>(országos nappalis átlaghoz viszonyítva)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021397"/>
              </p:ext>
            </p:extLst>
          </p:nvPr>
        </p:nvGraphicFramePr>
        <p:xfrm>
          <a:off x="528638" y="1649413"/>
          <a:ext cx="8085137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/>
              <a:t>Magyar nyelv és irodalom középszint, ágazati összevetés - 2024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2624823"/>
              </p:ext>
            </p:extLst>
          </p:nvPr>
        </p:nvGraphicFramePr>
        <p:xfrm>
          <a:off x="349250" y="2012950"/>
          <a:ext cx="4125913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7280400"/>
              </p:ext>
            </p:extLst>
          </p:nvPr>
        </p:nvGraphicFramePr>
        <p:xfrm>
          <a:off x="4849069" y="1916832"/>
          <a:ext cx="3826619" cy="4604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76375" y="6491288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>
                <a:latin typeface="Arial" panose="020B0604020202020204" pitchFamily="34" charset="0"/>
              </a:rPr>
              <a:t>GIMNÁZIUM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300192" y="6491288"/>
            <a:ext cx="2665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1800" b="1" dirty="0">
                <a:latin typeface="Arial" panose="020B0604020202020204" pitchFamily="34" charset="0"/>
              </a:rPr>
              <a:t>TECHNIKUM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/>
              <a:t>Történelem középszint országos/iskolai - 2024</a:t>
            </a:r>
          </a:p>
        </p:txBody>
      </p:sp>
      <p:graphicFrame>
        <p:nvGraphicFramePr>
          <p:cNvPr id="1953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018007"/>
              </p:ext>
            </p:extLst>
          </p:nvPr>
        </p:nvGraphicFramePr>
        <p:xfrm>
          <a:off x="468313" y="1125538"/>
          <a:ext cx="8002587" cy="5318166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Történelem 2024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20,59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7,81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31,71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28,12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30,25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39,06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16,52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23,43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0,94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1,56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61 395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244544"/>
              </p:ext>
            </p:extLst>
          </p:nvPr>
        </p:nvGraphicFramePr>
        <p:xfrm>
          <a:off x="279400" y="622300"/>
          <a:ext cx="7726363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827584" y="573325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tavalyihoz képest gyengébb az iskolai átlag (-0,44). Csökkent  a jeles (-</a:t>
            </a:r>
            <a:r>
              <a:rPr lang="hu-HU" dirty="0" smtClean="0"/>
              <a:t>9,91), </a:t>
            </a:r>
            <a:r>
              <a:rPr lang="hu-HU" dirty="0"/>
              <a:t>és a jó (-12,38), nagyot nőtt a közepes (+11,22 %), és nőtt az elégséges érdemjegyek (+10,78) aránya, 1 bukás van (tavaly is 1 volt)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/>
              <a:t>Történelem középszintű eredmények – 2024</a:t>
            </a:r>
            <a:br>
              <a:rPr lang="hu-HU" sz="2800" b="1" dirty="0"/>
            </a:br>
            <a:r>
              <a:rPr lang="hu-HU" sz="2400" dirty="0"/>
              <a:t>(országos nappalis átlaggal való összevetésben)</a:t>
            </a:r>
            <a:endParaRPr lang="hu-HU" sz="2800" b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662061"/>
              </p:ext>
            </p:extLst>
          </p:nvPr>
        </p:nvGraphicFramePr>
        <p:xfrm>
          <a:off x="523875" y="1651000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424863" cy="865188"/>
          </a:xfrm>
        </p:spPr>
        <p:txBody>
          <a:bodyPr/>
          <a:lstStyle/>
          <a:p>
            <a:pPr eaLnBrk="1" hangingPunct="1"/>
            <a:r>
              <a:rPr lang="hu-HU" sz="3000" b="1" dirty="0"/>
              <a:t>Az érettségi osztályzatok vizsgatárgyankénti átlagai (nappali, középszint)</a:t>
            </a:r>
          </a:p>
        </p:txBody>
      </p:sp>
      <p:graphicFrame>
        <p:nvGraphicFramePr>
          <p:cNvPr id="126176" name="Group 22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4257685"/>
              </p:ext>
            </p:extLst>
          </p:nvPr>
        </p:nvGraphicFramePr>
        <p:xfrm>
          <a:off x="323529" y="1337744"/>
          <a:ext cx="8424933" cy="5356766"/>
        </p:xfrm>
        <a:graphic>
          <a:graphicData uri="http://schemas.openxmlformats.org/drawingml/2006/table">
            <a:tbl>
              <a:tblPr/>
              <a:tblGrid>
                <a:gridCol w="1410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3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8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91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20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Vizsgatárgy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2024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Magyar nyelv és irodalom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Történelem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Matematika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Angol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Német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Fizika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Kémia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Földrajz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287614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Biológia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Informatika/ Digitális </a:t>
                      </a: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kultúra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4,18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>
                          <a:solidFill>
                            <a:srgbClr val="FF0000"/>
                          </a:solidFill>
                        </a:rPr>
                        <a:t>3,55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60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Történelem középszint, ágazati összevetés - 2024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6671984"/>
              </p:ext>
            </p:extLst>
          </p:nvPr>
        </p:nvGraphicFramePr>
        <p:xfrm>
          <a:off x="107504" y="1266457"/>
          <a:ext cx="4416425" cy="506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5259092"/>
              </p:ext>
            </p:extLst>
          </p:nvPr>
        </p:nvGraphicFramePr>
        <p:xfrm>
          <a:off x="4741863" y="1687513"/>
          <a:ext cx="3979862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/>
              <a:t>Angol nyelv középszint országos/iskolai - 2024</a:t>
            </a:r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937923"/>
              </p:ext>
            </p:extLst>
          </p:nvPr>
        </p:nvGraphicFramePr>
        <p:xfrm>
          <a:off x="468313" y="981075"/>
          <a:ext cx="8207375" cy="5318166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83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Angol nyelv - 2024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69,90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61,29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15,98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16,12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8,55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12,90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5,35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9,67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0,22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28 582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3,78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4,29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3,74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599295"/>
              </p:ext>
            </p:extLst>
          </p:nvPr>
        </p:nvGraphicFramePr>
        <p:xfrm>
          <a:off x="744538" y="517525"/>
          <a:ext cx="69691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7504" y="5733256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Alig tér el az </a:t>
            </a:r>
            <a:r>
              <a:rPr lang="hu-HU" dirty="0" smtClean="0"/>
              <a:t>országos </a:t>
            </a:r>
            <a:r>
              <a:rPr lang="hu-HU" dirty="0"/>
              <a:t>átlagtól (-0,21), A tavalyihoz képest az iskolai átlag javult (+0,55). Nagyot nőtt a jeles (+28,86) csökkent a jó  (-16,12), és a közepes (-7,37) és csökkent az elégséges (-5,19),  érdemjegyek aránya , nincs bukás. (tavaly 2)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 dirty="0"/>
              <a:t>Angol nyelv középszintű eredmények – 2024</a:t>
            </a:r>
            <a:br>
              <a:rPr lang="hu-HU" sz="2800" b="1" dirty="0"/>
            </a:br>
            <a:r>
              <a:rPr lang="hu-HU" sz="2400" dirty="0">
                <a:effectLst/>
              </a:rPr>
              <a:t>(országos nappalis eredményekkel való összehasonlítás)</a:t>
            </a:r>
            <a:endParaRPr lang="hu-HU" sz="2800" b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266518"/>
              </p:ext>
            </p:extLst>
          </p:nvPr>
        </p:nvGraphicFramePr>
        <p:xfrm>
          <a:off x="569644" y="1556792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99377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dirty="0"/>
              <a:t>Angol nyelv középszint, ágazati összevetés - 2024</a:t>
            </a:r>
            <a:r>
              <a:rPr lang="hu-HU" sz="4000" dirty="0"/>
              <a:t>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8686969"/>
              </p:ext>
            </p:extLst>
          </p:nvPr>
        </p:nvGraphicFramePr>
        <p:xfrm>
          <a:off x="0" y="1453755"/>
          <a:ext cx="4644008" cy="5041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0349210"/>
              </p:ext>
            </p:extLst>
          </p:nvPr>
        </p:nvGraphicFramePr>
        <p:xfrm>
          <a:off x="4789488" y="1608138"/>
          <a:ext cx="4089400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/>
              <a:t>Német nyelv középszint országos/iskolai - 2024</a:t>
            </a:r>
          </a:p>
        </p:txBody>
      </p:sp>
      <p:graphicFrame>
        <p:nvGraphicFramePr>
          <p:cNvPr id="28746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61675"/>
              </p:ext>
            </p:extLst>
          </p:nvPr>
        </p:nvGraphicFramePr>
        <p:xfrm>
          <a:off x="468313" y="981075"/>
          <a:ext cx="8207375" cy="5318141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85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Német nyelv - 2024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51,27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25,39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50,00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14,51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8,51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0,31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6731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66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4,19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3,43</a:t>
                      </a:r>
                      <a:endParaRPr kumimoji="0" lang="hu-H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4,60</a:t>
                      </a:r>
                    </a:p>
                  </a:txBody>
                  <a:tcPr marT="45693" marB="4569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355092"/>
              </p:ext>
            </p:extLst>
          </p:nvPr>
        </p:nvGraphicFramePr>
        <p:xfrm>
          <a:off x="744538" y="979488"/>
          <a:ext cx="7634287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3528" y="602128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Ebben a tanévben a végzős osztályokban (G12A) 2 fő tett rendes vizsgát, a többi eredmény előrehozott vizsgaként előző tanévekben született. Összesen 2 fő 1 db jeles, 1 db jó eredmény.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b="1"/>
              <a:t>Német nyelv középszintű eredmények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387479"/>
              </p:ext>
            </p:extLst>
          </p:nvPr>
        </p:nvGraphicFramePr>
        <p:xfrm>
          <a:off x="523875" y="1393825"/>
          <a:ext cx="809307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28938" y="5857875"/>
            <a:ext cx="32448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gimnázium: 2 fő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-"/>
            </a:pPr>
            <a:r>
              <a:rPr lang="hu-HU" sz="1800" dirty="0">
                <a:latin typeface="Arial" panose="020B0604020202020204" pitchFamily="34" charset="0"/>
              </a:rPr>
              <a:t> technikum: 0 fő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/>
              <a:t>Választott tantárgyak átlaga középszint (gimnázium,  nappali, rendes vizsga) - 2024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248490"/>
              </p:ext>
            </p:extLst>
          </p:nvPr>
        </p:nvGraphicFramePr>
        <p:xfrm>
          <a:off x="971601" y="933165"/>
          <a:ext cx="7218309" cy="5833370"/>
        </p:xfrm>
        <a:graphic>
          <a:graphicData uri="http://schemas.openxmlformats.org/drawingml/2006/table">
            <a:tbl>
              <a:tblPr/>
              <a:tblGrid>
                <a:gridCol w="176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6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847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Gimnázium - 2024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63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gimnáziumi  </a:t>
                      </a: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(nappali)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8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tantárgy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létszám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átlag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biológia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1903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ref.hittan</a:t>
                      </a: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4,63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földrajz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2695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3,69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4,29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2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digitális kultúra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2669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testnevelés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1844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47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7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74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6674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2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/>
              <a:t>Informatikai ismeretek középszint országos/iskolai - 2023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244997"/>
              </p:ext>
            </p:extLst>
          </p:nvPr>
        </p:nvGraphicFramePr>
        <p:xfrm>
          <a:off x="468313" y="981075"/>
          <a:ext cx="7721600" cy="5711517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701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Informatikai ismeretek - 2023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12,21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26,48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41,17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37,81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29,41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22,53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29,41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0,97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13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4448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3,12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3,22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u="sng"/>
              <a:t>Iskolai tapasztalatok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341438"/>
            <a:ext cx="7459662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/>
              <a:t>Jelentkezések típusai: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/>
              <a:t>összesen 98 (tavaly 106) vizsgázó, ebből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/>
              <a:t>26 fő rendes (tavaly, 83, előtte 85, előtte 113,)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u-HU" sz="22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/>
              <a:t>12 GA 		27 fő = 26 fő rendes + 1 fő előrehozott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/>
              <a:t>12TAC		23 fő előrehozott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/>
              <a:t>12TB		16 fő előrehozott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/>
              <a:t>10-11. évf.	32 fő előrehozott (36 tantárgyi vizsga)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/>
              <a:t>Ebből szintemelő : 12 fő (12. évf. 5 fő angol nyelv + 11. évf. 7 fő angol nyelv)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/>
              <a:t>Ismétlő, kiegészítő, </a:t>
            </a:r>
            <a:r>
              <a:rPr lang="hu-HU" sz="2200" dirty="0" err="1"/>
              <a:t>javítő</a:t>
            </a:r>
            <a:r>
              <a:rPr lang="hu-HU" sz="2200" dirty="0"/>
              <a:t> vizsga nem volt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sz="2200" dirty="0"/>
              <a:t>Emelt szint: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/>
              <a:t>A mostani vizsgaidőszakban 23 fő jelentkezett 27 vizsgára (tavaly 35 fő 41 vizsga)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u-HU" sz="2200" dirty="0"/>
              <a:t>Ebből 14 fő 18 vizsgával 12. évfolyamos, 9 fő 9 vizsgával 10-11. évfolyamos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055965"/>
              </p:ext>
            </p:extLst>
          </p:nvPr>
        </p:nvGraphicFramePr>
        <p:xfrm>
          <a:off x="184531" y="622300"/>
          <a:ext cx="8072057" cy="5975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/>
              <a:t>Közgazdasági ismeretek középszint országos/iskolai - 2023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135518"/>
              </p:ext>
            </p:extLst>
          </p:nvPr>
        </p:nvGraphicFramePr>
        <p:xfrm>
          <a:off x="457200" y="984250"/>
          <a:ext cx="7721600" cy="5547096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Közgazdasági ismeretek - 2023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27,83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35,71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83,33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27,12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16,66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8,50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0,84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2271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3,73</a:t>
                      </a: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3,83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00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585340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04842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/>
              <a:t>Rendészeti és közszolgálati ismeretek középszint országos/iskolai - 2023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688094"/>
              </p:ext>
            </p:extLst>
          </p:nvPr>
        </p:nvGraphicFramePr>
        <p:xfrm>
          <a:off x="468313" y="981075"/>
          <a:ext cx="7721600" cy="5665968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Rendészeti és közszolgálati ismeretek - 2023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9,42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42,07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38,46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43,86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53,84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0,20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7,69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1507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3,56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3,57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3,23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3,50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73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584244"/>
              </p:ext>
            </p:extLst>
          </p:nvPr>
        </p:nvGraphicFramePr>
        <p:xfrm>
          <a:off x="395536" y="548680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56379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b="1" dirty="0"/>
              <a:t>Közúti és légi közlekedési, szállítmányozási és logisztikai ismeretek középszint országos/iskolai - 2023</a:t>
            </a:r>
          </a:p>
        </p:txBody>
      </p:sp>
      <p:graphicFrame>
        <p:nvGraphicFramePr>
          <p:cNvPr id="31824" name="Group 8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95783"/>
              </p:ext>
            </p:extLst>
          </p:nvPr>
        </p:nvGraphicFramePr>
        <p:xfrm>
          <a:off x="468313" y="981075"/>
          <a:ext cx="7721600" cy="5665968"/>
        </p:xfrm>
        <a:graphic>
          <a:graphicData uri="http://schemas.openxmlformats.org/drawingml/2006/table">
            <a:tbl>
              <a:tblPr/>
              <a:tblGrid>
                <a:gridCol w="189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12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Logisztikai ismeretek 2023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0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jegy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6,67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34,89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39,63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60,00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18,36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0,46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1095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4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3,29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2268538" y="6453188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hu-H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569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591567"/>
              </p:ext>
            </p:extLst>
          </p:nvPr>
        </p:nvGraphicFramePr>
        <p:xfrm>
          <a:off x="539552" y="476672"/>
          <a:ext cx="7705725" cy="570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5188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277813"/>
            <a:ext cx="7859216" cy="558899"/>
          </a:xfrm>
        </p:spPr>
        <p:txBody>
          <a:bodyPr/>
          <a:lstStyle/>
          <a:p>
            <a:r>
              <a:rPr lang="hu-HU" sz="3600" dirty="0"/>
              <a:t>Középszintű vizsgák iskolai átlaga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668020"/>
              </p:ext>
            </p:extLst>
          </p:nvPr>
        </p:nvGraphicFramePr>
        <p:xfrm>
          <a:off x="1691680" y="1052736"/>
          <a:ext cx="662473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Tantárgy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Tantárgy átlag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dirty="0"/>
                        <a:t>Magyar nyelv és irodalom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dirty="0"/>
                        <a:t>Matematika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dirty="0"/>
                        <a:t>Történelem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dirty="0"/>
                        <a:t>Angol nyelv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dirty="0"/>
                        <a:t>Német nyelv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39837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dirty="0"/>
                        <a:t>Református hit-és erkölcstan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dirty="0"/>
                        <a:t>Biológia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dirty="0"/>
                        <a:t>Földrajz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dirty="0"/>
                        <a:t>Testnevelés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dirty="0"/>
                        <a:t>Digitális kultúra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hu-HU" b="1" dirty="0"/>
                        <a:t>Iskolai átlag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3,44 (3,65)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3327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277813"/>
            <a:ext cx="7859216" cy="1422995"/>
          </a:xfrm>
        </p:spPr>
        <p:txBody>
          <a:bodyPr/>
          <a:lstStyle/>
          <a:p>
            <a:r>
              <a:rPr lang="hu-HU" sz="3600" dirty="0"/>
              <a:t>Osztályok átlagai középszintű vizsgákon 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885122"/>
              </p:ext>
            </p:extLst>
          </p:nvPr>
        </p:nvGraphicFramePr>
        <p:xfrm>
          <a:off x="1763688" y="2060848"/>
          <a:ext cx="6197860" cy="3378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2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728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Osztály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Osztály átlag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28">
                <a:tc>
                  <a:txBody>
                    <a:bodyPr/>
                    <a:lstStyle/>
                    <a:p>
                      <a:r>
                        <a:rPr lang="hu-HU" dirty="0"/>
                        <a:t>G12A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2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28">
                <a:tc>
                  <a:txBody>
                    <a:bodyPr/>
                    <a:lstStyle/>
                    <a:p>
                      <a:r>
                        <a:rPr lang="hu-HU" dirty="0"/>
                        <a:t>Gimnáziumi átlag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108730"/>
                  </a:ext>
                </a:extLst>
              </a:tr>
              <a:tr h="392728">
                <a:tc>
                  <a:txBody>
                    <a:bodyPr/>
                    <a:lstStyle/>
                    <a:p>
                      <a:r>
                        <a:rPr lang="hu-HU" dirty="0"/>
                        <a:t>12TAC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28">
                <a:tc>
                  <a:txBody>
                    <a:bodyPr/>
                    <a:lstStyle/>
                    <a:p>
                      <a:r>
                        <a:rPr lang="hu-HU" dirty="0"/>
                        <a:t>12TB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728">
                <a:tc>
                  <a:txBody>
                    <a:bodyPr/>
                    <a:lstStyle/>
                    <a:p>
                      <a:r>
                        <a:rPr lang="hu-HU" dirty="0"/>
                        <a:t>Technikumi átlag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398374"/>
                  </a:ext>
                </a:extLst>
              </a:tr>
              <a:tr h="629559">
                <a:tc>
                  <a:txBody>
                    <a:bodyPr/>
                    <a:lstStyle/>
                    <a:p>
                      <a:r>
                        <a:rPr lang="hu-HU" b="1" dirty="0"/>
                        <a:t>Iskolai átlag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3,44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322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/>
              <a:t/>
            </a:r>
            <a:br>
              <a:rPr lang="hu-HU" sz="3600" dirty="0"/>
            </a:br>
            <a:r>
              <a:rPr lang="hu-HU" sz="2800" dirty="0"/>
              <a:t>12. évfolyam  emelt szintű ill. szintemelő vizsgája  </a:t>
            </a:r>
            <a:br>
              <a:rPr lang="hu-HU" sz="2800" dirty="0"/>
            </a:br>
            <a:endParaRPr lang="hu-HU" sz="28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515674"/>
              </p:ext>
            </p:extLst>
          </p:nvPr>
        </p:nvGraphicFramePr>
        <p:xfrm>
          <a:off x="683568" y="1268413"/>
          <a:ext cx="8085786" cy="5432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879">
                <a:tc>
                  <a:txBody>
                    <a:bodyPr/>
                    <a:lstStyle/>
                    <a:p>
                      <a:r>
                        <a:rPr lang="hu-HU" sz="1800" dirty="0"/>
                        <a:t>tantárgy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3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4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vizsgák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/>
                        <a:t>Magyar nyelv és irodalom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/>
                        <a:t>Matematika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/>
                        <a:t>Történelem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/>
                        <a:t>Angol nyelv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0070C0"/>
                          </a:solidFill>
                        </a:rPr>
                        <a:t>7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/>
                        <a:t>Földrajz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79">
                <a:tc>
                  <a:txBody>
                    <a:bodyPr/>
                    <a:lstStyle/>
                    <a:p>
                      <a:r>
                        <a:rPr lang="hu-HU" sz="1800" dirty="0"/>
                        <a:t>Biológia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22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7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98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5732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90443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0 (2)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0(2)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2(9)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/>
                        <a:t>3(6)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 (19)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/>
                        <a:t>14 fő    17 vizsga</a:t>
                      </a:r>
                      <a:endParaRPr lang="hu-HU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199832"/>
              </p:ext>
            </p:extLst>
          </p:nvPr>
        </p:nvGraphicFramePr>
        <p:xfrm>
          <a:off x="-34707" y="1196752"/>
          <a:ext cx="9102507" cy="562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Szövegdoboz 7"/>
          <p:cNvSpPr txBox="1">
            <a:spLocks noChangeArrowheads="1"/>
          </p:cNvSpPr>
          <p:nvPr/>
        </p:nvSpPr>
        <p:spPr bwMode="auto">
          <a:xfrm>
            <a:off x="611560" y="188640"/>
            <a:ext cx="7929562" cy="1108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Középszinten a szabadon választható tárgyak „népszerűségi listája” </a:t>
            </a:r>
            <a:b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2023/2024. tanév - (rendes)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Emelt szintű vizsgák átlaga 12.évf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946039"/>
              </p:ext>
            </p:extLst>
          </p:nvPr>
        </p:nvGraphicFramePr>
        <p:xfrm>
          <a:off x="323528" y="1600200"/>
          <a:ext cx="8363272" cy="446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Tantárgy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Tantárgyi átlag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Magyar nyelv és irodalom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Történelem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Matematika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Angol nyelv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Földrajz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Biológia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/>
                        <a:t>Iskolai átlag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4,59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725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Dicséretek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/>
              <a:t>Általános dicséret: 2 </a:t>
            </a:r>
            <a:r>
              <a:rPr lang="hu-HU" sz="2400" b="1" dirty="0" smtClean="0"/>
              <a:t>fő 12GA osztályban</a:t>
            </a:r>
          </a:p>
          <a:p>
            <a:r>
              <a:rPr lang="hu-HU" sz="2400" b="1" dirty="0"/>
              <a:t>Tantárgyi dicséret:</a:t>
            </a:r>
          </a:p>
          <a:p>
            <a:endParaRPr lang="hu-HU" sz="2400" b="1" dirty="0"/>
          </a:p>
          <a:p>
            <a:r>
              <a:rPr lang="hu-HU" sz="2400" dirty="0"/>
              <a:t>G.12.A		14 fő   31 tantárgyi dicséret</a:t>
            </a:r>
          </a:p>
          <a:p>
            <a:r>
              <a:rPr lang="hu-HU" sz="2400" dirty="0"/>
              <a:t>12TAC		 11 fő   11 tantárgyi dicséret</a:t>
            </a:r>
          </a:p>
          <a:p>
            <a:r>
              <a:rPr lang="hu-HU" sz="2400" dirty="0"/>
              <a:t>12TB		  4 fő    6 tantárgyi dicséret</a:t>
            </a:r>
          </a:p>
          <a:p>
            <a:endParaRPr lang="hu-HU" sz="3600" dirty="0"/>
          </a:p>
          <a:p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33920918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b="1" dirty="0"/>
              <a:t>Bukás: 1 fő 1 tantárgyból  (tavaly 4 fő 8 tantárgy) a G12.A osztályban</a:t>
            </a:r>
          </a:p>
          <a:p>
            <a:r>
              <a:rPr lang="hu-HU" sz="2800" dirty="0"/>
              <a:t>1 fő történelem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724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/>
              <a:t>Előrehozott vizsgák </a:t>
            </a:r>
            <a:br>
              <a:rPr lang="hu-HU" sz="4000" dirty="0"/>
            </a:br>
            <a:r>
              <a:rPr lang="hu-HU" sz="4000" dirty="0"/>
              <a:t>12TAC középszint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773850"/>
              </p:ext>
            </p:extLst>
          </p:nvPr>
        </p:nvGraphicFramePr>
        <p:xfrm>
          <a:off x="1043608" y="1484785"/>
          <a:ext cx="7543179" cy="3321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7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7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75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360">
                <a:tc>
                  <a:txBody>
                    <a:bodyPr/>
                    <a:lstStyle/>
                    <a:p>
                      <a:r>
                        <a:rPr lang="hu-HU" sz="1800" dirty="0"/>
                        <a:t>tantárgy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3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4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vizsgák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287">
                <a:tc>
                  <a:txBody>
                    <a:bodyPr/>
                    <a:lstStyle/>
                    <a:p>
                      <a:r>
                        <a:rPr lang="hu-HU" sz="1600" dirty="0"/>
                        <a:t>Magyar nyelv és irodalom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23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636">
                <a:tc>
                  <a:txBody>
                    <a:bodyPr/>
                    <a:lstStyle/>
                    <a:p>
                      <a:r>
                        <a:rPr lang="hu-HU" sz="1600" dirty="0"/>
                        <a:t>Matematika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23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636">
                <a:tc>
                  <a:txBody>
                    <a:bodyPr/>
                    <a:lstStyle/>
                    <a:p>
                      <a:r>
                        <a:rPr lang="hu-HU" sz="1600" dirty="0"/>
                        <a:t>Történelem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23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179">
                <a:tc>
                  <a:txBody>
                    <a:bodyPr/>
                    <a:lstStyle/>
                    <a:p>
                      <a:r>
                        <a:rPr lang="hu-HU" sz="1600" dirty="0"/>
                        <a:t>Angol nyelv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36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636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143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28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19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77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43608" y="551723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23 fő jelentkezett 77 tantárgyi vizsgára, bukás nincs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/>
              <a:t>Előrehozott vizsgák </a:t>
            </a:r>
            <a:br>
              <a:rPr lang="hu-HU" sz="4000" dirty="0"/>
            </a:br>
            <a:r>
              <a:rPr lang="hu-HU" sz="4000" dirty="0"/>
              <a:t>12 TB középszint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231711"/>
              </p:ext>
            </p:extLst>
          </p:nvPr>
        </p:nvGraphicFramePr>
        <p:xfrm>
          <a:off x="827583" y="1484784"/>
          <a:ext cx="7759205" cy="3282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hu-HU" sz="1800" dirty="0"/>
                        <a:t>tantárgy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3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4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vizsgák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dirty="0"/>
                        <a:t>Magyar nyelv és irodalom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dirty="0"/>
                        <a:t>Matematika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dirty="0"/>
                        <a:t>Történelem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572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4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15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46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43608" y="551723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16 fő jelentkezett 46 tantárgyi vizsgára, bukás nincs (2 fő év végi elégtelen eredménye miatt matematikából nem vizsgázott)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501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dirty="0"/>
              <a:t>Előrehozott vizsgák </a:t>
            </a:r>
            <a:br>
              <a:rPr lang="hu-HU" sz="4000" dirty="0"/>
            </a:br>
            <a:r>
              <a:rPr lang="hu-HU" sz="4000" dirty="0"/>
              <a:t>10-11. évfolyam +G12A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508585"/>
              </p:ext>
            </p:extLst>
          </p:nvPr>
        </p:nvGraphicFramePr>
        <p:xfrm>
          <a:off x="827583" y="1484784"/>
          <a:ext cx="7759205" cy="403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4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hu-HU" sz="1800" dirty="0"/>
                        <a:t>tantárgy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3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4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vizsgák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dirty="0"/>
                        <a:t>Angol nyelv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27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28+ </a:t>
                      </a:r>
                      <a:r>
                        <a:rPr lang="hu-HU" sz="16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hu-HU" sz="1600" dirty="0"/>
                        <a:t> 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dirty="0"/>
                        <a:t>Német nyelv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r>
                        <a:rPr lang="hu-HU" sz="1600" dirty="0"/>
                        <a:t>Földrajz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572">
                <a:tc>
                  <a:txBody>
                    <a:bodyPr/>
                    <a:lstStyle/>
                    <a:p>
                      <a:r>
                        <a:rPr lang="hu-HU" sz="1600" dirty="0"/>
                        <a:t>Történelem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572">
                <a:tc>
                  <a:txBody>
                    <a:bodyPr/>
                    <a:lstStyle/>
                    <a:p>
                      <a:r>
                        <a:rPr lang="hu-HU" sz="1600" dirty="0"/>
                        <a:t>Testnevelés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1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596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i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 1+ </a:t>
                      </a:r>
                      <a:r>
                        <a:rPr lang="hu-HU"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35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/>
                        <a:t>36 + </a:t>
                      </a:r>
                      <a:r>
                        <a:rPr lang="hu-HU" sz="160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4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rgbClr val="FF0000"/>
                          </a:solidFill>
                        </a:rPr>
                        <a:t>1 (4)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hu-HU" sz="1800" b="1" dirty="0">
                          <a:solidFill>
                            <a:srgbClr val="FF0000"/>
                          </a:solidFill>
                        </a:rPr>
                        <a:t>+1</a:t>
                      </a:r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 (0)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0 (0)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1+</a:t>
                      </a:r>
                      <a:r>
                        <a:rPr lang="hu-HU" sz="18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 (3)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35 (13)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36+</a:t>
                      </a:r>
                      <a:r>
                        <a:rPr lang="hu-HU" sz="18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hu-HU" sz="1800" b="1" dirty="0">
                          <a:solidFill>
                            <a:schemeClr val="bg1"/>
                          </a:solidFill>
                        </a:rPr>
                        <a:t> (20)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43608" y="5517232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32 fő jelentkezett 36 tantárgyi vizsgára + 1 fő G12A-ból 3 tantárgyból (ebből 9 emelt szintű vizsga)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897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/>
              <a:t/>
            </a:r>
            <a:br>
              <a:rPr lang="hu-HU" sz="3600" dirty="0"/>
            </a:br>
            <a:r>
              <a:rPr lang="hu-HU" sz="2800" dirty="0"/>
              <a:t>10-11. évfolyam  emelt szintű ill. szintemelő vizsgája (előrehozott vizsga) </a:t>
            </a:r>
            <a:br>
              <a:rPr lang="hu-HU" sz="2800" dirty="0"/>
            </a:br>
            <a:endParaRPr lang="hu-HU" sz="28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382965"/>
              </p:ext>
            </p:extLst>
          </p:nvPr>
        </p:nvGraphicFramePr>
        <p:xfrm>
          <a:off x="683568" y="1268413"/>
          <a:ext cx="8085786" cy="2985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4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879">
                <a:tc>
                  <a:txBody>
                    <a:bodyPr/>
                    <a:lstStyle/>
                    <a:p>
                      <a:r>
                        <a:rPr lang="hu-HU" sz="1800" dirty="0"/>
                        <a:t>tantárgy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3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4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hu-HU" sz="1800" dirty="0"/>
                        <a:t>vizsgák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/>
                        <a:t>Angol nyelv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r>
                        <a:rPr lang="hu-HU" sz="1800" dirty="0"/>
                        <a:t>Német nyelv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12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i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79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0070C0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0443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u-HU" sz="1800" b="1" dirty="0"/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 fő 9 vizsga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34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8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065859"/>
              </p:ext>
            </p:extLst>
          </p:nvPr>
        </p:nvGraphicFramePr>
        <p:xfrm>
          <a:off x="1042988" y="981075"/>
          <a:ext cx="6842125" cy="5410197"/>
        </p:xfrm>
        <a:graphic>
          <a:graphicData uri="http://schemas.openxmlformats.org/drawingml/2006/table">
            <a:tbl>
              <a:tblPr/>
              <a:tblGrid>
                <a:gridCol w="1427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1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89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Matematika 2024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közép-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6020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szint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rgbClr val="F6020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országos (nappali)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Iskolai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2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 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érdem-jegy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arány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(%)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20,01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5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14,75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23,34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4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19,67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28,03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27,86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27,50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2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37,70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1,12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8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60 140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létszám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2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 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3,34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3,30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átlag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3,11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u-H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1000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3,49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1331913" y="404813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u-HU" sz="2400" b="1">
                <a:latin typeface="Arial" panose="020B0604020202020204" pitchFamily="34" charset="0"/>
              </a:rPr>
              <a:t>Matematika középszint – országos/iskolai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érleg">
  <a:themeElements>
    <a:clrScheme name="Mérleg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Mérle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érleg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érleg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érleg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10007</TotalTime>
  <Words>1959</Words>
  <Application>Microsoft Office PowerPoint</Application>
  <PresentationFormat>Diavetítés a képernyőre (4:3 oldalarány)</PresentationFormat>
  <Paragraphs>942</Paragraphs>
  <Slides>42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6" baseType="lpstr">
      <vt:lpstr>Arial</vt:lpstr>
      <vt:lpstr>Tahoma</vt:lpstr>
      <vt:lpstr>Wingdings</vt:lpstr>
      <vt:lpstr>Mérleg</vt:lpstr>
      <vt:lpstr>    2024.május-június érettségi vizsga eredményei                  2024.augusztus 30.</vt:lpstr>
      <vt:lpstr>Az érettségi osztályzatok vizsgatárgyankénti átlagai (nappali, középszint)</vt:lpstr>
      <vt:lpstr>Iskolai tapasztalatok</vt:lpstr>
      <vt:lpstr>PowerPoint-bemutató</vt:lpstr>
      <vt:lpstr>Előrehozott vizsgák  12TAC középszint</vt:lpstr>
      <vt:lpstr>Előrehozott vizsgák  12 TB középszint</vt:lpstr>
      <vt:lpstr>Előrehozott vizsgák  10-11. évfolyam +G12A</vt:lpstr>
      <vt:lpstr> 10-11. évfolyam  emelt szintű ill. szintemelő vizsgája (előrehozott vizsga)  </vt:lpstr>
      <vt:lpstr>PowerPoint-bemutató</vt:lpstr>
      <vt:lpstr>PowerPoint-bemutató</vt:lpstr>
      <vt:lpstr>Matematika középszintű eredmények (országos nappalis átlaghoz viszonyítva)</vt:lpstr>
      <vt:lpstr>Matematika középszint, ágazati összevetés - 2024</vt:lpstr>
      <vt:lpstr>Magyar nyelv és irodalom középszint országos/iskolai</vt:lpstr>
      <vt:lpstr>PowerPoint-bemutató</vt:lpstr>
      <vt:lpstr>Magyar nyelv és irodalom középszintű eredmények – 2024  (országos nappalis átlaghoz viszonyítva)</vt:lpstr>
      <vt:lpstr>Magyar nyelv és irodalom középszint, ágazati összevetés - 2024</vt:lpstr>
      <vt:lpstr>Történelem középszint országos/iskolai - 2024</vt:lpstr>
      <vt:lpstr>PowerPoint-bemutató</vt:lpstr>
      <vt:lpstr>Történelem középszintű eredmények – 2024 (országos nappalis átlaggal való összevetésben)</vt:lpstr>
      <vt:lpstr>Történelem középszint, ágazati összevetés - 2024 </vt:lpstr>
      <vt:lpstr>Angol nyelv középszint országos/iskolai - 2024</vt:lpstr>
      <vt:lpstr>PowerPoint-bemutató</vt:lpstr>
      <vt:lpstr>Angol nyelv középszintű eredmények – 2024 (országos nappalis eredményekkel való összehasonlítás)</vt:lpstr>
      <vt:lpstr>Angol nyelv középszint, ágazati összevetés - 2024 </vt:lpstr>
      <vt:lpstr>Német nyelv középszint országos/iskolai - 2024</vt:lpstr>
      <vt:lpstr>PowerPoint-bemutató</vt:lpstr>
      <vt:lpstr>Német nyelv középszintű eredmények</vt:lpstr>
      <vt:lpstr>Választott tantárgyak átlaga középszint (gimnázium,  nappali, rendes vizsga) - 2024</vt:lpstr>
      <vt:lpstr>Informatikai ismeretek középszint országos/iskolai - 2023</vt:lpstr>
      <vt:lpstr>PowerPoint-bemutató</vt:lpstr>
      <vt:lpstr>Közgazdasági ismeretek középszint országos/iskolai - 2023</vt:lpstr>
      <vt:lpstr>PowerPoint-bemutató</vt:lpstr>
      <vt:lpstr>Rendészeti és közszolgálati ismeretek középszint országos/iskolai - 2023</vt:lpstr>
      <vt:lpstr>PowerPoint-bemutató</vt:lpstr>
      <vt:lpstr>Közúti és légi közlekedési, szállítmányozási és logisztikai ismeretek középszint országos/iskolai - 2023</vt:lpstr>
      <vt:lpstr>PowerPoint-bemutató</vt:lpstr>
      <vt:lpstr>Középszintű vizsgák iskolai átlaga</vt:lpstr>
      <vt:lpstr>Osztályok átlagai középszintű vizsgákon </vt:lpstr>
      <vt:lpstr> 12. évfolyam  emelt szintű ill. szintemelő vizsgája   </vt:lpstr>
      <vt:lpstr>Emelt szintű vizsgák átlaga 12.évf</vt:lpstr>
      <vt:lpstr>Dicséretek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SZabó Tomi</dc:creator>
  <cp:lastModifiedBy>Takácsné Győri Erika</cp:lastModifiedBy>
  <cp:revision>723</cp:revision>
  <cp:lastPrinted>2024-08-23T11:05:36Z</cp:lastPrinted>
  <dcterms:created xsi:type="dcterms:W3CDTF">2009-08-25T22:30:43Z</dcterms:created>
  <dcterms:modified xsi:type="dcterms:W3CDTF">2024-09-18T06:27:02Z</dcterms:modified>
</cp:coreProperties>
</file>