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2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62" r:id="rId2"/>
    <p:sldId id="400" r:id="rId3"/>
    <p:sldId id="269" r:id="rId4"/>
    <p:sldId id="423" r:id="rId5"/>
    <p:sldId id="354" r:id="rId6"/>
    <p:sldId id="424" r:id="rId7"/>
    <p:sldId id="353" r:id="rId8"/>
    <p:sldId id="420" r:id="rId9"/>
    <p:sldId id="421" r:id="rId10"/>
    <p:sldId id="422" r:id="rId11"/>
    <p:sldId id="265" r:id="rId12"/>
    <p:sldId id="266" r:id="rId13"/>
    <p:sldId id="267" r:id="rId14"/>
    <p:sldId id="268" r:id="rId15"/>
    <p:sldId id="258" r:id="rId16"/>
    <p:sldId id="259" r:id="rId17"/>
    <p:sldId id="260" r:id="rId18"/>
    <p:sldId id="261" r:id="rId19"/>
    <p:sldId id="272" r:id="rId20"/>
    <p:sldId id="273" r:id="rId21"/>
    <p:sldId id="274" r:id="rId22"/>
    <p:sldId id="275" r:id="rId23"/>
    <p:sldId id="276" r:id="rId24"/>
    <p:sldId id="277" r:id="rId25"/>
    <p:sldId id="279" r:id="rId26"/>
    <p:sldId id="280" r:id="rId27"/>
    <p:sldId id="281" r:id="rId28"/>
    <p:sldId id="282" r:id="rId29"/>
    <p:sldId id="283" r:id="rId30"/>
    <p:sldId id="411" r:id="rId31"/>
    <p:sldId id="414" r:id="rId32"/>
    <p:sldId id="425" r:id="rId33"/>
    <p:sldId id="419" r:id="rId34"/>
    <p:sldId id="399" r:id="rId35"/>
    <p:sldId id="415" r:id="rId36"/>
    <p:sldId id="406" r:id="rId37"/>
    <p:sldId id="407" r:id="rId38"/>
    <p:sldId id="408" r:id="rId39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93300"/>
    <a:srgbClr val="3E00EE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4660"/>
  </p:normalViewPr>
  <p:slideViewPr>
    <p:cSldViewPr>
      <p:cViewPr varScale="1">
        <p:scale>
          <a:sx n="79" d="100"/>
          <a:sy n="79" d="100"/>
        </p:scale>
        <p:origin x="8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68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11111111111112"/>
          <c:y val="2.7726432532347491E-2"/>
          <c:w val="0.78"/>
          <c:h val="0.79297597042513934"/>
        </c:manualLayout>
      </c:layout>
      <c:bar3DChart>
        <c:barDir val="col"/>
        <c:grouping val="clustered"/>
        <c:varyColors val="0"/>
        <c:ser>
          <c:idx val="3"/>
          <c:order val="0"/>
          <c:tx>
            <c:strRef>
              <c:f>Sheet1!$A$2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folHlink"/>
            </a:solidFill>
            <a:ln w="13351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534410904600238E-3"/>
                  <c:y val="8.8918180513509602E-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943666838157885E-2"/>
                      <c:h val="6.39730517808112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019-4106-8938-CB3D8D57F627}"/>
                </c:ext>
              </c:extLst>
            </c:dLbl>
            <c:dLbl>
              <c:idx val="1"/>
              <c:layout>
                <c:manualLayout>
                  <c:x val="1.095745691955639E-2"/>
                  <c:y val="-2.4999135986548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19-4106-8938-CB3D8D57F627}"/>
                </c:ext>
              </c:extLst>
            </c:dLbl>
            <c:dLbl>
              <c:idx val="2"/>
              <c:layout>
                <c:manualLayout>
                  <c:x val="8.9366057655049548E-3"/>
                  <c:y val="-2.2544516409747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19-4106-8938-CB3D8D57F627}"/>
                </c:ext>
              </c:extLst>
            </c:dLbl>
            <c:dLbl>
              <c:idx val="3"/>
              <c:layout>
                <c:manualLayout>
                  <c:x val="6.4126289603512014E-3"/>
                  <c:y val="-2.8113577114039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19-4106-8938-CB3D8D57F627}"/>
                </c:ext>
              </c:extLst>
            </c:dLbl>
            <c:dLbl>
              <c:idx val="4"/>
              <c:layout>
                <c:manualLayout>
                  <c:x val="5.6821708568859106E-3"/>
                  <c:y val="-2.9636993596795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19-4106-8938-CB3D8D57F627}"/>
                </c:ext>
              </c:extLst>
            </c:dLbl>
            <c:dLbl>
              <c:idx val="5"/>
              <c:layout>
                <c:manualLayout>
                  <c:x val="8.6126821984317068E-3"/>
                  <c:y val="-2.9544095670628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19-4106-8938-CB3D8D57F627}"/>
                </c:ext>
              </c:extLst>
            </c:dLbl>
            <c:dLbl>
              <c:idx val="6"/>
              <c:layout>
                <c:manualLayout>
                  <c:x val="1.9594601794868161E-3"/>
                  <c:y val="-3.3808639762648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19-4106-8938-CB3D8D57F627}"/>
                </c:ext>
              </c:extLst>
            </c:dLbl>
            <c:dLbl>
              <c:idx val="7"/>
              <c:layout>
                <c:manualLayout>
                  <c:x val="2.9349057353100635E-3"/>
                  <c:y val="-3.275482320922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19-4106-8938-CB3D8D57F627}"/>
                </c:ext>
              </c:extLst>
            </c:dLbl>
            <c:dLbl>
              <c:idx val="8"/>
              <c:layout>
                <c:manualLayout>
                  <c:x val="5.9400022180326048E-3"/>
                  <c:y val="-2.3581608434718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19-4106-8938-CB3D8D57F627}"/>
                </c:ext>
              </c:extLst>
            </c:dLbl>
            <c:dLbl>
              <c:idx val="9"/>
              <c:layout>
                <c:manualLayout>
                  <c:x val="6.1413179898474109E-3"/>
                  <c:y val="-9.33236623019980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19-4106-8938-CB3D8D57F627}"/>
                </c:ext>
              </c:extLst>
            </c:dLbl>
            <c:spPr>
              <a:noFill/>
              <a:ln w="26706">
                <a:noFill/>
              </a:ln>
            </c:spPr>
            <c:txPr>
              <a:bodyPr/>
              <a:lstStyle/>
              <a:p>
                <a:pPr>
                  <a:defRPr sz="194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8"/>
                <c:pt idx="0">
                  <c:v>ref.hittan</c:v>
                </c:pt>
                <c:pt idx="1">
                  <c:v>földrajz</c:v>
                </c:pt>
                <c:pt idx="2">
                  <c:v>víz.kult</c:v>
                </c:pt>
                <c:pt idx="3">
                  <c:v>német</c:v>
                </c:pt>
                <c:pt idx="4">
                  <c:v>dig.kult</c:v>
                </c:pt>
                <c:pt idx="5">
                  <c:v>testnev.</c:v>
                </c:pt>
                <c:pt idx="6">
                  <c:v>kémia</c:v>
                </c:pt>
                <c:pt idx="7">
                  <c:v>fizika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14</c:v>
                </c:pt>
                <c:pt idx="1">
                  <c:v>10</c:v>
                </c:pt>
                <c:pt idx="2">
                  <c:v>8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019-4106-8938-CB3D8D57F6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015984"/>
        <c:axId val="155016376"/>
        <c:axId val="0"/>
      </c:bar3DChart>
      <c:catAx>
        <c:axId val="15501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337">
            <a:solidFill>
              <a:schemeClr val="tx1"/>
            </a:solidFill>
            <a:prstDash val="solid"/>
          </a:ln>
        </c:spPr>
        <c:txPr>
          <a:bodyPr rot="-2760000" vert="horz"/>
          <a:lstStyle/>
          <a:p>
            <a:pPr>
              <a:defRPr sz="152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5016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016376"/>
        <c:scaling>
          <c:orientation val="minMax"/>
        </c:scaling>
        <c:delete val="0"/>
        <c:axPos val="l"/>
        <c:majorGridlines>
          <c:spPr>
            <a:ln w="3337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33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4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5015984"/>
        <c:crosses val="autoZero"/>
        <c:crossBetween val="between"/>
      </c:valAx>
      <c:spPr>
        <a:noFill/>
        <a:ln w="25395">
          <a:noFill/>
        </a:ln>
      </c:spPr>
    </c:plotArea>
    <c:legend>
      <c:legendPos val="r"/>
      <c:layout>
        <c:manualLayout>
          <c:xMode val="edge"/>
          <c:yMode val="edge"/>
          <c:x val="0.86444442596734539"/>
          <c:y val="0.41404798084449967"/>
          <c:w val="0.11555551860135749"/>
          <c:h val="0.14232905097389137"/>
        </c:manualLayout>
      </c:layout>
      <c:overlay val="0"/>
      <c:spPr>
        <a:solidFill>
          <a:schemeClr val="bg1"/>
        </a:solidFill>
        <a:ln w="3337">
          <a:solidFill>
            <a:schemeClr val="tx1"/>
          </a:solidFill>
          <a:prstDash val="solid"/>
        </a:ln>
      </c:spPr>
      <c:txPr>
        <a:bodyPr/>
        <a:lstStyle/>
        <a:p>
          <a:pPr>
            <a:defRPr sz="183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10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hu-HU" dirty="0"/>
              <a:t>történelem középszint - 2025</a:t>
            </a:r>
          </a:p>
        </c:rich>
      </c:tx>
      <c:layout>
        <c:manualLayout>
          <c:xMode val="edge"/>
          <c:yMode val="edge"/>
          <c:x val="0.25862068965517243"/>
          <c:y val="2.033890500529539E-2"/>
        </c:manualLayout>
      </c:layout>
      <c:overlay val="0"/>
      <c:spPr>
        <a:noFill/>
        <a:ln w="22253">
          <a:noFill/>
        </a:ln>
      </c:spPr>
    </c:title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4030167881058662"/>
          <c:y val="0.17328219218499327"/>
          <c:w val="0.73168103448275901"/>
          <c:h val="0.611864406779661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országos</c:v>
                </c:pt>
              </c:strCache>
            </c:strRef>
          </c:tx>
          <c:spPr>
            <a:solidFill>
              <a:schemeClr val="accent1"/>
            </a:solidFill>
            <a:ln w="11127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0.49</c:v>
                </c:pt>
                <c:pt idx="1">
                  <c:v>12.12</c:v>
                </c:pt>
                <c:pt idx="2">
                  <c:v>30.05</c:v>
                </c:pt>
                <c:pt idx="3">
                  <c:v>35.92</c:v>
                </c:pt>
                <c:pt idx="4">
                  <c:v>21.43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AA-468A-9510-63605ABADD3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iskolai</c:v>
                </c:pt>
              </c:strCache>
            </c:strRef>
          </c:tx>
          <c:spPr>
            <a:solidFill>
              <a:schemeClr val="accent2"/>
            </a:solidFill>
            <a:ln w="11127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1.04</c:v>
                </c:pt>
                <c:pt idx="1">
                  <c:v>18.75</c:v>
                </c:pt>
                <c:pt idx="2">
                  <c:v>42.7</c:v>
                </c:pt>
                <c:pt idx="3">
                  <c:v>20.83</c:v>
                </c:pt>
                <c:pt idx="4">
                  <c:v>16.66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AA-468A-9510-63605ABAD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3052408"/>
        <c:axId val="286338800"/>
        <c:axId val="0"/>
      </c:bar3DChart>
      <c:catAx>
        <c:axId val="2130524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99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érdemjegy</a:t>
                </a:r>
              </a:p>
            </c:rich>
          </c:tx>
          <c:layout>
            <c:manualLayout>
              <c:xMode val="edge"/>
              <c:yMode val="edge"/>
              <c:x val="0.51293109912985013"/>
              <c:y val="0.88135598839618734"/>
            </c:manualLayout>
          </c:layout>
          <c:overlay val="0"/>
          <c:spPr>
            <a:noFill/>
            <a:ln w="22253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27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7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38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338800"/>
        <c:scaling>
          <c:orientation val="minMax"/>
        </c:scaling>
        <c:delete val="0"/>
        <c:axPos val="l"/>
        <c:majorGridlines>
          <c:spPr>
            <a:ln w="2782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99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tanulók (%)</a:t>
                </a:r>
              </a:p>
            </c:rich>
          </c:tx>
          <c:layout>
            <c:manualLayout>
              <c:xMode val="edge"/>
              <c:yMode val="edge"/>
              <c:x val="0.12607760236866944"/>
              <c:y val="9.1525348805083576E-2"/>
            </c:manualLayout>
          </c:layout>
          <c:overlay val="0"/>
          <c:spPr>
            <a:noFill/>
            <a:ln w="2225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78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7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524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1788797951980141"/>
          <c:y val="0.12881355620021182"/>
          <c:w val="0.16271556572669799"/>
          <c:h val="0.1271186627987291"/>
        </c:manualLayout>
      </c:layout>
      <c:overlay val="0"/>
      <c:spPr>
        <a:noFill/>
        <a:ln w="2782">
          <a:solidFill>
            <a:schemeClr val="tx1"/>
          </a:solidFill>
          <a:prstDash val="solid"/>
        </a:ln>
      </c:spPr>
      <c:txPr>
        <a:bodyPr/>
        <a:lstStyle/>
        <a:p>
          <a:pPr>
            <a:defRPr sz="1568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5804935370152765E-2"/>
          <c:y val="4.5064377682403456E-2"/>
          <c:w val="0.92244418331374867"/>
          <c:h val="0.761802575107296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92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06B-4A25-A371-4CBD3DDC8533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06B-4A25-A371-4CBD3DDC8533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06B-4A25-A371-4CBD3DDC853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306B-4A25-A371-4CBD3DDC853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306B-4A25-A371-4CBD3DDC8533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306B-4A25-A371-4CBD3DDC8533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306B-4A25-A371-4CBD3DDC8533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 w="1269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F-306B-4A25-A371-4CBD3DDC8533}"/>
              </c:ext>
            </c:extLst>
          </c:dPt>
          <c:dLbls>
            <c:dLbl>
              <c:idx val="0"/>
              <c:layout>
                <c:manualLayout>
                  <c:x val="1.0968266079333228E-2"/>
                  <c:y val="-1.041898794908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6B-4A25-A371-4CBD3DDC8533}"/>
                </c:ext>
              </c:extLst>
            </c:dLbl>
            <c:dLbl>
              <c:idx val="1"/>
              <c:layout>
                <c:manualLayout>
                  <c:x val="2.3100737358791312E-2"/>
                  <c:y val="-4.020703863629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6B-4A25-A371-4CBD3DDC8533}"/>
                </c:ext>
              </c:extLst>
            </c:dLbl>
            <c:dLbl>
              <c:idx val="2"/>
              <c:layout>
                <c:manualLayout>
                  <c:x val="1.5692428403295353E-2"/>
                  <c:y val="-1.4336917562724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6B-4A25-A371-4CBD3DDC8533}"/>
                </c:ext>
              </c:extLst>
            </c:dLbl>
            <c:dLbl>
              <c:idx val="3"/>
              <c:layout>
                <c:manualLayout>
                  <c:x val="1.8323566753057397E-2"/>
                  <c:y val="-5.611130866706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06B-4A25-A371-4CBD3DDC8533}"/>
                </c:ext>
              </c:extLst>
            </c:dLbl>
            <c:dLbl>
              <c:idx val="4"/>
              <c:layout>
                <c:manualLayout>
                  <c:x val="1.4455444932859151E-2"/>
                  <c:y val="-9.0154601642536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06B-4A25-A371-4CBD3DDC8533}"/>
                </c:ext>
              </c:extLst>
            </c:dLbl>
            <c:dLbl>
              <c:idx val="5"/>
              <c:layout>
                <c:manualLayout>
                  <c:x val="1.4721474841145053E-2"/>
                  <c:y val="-3.5160217875991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06B-4A25-A371-4CBD3DDC8533}"/>
                </c:ext>
              </c:extLst>
            </c:dLbl>
            <c:dLbl>
              <c:idx val="6"/>
              <c:layout>
                <c:manualLayout>
                  <c:x val="1.202843171476849E-2"/>
                  <c:y val="-5.3421838399232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06B-4A25-A371-4CBD3DDC8533}"/>
                </c:ext>
              </c:extLst>
            </c:dLbl>
            <c:dLbl>
              <c:idx val="7"/>
              <c:layout>
                <c:manualLayout>
                  <c:x val="1.6763343969999043E-2"/>
                  <c:y val="-2.823289024355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06B-4A25-A371-4CBD3DDC8533}"/>
                </c:ext>
              </c:extLst>
            </c:dLbl>
            <c:spPr>
              <a:noFill/>
              <a:ln w="25386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orsz napp</c:v>
                </c:pt>
                <c:pt idx="1">
                  <c:v>isk</c:v>
                </c:pt>
                <c:pt idx="2">
                  <c:v>12GA</c:v>
                </c:pt>
                <c:pt idx="3">
                  <c:v>12GB</c:v>
                </c:pt>
                <c:pt idx="4">
                  <c:v>12TA</c:v>
                </c:pt>
                <c:pt idx="5">
                  <c:v>12TB</c:v>
                </c:pt>
                <c:pt idx="6">
                  <c:v>12TC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3.66</c:v>
                </c:pt>
                <c:pt idx="1">
                  <c:v>3.33</c:v>
                </c:pt>
                <c:pt idx="2">
                  <c:v>3.94</c:v>
                </c:pt>
                <c:pt idx="3">
                  <c:v>3.24</c:v>
                </c:pt>
                <c:pt idx="4">
                  <c:v>4</c:v>
                </c:pt>
                <c:pt idx="5">
                  <c:v>2.59</c:v>
                </c:pt>
                <c:pt idx="6" formatCode="0.00">
                  <c:v>3.13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06B-4A25-A371-4CBD3DDC8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339584"/>
        <c:axId val="286339976"/>
        <c:axId val="0"/>
      </c:bar3DChart>
      <c:catAx>
        <c:axId val="28633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39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339976"/>
        <c:scaling>
          <c:orientation val="minMax"/>
          <c:min val="2"/>
        </c:scaling>
        <c:delete val="0"/>
        <c:axPos val="l"/>
        <c:majorGridlines>
          <c:spPr>
            <a:ln w="3173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39584"/>
        <c:crosses val="autoZero"/>
        <c:crossBetween val="between"/>
      </c:valAx>
      <c:spPr>
        <a:noFill/>
        <a:ln w="254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1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44927536231886"/>
          <c:y val="3.4334763948497847E-2"/>
          <c:w val="0.8743961352657007"/>
          <c:h val="0.82618025751072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716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6C9-45F7-9177-483B82EEF938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76C9-45F7-9177-483B82EEF938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6C9-45F7-9177-483B82EEF93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76C9-45F7-9177-483B82EEF938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76C9-45F7-9177-483B82EEF938}"/>
              </c:ext>
            </c:extLst>
          </c:dPt>
          <c:dLbls>
            <c:dLbl>
              <c:idx val="0"/>
              <c:layout>
                <c:manualLayout>
                  <c:x val="2.2650899766213622E-2"/>
                  <c:y val="-1.9962264739977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C9-45F7-9177-483B82EEF938}"/>
                </c:ext>
              </c:extLst>
            </c:dLbl>
            <c:dLbl>
              <c:idx val="1"/>
              <c:layout>
                <c:manualLayout>
                  <c:x val="9.2753754450715219E-3"/>
                  <c:y val="-2.0074889612805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C9-45F7-9177-483B82EEF938}"/>
                </c:ext>
              </c:extLst>
            </c:dLbl>
            <c:dLbl>
              <c:idx val="2"/>
              <c:layout>
                <c:manualLayout>
                  <c:x val="2.5581777116106354E-2"/>
                  <c:y val="-3.4054995318164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C9-45F7-9177-483B82EEF938}"/>
                </c:ext>
              </c:extLst>
            </c:dLbl>
            <c:dLbl>
              <c:idx val="3"/>
              <c:layout>
                <c:manualLayout>
                  <c:x val="1.1978693173777434E-2"/>
                  <c:y val="-1.3829741620758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C9-45F7-9177-483B82EEF938}"/>
                </c:ext>
              </c:extLst>
            </c:dLbl>
            <c:dLbl>
              <c:idx val="4"/>
              <c:layout>
                <c:manualLayout>
                  <c:x val="1.0212785227870854E-2"/>
                  <c:y val="-1.642968138916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C9-45F7-9177-483B82EEF938}"/>
                </c:ext>
              </c:extLst>
            </c:dLbl>
            <c:dLbl>
              <c:idx val="5"/>
              <c:layout>
                <c:manualLayout>
                  <c:x val="7.0593296614343045E-3"/>
                  <c:y val="-4.3213849924388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C9-45F7-9177-483B82EEF938}"/>
                </c:ext>
              </c:extLst>
            </c:dLbl>
            <c:spPr>
              <a:noFill/>
              <a:ln w="27432">
                <a:noFill/>
              </a:ln>
            </c:spPr>
            <c:txPr>
              <a:bodyPr/>
              <a:lstStyle/>
              <a:p>
                <a:pPr>
                  <a:defRPr sz="194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orsz napp </c:v>
                </c:pt>
                <c:pt idx="1">
                  <c:v>orsz n g</c:v>
                </c:pt>
                <c:pt idx="2">
                  <c:v>isk g</c:v>
                </c:pt>
                <c:pt idx="3">
                  <c:v>A</c:v>
                </c:pt>
                <c:pt idx="4">
                  <c:v>B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3.66</c:v>
                </c:pt>
                <c:pt idx="1">
                  <c:v>4.05</c:v>
                </c:pt>
                <c:pt idx="2" formatCode="0.00">
                  <c:v>3.53</c:v>
                </c:pt>
                <c:pt idx="3" formatCode="0.00">
                  <c:v>3.94</c:v>
                </c:pt>
                <c:pt idx="4">
                  <c:v>3.24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6C9-45F7-9177-483B82EEF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340760"/>
        <c:axId val="286341152"/>
        <c:axId val="0"/>
      </c:bar3DChart>
      <c:catAx>
        <c:axId val="286340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2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9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41152"/>
        <c:crossesAt val="2.5"/>
        <c:auto val="1"/>
        <c:lblAlgn val="ctr"/>
        <c:lblOffset val="100"/>
        <c:tickLblSkip val="1"/>
        <c:tickMarkSkip val="1"/>
        <c:noMultiLvlLbl val="0"/>
      </c:catAx>
      <c:valAx>
        <c:axId val="286341152"/>
        <c:scaling>
          <c:orientation val="minMax"/>
          <c:min val="2.5"/>
        </c:scaling>
        <c:delete val="0"/>
        <c:axPos val="l"/>
        <c:majorGridlines>
          <c:spPr>
            <a:ln w="3429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42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9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40760"/>
        <c:crosses val="autoZero"/>
        <c:crossBetween val="between"/>
      </c:valAx>
      <c:spPr>
        <a:noFill/>
        <a:ln w="2540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1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9306930693069355E-2"/>
          <c:y val="2.7896995708154536E-2"/>
          <c:w val="0.9207920792079205"/>
          <c:h val="0.849785407725321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13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31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ECF-4AF5-A41B-2B19824846A2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31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ECF-4AF5-A41B-2B19824846A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ECF-4AF5-A41B-2B19824846A2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31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0ECF-4AF5-A41B-2B19824846A2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31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0ECF-4AF5-A41B-2B19824846A2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 w="131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0ECF-4AF5-A41B-2B19824846A2}"/>
              </c:ext>
            </c:extLst>
          </c:dPt>
          <c:dLbls>
            <c:dLbl>
              <c:idx val="0"/>
              <c:layout>
                <c:manualLayout>
                  <c:x val="3.2121214253157525E-2"/>
                  <c:y val="-4.4207969854390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CF-4AF5-A41B-2B19824846A2}"/>
                </c:ext>
              </c:extLst>
            </c:dLbl>
            <c:dLbl>
              <c:idx val="1"/>
              <c:layout>
                <c:manualLayout>
                  <c:x val="3.0322910693888382E-2"/>
                  <c:y val="-9.0897289291120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CF-4AF5-A41B-2B19824846A2}"/>
                </c:ext>
              </c:extLst>
            </c:dLbl>
            <c:dLbl>
              <c:idx val="2"/>
              <c:layout>
                <c:manualLayout>
                  <c:x val="1.4328386260629137E-2"/>
                  <c:y val="-2.3029590180895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CF-4AF5-A41B-2B19824846A2}"/>
                </c:ext>
              </c:extLst>
            </c:dLbl>
            <c:dLbl>
              <c:idx val="3"/>
              <c:layout>
                <c:manualLayout>
                  <c:x val="-9.5003294084066228E-4"/>
                  <c:y val="-5.0883349124927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CF-4AF5-A41B-2B19824846A2}"/>
                </c:ext>
              </c:extLst>
            </c:dLbl>
            <c:dLbl>
              <c:idx val="4"/>
              <c:layout>
                <c:manualLayout>
                  <c:x val="1.9365746852529057E-2"/>
                  <c:y val="-5.98033129676217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ECF-4AF5-A41B-2B19824846A2}"/>
                </c:ext>
              </c:extLst>
            </c:dLbl>
            <c:dLbl>
              <c:idx val="5"/>
              <c:layout>
                <c:manualLayout>
                  <c:x val="1.9146392513107239E-2"/>
                  <c:y val="-4.702627939142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ECF-4AF5-A41B-2B19824846A2}"/>
                </c:ext>
              </c:extLst>
            </c:dLbl>
            <c:spPr>
              <a:noFill/>
              <a:ln w="26272">
                <a:noFill/>
              </a:ln>
            </c:spPr>
            <c:txPr>
              <a:bodyPr/>
              <a:lstStyle/>
              <a:p>
                <a:pPr>
                  <a:defRPr sz="186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orsz napp</c:v>
                </c:pt>
                <c:pt idx="1">
                  <c:v>orsz n tech</c:v>
                </c:pt>
                <c:pt idx="2">
                  <c:v>isk tech</c:v>
                </c:pt>
                <c:pt idx="3">
                  <c:v>A</c:v>
                </c:pt>
                <c:pt idx="4">
                  <c:v>B</c:v>
                </c:pt>
                <c:pt idx="5">
                  <c:v>C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3.66</c:v>
                </c:pt>
                <c:pt idx="1">
                  <c:v>3.26</c:v>
                </c:pt>
                <c:pt idx="2">
                  <c:v>3.17</c:v>
                </c:pt>
                <c:pt idx="3" formatCode="0.00">
                  <c:v>4</c:v>
                </c:pt>
                <c:pt idx="4" formatCode="0.00">
                  <c:v>2.59</c:v>
                </c:pt>
                <c:pt idx="5">
                  <c:v>3.13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ECF-4AF5-A41B-2B1982484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341936"/>
        <c:axId val="286342328"/>
        <c:axId val="0"/>
      </c:bar3DChart>
      <c:catAx>
        <c:axId val="286341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28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42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342328"/>
        <c:scaling>
          <c:orientation val="minMax"/>
          <c:max val="4.2"/>
        </c:scaling>
        <c:delete val="0"/>
        <c:axPos val="l"/>
        <c:majorGridlines>
          <c:spPr>
            <a:ln w="3284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28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6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341936"/>
        <c:crosses val="autoZero"/>
        <c:crossBetween val="between"/>
      </c:valAx>
      <c:spPr>
        <a:noFill/>
        <a:ln w="2539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88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hu-HU" dirty="0"/>
              <a:t>angol nyelv középszint - 2025</a:t>
            </a:r>
          </a:p>
        </c:rich>
      </c:tx>
      <c:layout>
        <c:manualLayout>
          <c:xMode val="edge"/>
          <c:yMode val="edge"/>
          <c:x val="0.29955065043099116"/>
          <c:y val="8.3128825764249348E-2"/>
        </c:manualLayout>
      </c:layout>
      <c:overlay val="0"/>
      <c:spPr>
        <a:noFill/>
        <a:ln w="21273">
          <a:noFill/>
        </a:ln>
      </c:spPr>
    </c:title>
    <c:autoTitleDeleted val="0"/>
    <c:view3D>
      <c:rotX val="15"/>
      <c:hPercent val="5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5456621004566227"/>
          <c:y val="0.18135593220338983"/>
          <c:w val="0.70662100456621035"/>
          <c:h val="0.61355932203389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országos</c:v>
                </c:pt>
              </c:strCache>
            </c:strRef>
          </c:tx>
          <c:spPr>
            <a:solidFill>
              <a:schemeClr val="accent1"/>
            </a:solidFill>
            <a:ln w="10637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0.34</c:v>
                </c:pt>
                <c:pt idx="1">
                  <c:v>8.99</c:v>
                </c:pt>
                <c:pt idx="2">
                  <c:v>13.16</c:v>
                </c:pt>
                <c:pt idx="3">
                  <c:v>20.75</c:v>
                </c:pt>
                <c:pt idx="4">
                  <c:v>56.75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9E-45FD-BB68-D2344278A7E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iskolai</c:v>
                </c:pt>
              </c:strCache>
            </c:strRef>
          </c:tx>
          <c:spPr>
            <a:solidFill>
              <a:schemeClr val="accent2"/>
            </a:solidFill>
            <a:ln w="10637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0</c:v>
                </c:pt>
                <c:pt idx="1">
                  <c:v>13.23</c:v>
                </c:pt>
                <c:pt idx="2" formatCode="0.00">
                  <c:v>17.64</c:v>
                </c:pt>
                <c:pt idx="3">
                  <c:v>5.88</c:v>
                </c:pt>
                <c:pt idx="4">
                  <c:v>63.23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9E-45FD-BB68-D2344278A7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523520"/>
        <c:axId val="286523912"/>
        <c:axId val="0"/>
      </c:bar3DChart>
      <c:catAx>
        <c:axId val="2865235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2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érdemjegy</a:t>
                </a:r>
              </a:p>
            </c:rich>
          </c:tx>
          <c:layout>
            <c:manualLayout>
              <c:xMode val="edge"/>
              <c:yMode val="edge"/>
              <c:x val="0.51484015317757414"/>
              <c:y val="0.8830507632329091"/>
            </c:manualLayout>
          </c:layout>
          <c:overlay val="0"/>
          <c:spPr>
            <a:noFill/>
            <a:ln w="21273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26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2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3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523912"/>
        <c:scaling>
          <c:orientation val="minMax"/>
        </c:scaling>
        <c:delete val="0"/>
        <c:axPos val="l"/>
        <c:majorGridlines>
          <c:spPr>
            <a:ln w="2660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820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tanulók (%)</a:t>
                </a:r>
              </a:p>
            </c:rich>
          </c:tx>
          <c:layout>
            <c:manualLayout>
              <c:xMode val="edge"/>
              <c:yMode val="edge"/>
              <c:x val="0"/>
              <c:y val="0.16949146416938846"/>
            </c:manualLayout>
          </c:layout>
          <c:overlay val="0"/>
          <c:spPr>
            <a:noFill/>
            <a:ln w="2127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6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2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352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>
        <c:manualLayout>
          <c:xMode val="edge"/>
          <c:yMode val="edge"/>
          <c:x val="1.0734776603949564E-2"/>
          <c:y val="0.48895393248257751"/>
          <c:w val="0.16666666666666666"/>
          <c:h val="0.12372875077362322"/>
        </c:manualLayout>
      </c:layout>
      <c:overlay val="0"/>
      <c:spPr>
        <a:noFill/>
        <a:ln w="2660">
          <a:solidFill>
            <a:schemeClr val="tx1"/>
          </a:solidFill>
          <a:prstDash val="solid"/>
        </a:ln>
      </c:spPr>
      <c:txPr>
        <a:bodyPr/>
        <a:lstStyle/>
        <a:p>
          <a:pPr>
            <a:defRPr sz="1424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633377918776239"/>
          <c:y val="2.8809979397736572E-2"/>
          <c:w val="0.87191539365452475"/>
          <c:h val="0.68454935622317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93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E66-44E2-AD02-8E520FBFEA1C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E66-44E2-AD02-8E520FBFEA1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EE66-44E2-AD02-8E520FBFEA1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E66-44E2-AD02-8E520FBFEA1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EE66-44E2-AD02-8E520FBFEA1C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EE66-44E2-AD02-8E520FBFEA1C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 w="126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EE66-44E2-AD02-8E520FBFEA1C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EE66-44E2-AD02-8E520FBFEA1C}"/>
              </c:ext>
            </c:extLst>
          </c:dPt>
          <c:dLbls>
            <c:dLbl>
              <c:idx val="0"/>
              <c:layout>
                <c:manualLayout>
                  <c:x val="1.0116550260562242E-2"/>
                  <c:y val="-6.414653007083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66-44E2-AD02-8E520FBFEA1C}"/>
                </c:ext>
              </c:extLst>
            </c:dLbl>
            <c:dLbl>
              <c:idx val="1"/>
              <c:layout>
                <c:manualLayout>
                  <c:x val="7.1042218192714146E-3"/>
                  <c:y val="-7.5659413541049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66-44E2-AD02-8E520FBFEA1C}"/>
                </c:ext>
              </c:extLst>
            </c:dLbl>
            <c:dLbl>
              <c:idx val="2"/>
              <c:layout>
                <c:manualLayout>
                  <c:x val="6.2769713613181066E-3"/>
                  <c:y val="-1.7204301075268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E66-44E2-AD02-8E520FBFEA1C}"/>
                </c:ext>
              </c:extLst>
            </c:dLbl>
            <c:dLbl>
              <c:idx val="3"/>
              <c:layout>
                <c:manualLayout>
                  <c:x val="1.1662316239500941E-2"/>
                  <c:y val="-5.4480286738351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66-44E2-AD02-8E520FBFEA1C}"/>
                </c:ext>
              </c:extLst>
            </c:dLbl>
            <c:dLbl>
              <c:idx val="4"/>
              <c:layout>
                <c:manualLayout>
                  <c:x val="1.3165823867936476E-2"/>
                  <c:y val="-2.7747467050489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66-44E2-AD02-8E520FBFEA1C}"/>
                </c:ext>
              </c:extLst>
            </c:dLbl>
            <c:dLbl>
              <c:idx val="5"/>
              <c:layout>
                <c:manualLayout>
                  <c:x val="9.9435628608407888E-3"/>
                  <c:y val="-4.799480710072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E66-44E2-AD02-8E520FBFEA1C}"/>
                </c:ext>
              </c:extLst>
            </c:dLbl>
            <c:dLbl>
              <c:idx val="6"/>
              <c:layout>
                <c:manualLayout>
                  <c:x val="1.0449056755312297E-2"/>
                  <c:y val="-1.7834673891570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E66-44E2-AD02-8E520FBFEA1C}"/>
                </c:ext>
              </c:extLst>
            </c:dLbl>
            <c:dLbl>
              <c:idx val="7"/>
              <c:layout>
                <c:manualLayout>
                  <c:x val="3.9187089684437331E-3"/>
                  <c:y val="-1.2370716706629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E66-44E2-AD02-8E520FBFEA1C}"/>
                </c:ext>
              </c:extLst>
            </c:dLbl>
            <c:spPr>
              <a:noFill/>
              <a:ln w="25389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orsz napp</c:v>
                </c:pt>
                <c:pt idx="1">
                  <c:v>isk</c:v>
                </c:pt>
                <c:pt idx="2">
                  <c:v>12GA</c:v>
                </c:pt>
                <c:pt idx="3">
                  <c:v>12GB</c:v>
                </c:pt>
                <c:pt idx="4">
                  <c:v>12TA</c:v>
                </c:pt>
                <c:pt idx="5">
                  <c:v>13TAC</c:v>
                </c:pt>
                <c:pt idx="6">
                  <c:v>13TB</c:v>
                </c:pt>
              </c:strCache>
            </c:strRef>
          </c:cat>
          <c:val>
            <c:numRef>
              <c:f>Sheet1!$B$2:$H$2</c:f>
              <c:numCache>
                <c:formatCode>0.00</c:formatCode>
                <c:ptCount val="7"/>
                <c:pt idx="0">
                  <c:v>4.25</c:v>
                </c:pt>
                <c:pt idx="1">
                  <c:v>4.1900000000000004</c:v>
                </c:pt>
                <c:pt idx="2">
                  <c:v>4.9400000000000004</c:v>
                </c:pt>
                <c:pt idx="3">
                  <c:v>4.32</c:v>
                </c:pt>
                <c:pt idx="4">
                  <c:v>5</c:v>
                </c:pt>
                <c:pt idx="5">
                  <c:v>4.3499999999999996</c:v>
                </c:pt>
                <c:pt idx="6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E66-44E2-AD02-8E520FBFEA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524696"/>
        <c:axId val="286525088"/>
        <c:axId val="0"/>
      </c:bar3DChart>
      <c:catAx>
        <c:axId val="286524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3">
            <a:solidFill>
              <a:schemeClr val="tx1"/>
            </a:solidFill>
            <a:prstDash val="solid"/>
          </a:ln>
        </c:spPr>
        <c:txPr>
          <a:bodyPr rot="-3180000" vert="horz"/>
          <a:lstStyle/>
          <a:p>
            <a:pPr>
              <a:defRPr sz="13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5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525088"/>
        <c:scaling>
          <c:orientation val="minMax"/>
          <c:min val="2"/>
        </c:scaling>
        <c:delete val="0"/>
        <c:axPos val="l"/>
        <c:majorGridlines>
          <c:spPr>
            <a:ln w="3173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4696"/>
        <c:crosses val="autoZero"/>
        <c:crossBetween val="between"/>
      </c:valAx>
      <c:spPr>
        <a:noFill/>
        <a:ln w="2540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1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144927536231886"/>
          <c:y val="3.6480686695278972E-2"/>
          <c:w val="0.8743961352657007"/>
          <c:h val="0.824034334763948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716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72B-4651-87E0-A9B0BACBAAD4}"/>
              </c:ext>
            </c:extLst>
          </c:dPt>
          <c:dPt>
            <c:idx val="1"/>
            <c:invertIfNegative val="0"/>
            <c:bubble3D val="0"/>
            <c:spPr>
              <a:solidFill>
                <a:srgbClr val="00FFFF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472B-4651-87E0-A9B0BACBAAD4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472B-4651-87E0-A9B0BACBAAD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472B-4651-87E0-A9B0BACBAAD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472B-4651-87E0-A9B0BACBAAD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 w="1371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472B-4651-87E0-A9B0BACBAAD4}"/>
              </c:ext>
            </c:extLst>
          </c:dPt>
          <c:dLbls>
            <c:dLbl>
              <c:idx val="0"/>
              <c:layout>
                <c:manualLayout>
                  <c:x val="1.7286361263804884E-2"/>
                  <c:y val="-3.726615916559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2B-4651-87E0-A9B0BACBAAD4}"/>
                </c:ext>
              </c:extLst>
            </c:dLbl>
            <c:dLbl>
              <c:idx val="1"/>
              <c:layout>
                <c:manualLayout>
                  <c:x val="3.4720009095591566E-3"/>
                  <c:y val="-3.0722216061998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2B-4651-87E0-A9B0BACBAAD4}"/>
                </c:ext>
              </c:extLst>
            </c:dLbl>
            <c:dLbl>
              <c:idx val="2"/>
              <c:layout>
                <c:manualLayout>
                  <c:x val="2.1835664365780494E-2"/>
                  <c:y val="-6.523571386207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2B-4651-87E0-A9B0BACBAAD4}"/>
                </c:ext>
              </c:extLst>
            </c:dLbl>
            <c:dLbl>
              <c:idx val="3"/>
              <c:layout>
                <c:manualLayout>
                  <c:x val="7.3208314886623795E-3"/>
                  <c:y val="-9.98491858156512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2B-4651-87E0-A9B0BACBAAD4}"/>
                </c:ext>
              </c:extLst>
            </c:dLbl>
            <c:dLbl>
              <c:idx val="4"/>
              <c:layout>
                <c:manualLayout>
                  <c:x val="2.4321448197332892E-2"/>
                  <c:y val="-2.2033390970548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2B-4651-87E0-A9B0BACBAAD4}"/>
                </c:ext>
              </c:extLst>
            </c:dLbl>
            <c:dLbl>
              <c:idx val="5"/>
              <c:layout>
                <c:manualLayout>
                  <c:x val="8.351551311298060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2B-4651-87E0-A9B0BACBAAD4}"/>
                </c:ext>
              </c:extLst>
            </c:dLbl>
            <c:spPr>
              <a:noFill/>
              <a:ln w="27432">
                <a:noFill/>
              </a:ln>
            </c:spPr>
            <c:txPr>
              <a:bodyPr/>
              <a:lstStyle/>
              <a:p>
                <a:pPr>
                  <a:defRPr sz="194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5"/>
                <c:pt idx="0">
                  <c:v>orsz napp </c:v>
                </c:pt>
                <c:pt idx="1">
                  <c:v>orsz n g</c:v>
                </c:pt>
                <c:pt idx="2">
                  <c:v>isk g</c:v>
                </c:pt>
                <c:pt idx="3">
                  <c:v>A</c:v>
                </c:pt>
                <c:pt idx="4">
                  <c:v>B</c:v>
                </c:pt>
              </c:strCache>
            </c:strRef>
          </c:cat>
          <c:val>
            <c:numRef>
              <c:f>Sheet1!$B$2:$G$2</c:f>
              <c:numCache>
                <c:formatCode>0.00</c:formatCode>
                <c:ptCount val="6"/>
                <c:pt idx="0">
                  <c:v>4.25</c:v>
                </c:pt>
                <c:pt idx="1">
                  <c:v>4.58</c:v>
                </c:pt>
                <c:pt idx="2">
                  <c:v>4.62</c:v>
                </c:pt>
                <c:pt idx="3">
                  <c:v>4.9400000000000004</c:v>
                </c:pt>
                <c:pt idx="4">
                  <c:v>4.32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72B-4651-87E0-A9B0BACBAA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525872"/>
        <c:axId val="286526264"/>
        <c:axId val="0"/>
      </c:bar3DChart>
      <c:catAx>
        <c:axId val="286525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2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9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6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526264"/>
        <c:scaling>
          <c:orientation val="minMax"/>
          <c:min val="2.8"/>
        </c:scaling>
        <c:delete val="0"/>
        <c:axPos val="l"/>
        <c:majorGridlines>
          <c:spPr>
            <a:ln w="3429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42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9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525872"/>
        <c:crosses val="autoZero"/>
        <c:crossBetween val="between"/>
      </c:valAx>
      <c:spPr>
        <a:noFill/>
        <a:ln w="2540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12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0707070707070704E-2"/>
          <c:y val="3.4858387799564294E-2"/>
          <c:w val="0.91666666666666652"/>
          <c:h val="0.8409586056644886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373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37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072-4C58-9F82-1327E04AAF1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137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4072-4C58-9F82-1327E04AAF1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37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4072-4C58-9F82-1327E04AAF15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37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4072-4C58-9F82-1327E04AAF15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373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4072-4C58-9F82-1327E04AAF15}"/>
              </c:ext>
            </c:extLst>
          </c:dPt>
          <c:dLbls>
            <c:dLbl>
              <c:idx val="0"/>
              <c:layout>
                <c:manualLayout>
                  <c:x val="3.0026409742260479E-2"/>
                  <c:y val="-6.2532869928432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72-4C58-9F82-1327E04AAF15}"/>
                </c:ext>
              </c:extLst>
            </c:dLbl>
            <c:dLbl>
              <c:idx val="1"/>
              <c:layout>
                <c:manualLayout>
                  <c:x val="1.7110823103633786E-2"/>
                  <c:y val="-1.1403135894014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72-4C58-9F82-1327E04AAF15}"/>
                </c:ext>
              </c:extLst>
            </c:dLbl>
            <c:dLbl>
              <c:idx val="2"/>
              <c:layout>
                <c:manualLayout>
                  <c:x val="3.0404704846676716E-2"/>
                  <c:y val="-3.4999235276434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72-4C58-9F82-1327E04AAF15}"/>
                </c:ext>
              </c:extLst>
            </c:dLbl>
            <c:dLbl>
              <c:idx val="3"/>
              <c:layout>
                <c:manualLayout>
                  <c:x val="1.6908837482271236E-2"/>
                  <c:y val="-3.8728554777940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72-4C58-9F82-1327E04AAF15}"/>
                </c:ext>
              </c:extLst>
            </c:dLbl>
            <c:dLbl>
              <c:idx val="4"/>
              <c:layout>
                <c:manualLayout>
                  <c:x val="1.9725143052770577E-2"/>
                  <c:y val="-1.718803233989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72-4C58-9F82-1327E04AAF15}"/>
                </c:ext>
              </c:extLst>
            </c:dLbl>
            <c:dLbl>
              <c:idx val="5"/>
              <c:layout>
                <c:manualLayout>
                  <c:x val="0"/>
                  <c:y val="-3.482920294708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072-4C58-9F82-1327E04AAF15}"/>
                </c:ext>
              </c:extLst>
            </c:dLbl>
            <c:spPr>
              <a:noFill/>
              <a:ln w="27471">
                <a:noFill/>
              </a:ln>
            </c:spPr>
            <c:txPr>
              <a:bodyPr/>
              <a:lstStyle/>
              <a:p>
                <a:pPr>
                  <a:defRPr sz="192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orsz napp</c:v>
                </c:pt>
                <c:pt idx="1">
                  <c:v>orsz n tech</c:v>
                </c:pt>
                <c:pt idx="2">
                  <c:v>isk tech</c:v>
                </c:pt>
                <c:pt idx="3">
                  <c:v>12TA</c:v>
                </c:pt>
                <c:pt idx="4">
                  <c:v>13TAC</c:v>
                </c:pt>
                <c:pt idx="5">
                  <c:v>13TB</c:v>
                </c:pt>
              </c:strCache>
            </c:strRef>
          </c:cat>
          <c:val>
            <c:numRef>
              <c:f>Sheet1!$B$2:$G$2</c:f>
              <c:numCache>
                <c:formatCode>0.00</c:formatCode>
                <c:ptCount val="6"/>
                <c:pt idx="0">
                  <c:v>4.25</c:v>
                </c:pt>
                <c:pt idx="1">
                  <c:v>3.97</c:v>
                </c:pt>
                <c:pt idx="2">
                  <c:v>3.59</c:v>
                </c:pt>
                <c:pt idx="3">
                  <c:v>5</c:v>
                </c:pt>
                <c:pt idx="4">
                  <c:v>4.3499999999999996</c:v>
                </c:pt>
                <c:pt idx="5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072-4C58-9F82-1327E04AAF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780784"/>
        <c:axId val="286781176"/>
        <c:axId val="0"/>
      </c:bar3DChart>
      <c:catAx>
        <c:axId val="28678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1176"/>
        <c:crossesAt val="2"/>
        <c:auto val="1"/>
        <c:lblAlgn val="ctr"/>
        <c:lblOffset val="100"/>
        <c:tickLblSkip val="1"/>
        <c:tickMarkSkip val="1"/>
        <c:noMultiLvlLbl val="0"/>
      </c:catAx>
      <c:valAx>
        <c:axId val="286781176"/>
        <c:scaling>
          <c:orientation val="minMax"/>
          <c:max val="4.5999999999999996"/>
          <c:min val="2.8"/>
        </c:scaling>
        <c:delete val="0"/>
        <c:axPos val="l"/>
        <c:majorGridlines>
          <c:spPr>
            <a:ln w="3435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43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4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0784"/>
        <c:crosses val="autoZero"/>
        <c:crossBetween val="between"/>
      </c:valAx>
      <c:spPr>
        <a:noFill/>
        <a:ln w="2537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6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5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hu-HU" dirty="0"/>
              <a:t>német nyelv középszint - 2025 </a:t>
            </a:r>
          </a:p>
        </c:rich>
      </c:tx>
      <c:layout>
        <c:manualLayout>
          <c:xMode val="edge"/>
          <c:yMode val="edge"/>
          <c:x val="0.24885843134944793"/>
          <c:y val="1.1864442870567104E-2"/>
        </c:manualLayout>
      </c:layout>
      <c:overlay val="0"/>
      <c:spPr>
        <a:noFill/>
        <a:ln w="23245">
          <a:noFill/>
        </a:ln>
      </c:spPr>
    </c:title>
    <c:autoTitleDeleted val="0"/>
    <c:view3D>
      <c:rotX val="15"/>
      <c:hPercent val="5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5456621004566227"/>
          <c:y val="0.18135593220338983"/>
          <c:w val="0.70547945205479534"/>
          <c:h val="0.613559322033898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országos</c:v>
                </c:pt>
              </c:strCache>
            </c:strRef>
          </c:tx>
          <c:spPr>
            <a:solidFill>
              <a:schemeClr val="accent1"/>
            </a:solidFill>
            <a:ln w="11624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0.3</c:v>
                </c:pt>
                <c:pt idx="1">
                  <c:v>13.45</c:v>
                </c:pt>
                <c:pt idx="2">
                  <c:v>25.93</c:v>
                </c:pt>
                <c:pt idx="3">
                  <c:v>29.84</c:v>
                </c:pt>
                <c:pt idx="4">
                  <c:v>30.48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F-4633-8F63-D50736695E1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iskolai</c:v>
                </c:pt>
              </c:strCache>
            </c:strRef>
          </c:tx>
          <c:spPr>
            <a:solidFill>
              <a:schemeClr val="accent2"/>
            </a:solidFill>
            <a:ln w="11624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Sheet1!$B$3:$F$3</c:f>
              <c:numCache>
                <c:formatCode>0.00</c:formatCode>
                <c:ptCount val="5"/>
                <c:pt idx="0">
                  <c:v>10</c:v>
                </c:pt>
                <c:pt idx="1">
                  <c:v>0</c:v>
                </c:pt>
                <c:pt idx="2">
                  <c:v>0</c:v>
                </c:pt>
                <c:pt idx="3">
                  <c:v>30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F-4633-8F63-D50736695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781960"/>
        <c:axId val="286782352"/>
        <c:axId val="0"/>
      </c:bar3DChart>
      <c:catAx>
        <c:axId val="2867819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983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érdemjegy</a:t>
                </a:r>
              </a:p>
            </c:rich>
          </c:tx>
          <c:layout>
            <c:manualLayout>
              <c:xMode val="edge"/>
              <c:yMode val="edge"/>
              <c:x val="0.51484019609768228"/>
              <c:y val="0.88305091493192978"/>
            </c:manualLayout>
          </c:layout>
          <c:overlay val="0"/>
          <c:spPr>
            <a:noFill/>
            <a:ln w="23245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290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9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2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782352"/>
        <c:scaling>
          <c:orientation val="minMax"/>
        </c:scaling>
        <c:delete val="0"/>
        <c:axPos val="l"/>
        <c:majorGridlines>
          <c:spPr>
            <a:ln w="2906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983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tanulók (%)</a:t>
                </a:r>
              </a:p>
            </c:rich>
          </c:tx>
          <c:layout>
            <c:manualLayout>
              <c:xMode val="edge"/>
              <c:yMode val="edge"/>
              <c:x val="0"/>
              <c:y val="0.16949159132886168"/>
            </c:manualLayout>
          </c:layout>
          <c:overlay val="0"/>
          <c:spPr>
            <a:noFill/>
            <a:ln w="23245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90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9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1960"/>
        <c:crosses val="autoZero"/>
        <c:crossBetween val="between"/>
      </c:valAx>
      <c:spPr>
        <a:noFill/>
        <a:ln w="25379">
          <a:noFill/>
        </a:ln>
      </c:spPr>
    </c:plotArea>
    <c:legend>
      <c:legendPos val="r"/>
      <c:layout>
        <c:manualLayout>
          <c:xMode val="edge"/>
          <c:yMode val="edge"/>
          <c:x val="1.0371629989807826E-2"/>
          <c:y val="0.454908950346605"/>
          <c:w val="0.16666666666666669"/>
          <c:h val="0.1237287931601142"/>
        </c:manualLayout>
      </c:layout>
      <c:overlay val="0"/>
      <c:spPr>
        <a:noFill/>
        <a:ln w="2906">
          <a:solidFill>
            <a:schemeClr val="tx1"/>
          </a:solidFill>
          <a:prstDash val="solid"/>
        </a:ln>
      </c:spPr>
      <c:txPr>
        <a:bodyPr/>
        <a:lstStyle/>
        <a:p>
          <a:pPr>
            <a:defRPr sz="155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5804935370152765E-2"/>
          <c:y val="4.7210300429184553E-2"/>
          <c:w val="0.92244418331374867"/>
          <c:h val="0.759656652360515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B0F0"/>
            </a:solidFill>
            <a:ln w="12648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 w="12648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2F24-41AC-824B-3049CEE93F9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F24-41AC-824B-3049CEE93F9E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 w="12648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F24-41AC-824B-3049CEE93F9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F24-41AC-824B-3049CEE93F9E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 w="12648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2F24-41AC-824B-3049CEE93F9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2F24-41AC-824B-3049CEE93F9E}"/>
              </c:ext>
            </c:extLst>
          </c:dPt>
          <c:dLbls>
            <c:dLbl>
              <c:idx val="0"/>
              <c:layout>
                <c:manualLayout>
                  <c:x val="7.3595761760067088E-3"/>
                  <c:y val="-2.6622800541377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24-41AC-824B-3049CEE93F9E}"/>
                </c:ext>
              </c:extLst>
            </c:dLbl>
            <c:dLbl>
              <c:idx val="1"/>
              <c:layout>
                <c:manualLayout>
                  <c:x val="9.1382546625739351E-3"/>
                  <c:y val="-2.15773598466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24-41AC-824B-3049CEE93F9E}"/>
                </c:ext>
              </c:extLst>
            </c:dLbl>
            <c:dLbl>
              <c:idx val="3"/>
              <c:layout>
                <c:manualLayout>
                  <c:x val="4.0833675704228618E-3"/>
                  <c:y val="-1.4783958456805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24-41AC-824B-3049CEE93F9E}"/>
                </c:ext>
              </c:extLst>
            </c:dLbl>
            <c:dLbl>
              <c:idx val="4"/>
              <c:layout>
                <c:manualLayout>
                  <c:x val="3.5046011559265173E-3"/>
                  <c:y val="-5.193034741625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24-41AC-824B-3049CEE93F9E}"/>
                </c:ext>
              </c:extLst>
            </c:dLbl>
            <c:dLbl>
              <c:idx val="6"/>
              <c:layout>
                <c:manualLayout>
                  <c:x val="4.0565545234660499E-4"/>
                  <c:y val="-6.7952247904495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24-41AC-824B-3049CEE93F9E}"/>
                </c:ext>
              </c:extLst>
            </c:dLbl>
            <c:dLbl>
              <c:idx val="7"/>
              <c:layout>
                <c:manualLayout>
                  <c:x val="9.2496362631013639E-3"/>
                  <c:y val="-5.8273812547625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F24-41AC-824B-3049CEE93F9E}"/>
                </c:ext>
              </c:extLst>
            </c:dLbl>
            <c:spPr>
              <a:noFill/>
              <a:ln w="25296">
                <a:noFill/>
              </a:ln>
            </c:spPr>
            <c:txPr>
              <a:bodyPr/>
              <a:lstStyle/>
              <a:p>
                <a:pPr>
                  <a:defRPr sz="1793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orsz n</c:v>
                </c:pt>
                <c:pt idx="1">
                  <c:v>isk</c:v>
                </c:pt>
                <c:pt idx="3">
                  <c:v>orsz n g</c:v>
                </c:pt>
                <c:pt idx="4">
                  <c:v>isk g</c:v>
                </c:pt>
                <c:pt idx="6">
                  <c:v>orsz n tech</c:v>
                </c:pt>
                <c:pt idx="7">
                  <c:v>isk tech</c:v>
                </c:pt>
              </c:strCache>
            </c:strRef>
          </c:cat>
          <c:val>
            <c:numRef>
              <c:f>Sheet1!$B$2:$I$2</c:f>
              <c:numCache>
                <c:formatCode>0.00</c:formatCode>
                <c:ptCount val="8"/>
                <c:pt idx="0">
                  <c:v>3.77</c:v>
                </c:pt>
                <c:pt idx="1">
                  <c:v>4.3</c:v>
                </c:pt>
                <c:pt idx="3">
                  <c:v>4.3499999999999996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F24-41AC-824B-3049CEE93F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6783136"/>
        <c:axId val="286783528"/>
        <c:axId val="0"/>
      </c:bar3DChart>
      <c:catAx>
        <c:axId val="28678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3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6783528"/>
        <c:scaling>
          <c:orientation val="minMax"/>
          <c:min val="2"/>
        </c:scaling>
        <c:delete val="0"/>
        <c:axPos val="l"/>
        <c:majorGridlines>
          <c:spPr>
            <a:ln w="3161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6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3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86783136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32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hu-HU" dirty="0"/>
              <a:t>matematika középszintű eredmények - 2025</a:t>
            </a:r>
          </a:p>
        </c:rich>
      </c:tx>
      <c:layout>
        <c:manualLayout>
          <c:xMode val="edge"/>
          <c:yMode val="edge"/>
          <c:x val="0.14534880508357509"/>
          <c:y val="2.0338988726887608E-2"/>
        </c:manualLayout>
      </c:layout>
      <c:overlay val="0"/>
      <c:spPr>
        <a:noFill/>
        <a:ln w="26891">
          <a:noFill/>
        </a:ln>
      </c:spPr>
    </c:title>
    <c:autoTitleDeleted val="0"/>
    <c:view3D>
      <c:rotX val="15"/>
      <c:hPercent val="7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1860465116279079"/>
          <c:y val="0.16779661016949168"/>
          <c:w val="0.6151162790697674"/>
          <c:h val="0.6525423728813559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országos</c:v>
                </c:pt>
              </c:strCache>
            </c:strRef>
          </c:tx>
          <c:spPr>
            <a:solidFill>
              <a:schemeClr val="accent1"/>
            </a:solidFill>
            <a:ln w="13446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0.00</c:formatCode>
                <c:ptCount val="5"/>
                <c:pt idx="0">
                  <c:v>1.04</c:v>
                </c:pt>
                <c:pt idx="1">
                  <c:v>22.96</c:v>
                </c:pt>
                <c:pt idx="2">
                  <c:v>24.75</c:v>
                </c:pt>
                <c:pt idx="3">
                  <c:v>23.25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D-40CF-AD86-1B1A4FF0B95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iskolai</c:v>
                </c:pt>
              </c:strCache>
            </c:strRef>
          </c:tx>
          <c:spPr>
            <a:solidFill>
              <a:schemeClr val="accent2"/>
            </a:solidFill>
            <a:ln w="13446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Sheet1!$B$3:$F$3</c:f>
              <c:numCache>
                <c:formatCode>0.00</c:formatCode>
                <c:ptCount val="5"/>
                <c:pt idx="0">
                  <c:v>1</c:v>
                </c:pt>
                <c:pt idx="1">
                  <c:v>23</c:v>
                </c:pt>
                <c:pt idx="2">
                  <c:v>30</c:v>
                </c:pt>
                <c:pt idx="3">
                  <c:v>25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BD-40CF-AD86-1B1A4FF0B9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017160"/>
        <c:axId val="155017552"/>
        <c:axId val="0"/>
      </c:bar3DChart>
      <c:catAx>
        <c:axId val="1550171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929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érdemjegy</a:t>
                </a:r>
              </a:p>
            </c:rich>
          </c:tx>
          <c:layout>
            <c:manualLayout>
              <c:xMode val="edge"/>
              <c:yMode val="edge"/>
              <c:x val="0.44767440254178753"/>
              <c:y val="0.88474584217642649"/>
            </c:manualLayout>
          </c:layout>
          <c:overlay val="0"/>
          <c:spPr>
            <a:noFill/>
            <a:ln w="26891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36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0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5017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5017552"/>
        <c:scaling>
          <c:orientation val="minMax"/>
        </c:scaling>
        <c:delete val="0"/>
        <c:axPos val="l"/>
        <c:majorGridlines>
          <c:spPr>
            <a:ln w="3362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929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tanulók (%)</a:t>
                </a:r>
              </a:p>
            </c:rich>
          </c:tx>
          <c:layout>
            <c:manualLayout>
              <c:xMode val="edge"/>
              <c:yMode val="edge"/>
              <c:x val="0"/>
              <c:y val="0.15254241545165706"/>
            </c:manualLayout>
          </c:layout>
          <c:overlay val="0"/>
          <c:spPr>
            <a:noFill/>
            <a:ln w="26891">
              <a:noFill/>
            </a:ln>
          </c:spPr>
        </c:title>
        <c:numFmt formatCode="0.00" sourceLinked="1"/>
        <c:majorTickMark val="out"/>
        <c:minorTickMark val="none"/>
        <c:tickLblPos val="nextTo"/>
        <c:spPr>
          <a:ln w="336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0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5017160"/>
        <c:crosses val="autoZero"/>
        <c:crossBetween val="between"/>
      </c:valAx>
      <c:spPr>
        <a:noFill/>
        <a:ln w="25383">
          <a:noFill/>
        </a:ln>
      </c:spPr>
    </c:plotArea>
    <c:legend>
      <c:legendPos val="r"/>
      <c:layout>
        <c:manualLayout>
          <c:xMode val="edge"/>
          <c:yMode val="edge"/>
          <c:x val="0.83372093290970206"/>
          <c:y val="0.50677969081615992"/>
          <c:w val="0.16395346963208546"/>
          <c:h val="0.12033890500529543"/>
        </c:manualLayout>
      </c:layout>
      <c:overlay val="0"/>
      <c:spPr>
        <a:noFill/>
        <a:ln w="3362">
          <a:solidFill>
            <a:schemeClr val="tx1"/>
          </a:solidFill>
          <a:prstDash val="solid"/>
        </a:ln>
      </c:spPr>
      <c:txPr>
        <a:bodyPr/>
        <a:lstStyle/>
        <a:p>
          <a:pPr>
            <a:defRPr sz="1753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0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7713098307332606"/>
          <c:y val="0.13057567168249837"/>
          <c:w val="0.82234709685533158"/>
          <c:h val="0.753439983200617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84">
              <a:solidFill>
                <a:srgbClr val="00B05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62D9-4A94-A7AC-FC119B70AADC}"/>
              </c:ext>
            </c:extLst>
          </c:dPt>
          <c:dPt>
            <c:idx val="1"/>
            <c:invertIfNegative val="0"/>
            <c:bubble3D val="0"/>
            <c:spPr>
              <a:solidFill>
                <a:srgbClr val="FFCC0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62D9-4A94-A7AC-FC119B70AAD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62D9-4A94-A7AC-FC119B70AAD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62D9-4A94-A7AC-FC119B70AAD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62D9-4A94-A7AC-FC119B70AADC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62D9-4A94-A7AC-FC119B70AADC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 w="12684">
                <a:solidFill>
                  <a:srgbClr val="00B05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62D9-4A94-A7AC-FC119B70AADC}"/>
              </c:ext>
            </c:extLst>
          </c:dPt>
          <c:dLbls>
            <c:dLbl>
              <c:idx val="0"/>
              <c:layout>
                <c:manualLayout>
                  <c:x val="1.2539184952978056E-2"/>
                  <c:y val="-3.4408602150537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D9-4A94-A7AC-FC119B70AADC}"/>
                </c:ext>
              </c:extLst>
            </c:dLbl>
            <c:dLbl>
              <c:idx val="1"/>
              <c:layout>
                <c:manualLayout>
                  <c:x val="1.1921111741910004E-2"/>
                  <c:y val="-3.6309203285073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D9-4A94-A7AC-FC119B70AADC}"/>
                </c:ext>
              </c:extLst>
            </c:dLbl>
            <c:dLbl>
              <c:idx val="2"/>
              <c:layout>
                <c:manualLayout>
                  <c:x val="1.6255029249870413E-2"/>
                  <c:y val="-8.3154121863799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D9-4A94-A7AC-FC119B70AADC}"/>
                </c:ext>
              </c:extLst>
            </c:dLbl>
            <c:dLbl>
              <c:idx val="3"/>
              <c:layout>
                <c:manualLayout>
                  <c:x val="1.43030632142769E-2"/>
                  <c:y val="-2.6401828803657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D9-4A94-A7AC-FC119B70AADC}"/>
                </c:ext>
              </c:extLst>
            </c:dLbl>
            <c:dLbl>
              <c:idx val="4"/>
              <c:layout>
                <c:manualLayout>
                  <c:x val="1.9416113346333277E-2"/>
                  <c:y val="-4.7395365901842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D9-4A94-A7AC-FC119B70AADC}"/>
                </c:ext>
              </c:extLst>
            </c:dLbl>
            <c:dLbl>
              <c:idx val="5"/>
              <c:layout>
                <c:manualLayout>
                  <c:x val="5.7203860489224529E-3"/>
                  <c:y val="-1.7204301075268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D9-4A94-A7AC-FC119B70AADC}"/>
                </c:ext>
              </c:extLst>
            </c:dLbl>
            <c:dLbl>
              <c:idx val="6"/>
              <c:layout>
                <c:manualLayout>
                  <c:x val="3.4686888302830686E-3"/>
                  <c:y val="-2.3849379665880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D9-4A94-A7AC-FC119B70AADC}"/>
                </c:ext>
              </c:extLst>
            </c:dLbl>
            <c:dLbl>
              <c:idx val="7"/>
              <c:layout>
                <c:manualLayout>
                  <c:x val="7.1733764470663739E-3"/>
                  <c:y val="-4.17524906160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D9-4A94-A7AC-FC119B70AADC}"/>
                </c:ext>
              </c:extLst>
            </c:dLbl>
            <c:dLbl>
              <c:idx val="8"/>
              <c:layout>
                <c:manualLayout>
                  <c:xMode val="edge"/>
                  <c:yMode val="edge"/>
                  <c:x val="0.92253521126760551"/>
                  <c:y val="0.272532188841201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D9-4A94-A7AC-FC119B70AADC}"/>
                </c:ext>
              </c:extLst>
            </c:dLbl>
            <c:spPr>
              <a:noFill/>
              <a:ln w="25370">
                <a:noFill/>
              </a:ln>
            </c:spPr>
            <c:txPr>
              <a:bodyPr/>
              <a:lstStyle/>
              <a:p>
                <a:pPr>
                  <a:defRPr sz="179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Sheet1!$B$1:$J$1</c:f>
              <c:strCache>
                <c:ptCount val="7"/>
                <c:pt idx="0">
                  <c:v>o nap</c:v>
                </c:pt>
                <c:pt idx="1">
                  <c:v>isk </c:v>
                </c:pt>
                <c:pt idx="2">
                  <c:v>12GA</c:v>
                </c:pt>
                <c:pt idx="3">
                  <c:v>12GB</c:v>
                </c:pt>
                <c:pt idx="4">
                  <c:v>12TA</c:v>
                </c:pt>
                <c:pt idx="5">
                  <c:v>12TB</c:v>
                </c:pt>
                <c:pt idx="6">
                  <c:v>12TC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 formatCode="0.00">
                  <c:v>3.54</c:v>
                </c:pt>
                <c:pt idx="1">
                  <c:v>3.42</c:v>
                </c:pt>
                <c:pt idx="2">
                  <c:v>3.91</c:v>
                </c:pt>
                <c:pt idx="3">
                  <c:v>3.64</c:v>
                </c:pt>
                <c:pt idx="4">
                  <c:v>3.92</c:v>
                </c:pt>
                <c:pt idx="5">
                  <c:v>2.59</c:v>
                </c:pt>
                <c:pt idx="6">
                  <c:v>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2D9-4A94-A7AC-FC119B70A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55018728"/>
        <c:axId val="153114776"/>
        <c:axId val="0"/>
      </c:bar3DChart>
      <c:catAx>
        <c:axId val="155018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3114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3114776"/>
        <c:scaling>
          <c:orientation val="minMax"/>
          <c:min val="2"/>
        </c:scaling>
        <c:delete val="0"/>
        <c:axPos val="l"/>
        <c:majorGridlines>
          <c:spPr>
            <a:ln w="3170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155018728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0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504424778761072"/>
          <c:y val="1.2875536480686695E-2"/>
          <c:w val="0.87831858407079644"/>
          <c:h val="0.8712446351931336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593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89E-493D-9889-A42B1D951934}"/>
              </c:ext>
            </c:extLst>
          </c:dPt>
          <c:dPt>
            <c:idx val="1"/>
            <c:invertIfNegative val="0"/>
            <c:bubble3D val="0"/>
            <c:spPr>
              <a:solidFill>
                <a:srgbClr val="00FFFF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489E-493D-9889-A42B1D951934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489E-493D-9889-A42B1D951934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489E-493D-9889-A42B1D95193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489E-493D-9889-A42B1D951934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 w="12593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489E-493D-9889-A42B1D951934}"/>
              </c:ext>
            </c:extLst>
          </c:dPt>
          <c:dLbls>
            <c:dLbl>
              <c:idx val="0"/>
              <c:layout>
                <c:manualLayout>
                  <c:x val="1.360076603740736E-2"/>
                  <c:y val="-4.1518653523924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9E-493D-9889-A42B1D951934}"/>
                </c:ext>
              </c:extLst>
            </c:dLbl>
            <c:dLbl>
              <c:idx val="1"/>
              <c:layout>
                <c:manualLayout>
                  <c:x val="1.6850764643754342E-2"/>
                  <c:y val="-6.1904434050861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9E-493D-9889-A42B1D951934}"/>
                </c:ext>
              </c:extLst>
            </c:dLbl>
            <c:dLbl>
              <c:idx val="2"/>
              <c:layout>
                <c:manualLayout>
                  <c:x val="1.1016075893620973E-2"/>
                  <c:y val="-5.8947394478748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9E-493D-9889-A42B1D951934}"/>
                </c:ext>
              </c:extLst>
            </c:dLbl>
            <c:dLbl>
              <c:idx val="3"/>
              <c:layout>
                <c:manualLayout>
                  <c:x val="1.8975334916237072E-2"/>
                  <c:y val="-2.947369723937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89E-493D-9889-A42B1D951934}"/>
                </c:ext>
              </c:extLst>
            </c:dLbl>
            <c:dLbl>
              <c:idx val="4"/>
              <c:layout>
                <c:manualLayout>
                  <c:x val="2.1205822810539003E-2"/>
                  <c:y val="-2.4561414366145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89E-493D-9889-A42B1D951934}"/>
                </c:ext>
              </c:extLst>
            </c:dLbl>
            <c:dLbl>
              <c:idx val="5"/>
              <c:layout>
                <c:manualLayout>
                  <c:x val="7.9788455177441462E-3"/>
                  <c:y val="-1.3204258558589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89E-493D-9889-A42B1D951934}"/>
                </c:ext>
              </c:extLst>
            </c:dLbl>
            <c:spPr>
              <a:noFill/>
              <a:ln w="25186">
                <a:noFill/>
              </a:ln>
            </c:spPr>
            <c:txPr>
              <a:bodyPr/>
              <a:lstStyle/>
              <a:p>
                <a:pPr>
                  <a:defRPr sz="178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5"/>
                <c:pt idx="0">
                  <c:v>orsz nap</c:v>
                </c:pt>
                <c:pt idx="1">
                  <c:v>orsz n g</c:v>
                </c:pt>
                <c:pt idx="2">
                  <c:v>isk g</c:v>
                </c:pt>
                <c:pt idx="3">
                  <c:v>A</c:v>
                </c:pt>
                <c:pt idx="4">
                  <c:v>B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5"/>
                <c:pt idx="0" formatCode="0.00">
                  <c:v>3.54</c:v>
                </c:pt>
                <c:pt idx="1">
                  <c:v>3.97</c:v>
                </c:pt>
                <c:pt idx="2">
                  <c:v>3.77</c:v>
                </c:pt>
                <c:pt idx="3">
                  <c:v>3.91</c:v>
                </c:pt>
                <c:pt idx="4" formatCode="0.00">
                  <c:v>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89E-493D-9889-A42B1D951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2247696"/>
        <c:axId val="212248088"/>
        <c:axId val="0"/>
      </c:bar3DChart>
      <c:catAx>
        <c:axId val="21224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48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2248088"/>
        <c:scaling>
          <c:orientation val="minMax"/>
          <c:max val="3.6"/>
          <c:min val="2"/>
        </c:scaling>
        <c:delete val="0"/>
        <c:axPos val="l"/>
        <c:majorGridlines>
          <c:spPr>
            <a:ln w="3149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4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47696"/>
        <c:crosses val="autoZero"/>
        <c:crossBetween val="between"/>
      </c:valAx>
      <c:spPr>
        <a:noFill/>
        <a:ln w="253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9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8181818181818177E-2"/>
          <c:y val="3.6480686695278972E-2"/>
          <c:w val="0.91115702479338845"/>
          <c:h val="0.821888412017167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B050"/>
            </a:solidFill>
            <a:ln w="12665">
              <a:noFill/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 w="12665">
                <a:noFill/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22AA-41D9-88A5-1F0133821C1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2665">
                <a:noFill/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22AA-41D9-88A5-1F0133821C1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2AA-41D9-88A5-1F0133821C16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65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22AA-41D9-88A5-1F0133821C16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665">
                <a:noFill/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2AA-41D9-88A5-1F0133821C1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2AA-41D9-88A5-1F0133821C16}"/>
              </c:ext>
            </c:extLst>
          </c:dPt>
          <c:dLbls>
            <c:dLbl>
              <c:idx val="0"/>
              <c:layout>
                <c:manualLayout>
                  <c:x val="1.8864325658657543E-2"/>
                  <c:y val="-3.3141753502608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AA-41D9-88A5-1F0133821C16}"/>
                </c:ext>
              </c:extLst>
            </c:dLbl>
            <c:dLbl>
              <c:idx val="1"/>
              <c:layout>
                <c:manualLayout>
                  <c:x val="1.5294045664832593E-2"/>
                  <c:y val="-4.9911014891006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AA-41D9-88A5-1F0133821C16}"/>
                </c:ext>
              </c:extLst>
            </c:dLbl>
            <c:dLbl>
              <c:idx val="2"/>
              <c:layout>
                <c:manualLayout>
                  <c:x val="8.2207672846776256E-3"/>
                  <c:y val="-3.2509482465677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2AA-41D9-88A5-1F0133821C16}"/>
                </c:ext>
              </c:extLst>
            </c:dLbl>
            <c:dLbl>
              <c:idx val="3"/>
              <c:layout>
                <c:manualLayout>
                  <c:x val="1.453892393411454E-2"/>
                  <c:y val="-1.8473662732891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2AA-41D9-88A5-1F0133821C16}"/>
                </c:ext>
              </c:extLst>
            </c:dLbl>
            <c:dLbl>
              <c:idx val="4"/>
              <c:layout>
                <c:manualLayout>
                  <c:x val="-3.1075828549045931E-3"/>
                  <c:y val="-2.5923539147795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AA-41D9-88A5-1F0133821C16}"/>
                </c:ext>
              </c:extLst>
            </c:dLbl>
            <c:dLbl>
              <c:idx val="5"/>
              <c:layout>
                <c:manualLayout>
                  <c:x val="5.5305916840368615E-3"/>
                  <c:y val="-2.980035892687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AA-41D9-88A5-1F0133821C16}"/>
                </c:ext>
              </c:extLst>
            </c:dLbl>
            <c:spPr>
              <a:noFill/>
              <a:ln w="25328">
                <a:noFill/>
              </a:ln>
            </c:spPr>
            <c:txPr>
              <a:bodyPr/>
              <a:lstStyle/>
              <a:p>
                <a:pPr>
                  <a:defRPr sz="1796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orsz nap</c:v>
                </c:pt>
                <c:pt idx="1">
                  <c:v>orsz n tech</c:v>
                </c:pt>
                <c:pt idx="2">
                  <c:v>isk tech</c:v>
                </c:pt>
                <c:pt idx="3">
                  <c:v>A</c:v>
                </c:pt>
                <c:pt idx="4">
                  <c:v>B</c:v>
                </c:pt>
                <c:pt idx="5">
                  <c:v>C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 formatCode="0.00">
                  <c:v>3.54</c:v>
                </c:pt>
                <c:pt idx="1">
                  <c:v>3.12</c:v>
                </c:pt>
                <c:pt idx="2" formatCode="0.00">
                  <c:v>3.11</c:v>
                </c:pt>
                <c:pt idx="3" formatCode="0.00">
                  <c:v>3.92</c:v>
                </c:pt>
                <c:pt idx="4">
                  <c:v>2.59</c:v>
                </c:pt>
                <c:pt idx="5">
                  <c:v>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2AA-41D9-88A5-1F0133821C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2248872"/>
        <c:axId val="212249264"/>
        <c:axId val="0"/>
      </c:bar3DChart>
      <c:catAx>
        <c:axId val="212248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49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2249264"/>
        <c:scaling>
          <c:orientation val="minMax"/>
          <c:max val="3.5"/>
          <c:min val="2"/>
        </c:scaling>
        <c:delete val="0"/>
        <c:axPos val="l"/>
        <c:majorGridlines>
          <c:spPr>
            <a:ln w="3165">
              <a:solidFill>
                <a:schemeClr val="tx1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48872"/>
        <c:crosses val="autoZero"/>
        <c:crossBetween val="between"/>
      </c:valAx>
      <c:spPr>
        <a:noFill/>
        <a:ln w="2539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8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r>
              <a:rPr lang="hu-HU" dirty="0"/>
              <a:t>magyar nyelv és irodalom középszint 2025</a:t>
            </a:r>
          </a:p>
        </c:rich>
      </c:tx>
      <c:layout>
        <c:manualLayout>
          <c:xMode val="edge"/>
          <c:yMode val="edge"/>
          <c:x val="0.15068487128764077"/>
          <c:y val="2.0338989316476284E-2"/>
        </c:manualLayout>
      </c:layout>
      <c:overlay val="0"/>
      <c:spPr>
        <a:noFill/>
        <a:ln w="23567">
          <a:noFill/>
        </a:ln>
      </c:spPr>
    </c:title>
    <c:autoTitleDeleted val="0"/>
    <c:view3D>
      <c:rotX val="15"/>
      <c:hPercent val="7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21917808219178092"/>
          <c:y val="0.12372881355932204"/>
          <c:w val="0.59589041095890449"/>
          <c:h val="0.69322033898305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országos</c:v>
                </c:pt>
              </c:strCache>
            </c:strRef>
          </c:tx>
          <c:spPr>
            <a:solidFill>
              <a:schemeClr val="accent1"/>
            </a:solidFill>
            <a:ln w="11785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0.43</c:v>
                </c:pt>
                <c:pt idx="1">
                  <c:v>9.4499999999999993</c:v>
                </c:pt>
                <c:pt idx="2">
                  <c:v>23.88</c:v>
                </c:pt>
                <c:pt idx="3">
                  <c:v>33.72</c:v>
                </c:pt>
                <c:pt idx="4">
                  <c:v>32.520000000000003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7E-4EF0-A86A-2C286649188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iskolai</c:v>
                </c:pt>
              </c:strCache>
            </c:strRef>
          </c:tx>
          <c:spPr>
            <a:solidFill>
              <a:schemeClr val="accent2"/>
            </a:solidFill>
            <a:ln w="11785">
              <a:solidFill>
                <a:schemeClr val="tx1"/>
              </a:solidFill>
              <a:prstDash val="solid"/>
            </a:ln>
          </c:spPr>
          <c:invertIfNegative val="0"/>
          <c:cat>
            <c:numRef>
              <c:f>Sheet1!$B$1:$F$1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0.98</c:v>
                </c:pt>
                <c:pt idx="1">
                  <c:v>20.58</c:v>
                </c:pt>
                <c:pt idx="2">
                  <c:v>21.56</c:v>
                </c:pt>
                <c:pt idx="3">
                  <c:v>35.29</c:v>
                </c:pt>
                <c:pt idx="4">
                  <c:v>21.56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7E-4EF0-A86A-2C2866491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2250048"/>
        <c:axId val="212250440"/>
        <c:axId val="0"/>
      </c:bar3DChart>
      <c:catAx>
        <c:axId val="212250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15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érdemjegy</a:t>
                </a:r>
              </a:p>
            </c:rich>
          </c:tx>
          <c:layout>
            <c:manualLayout>
              <c:xMode val="edge"/>
              <c:yMode val="edge"/>
              <c:x val="0.43835615375664255"/>
              <c:y val="0.87627111751876086"/>
            </c:manualLayout>
          </c:layout>
          <c:overlay val="0"/>
          <c:spPr>
            <a:noFill/>
            <a:ln w="23567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294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50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2250440"/>
        <c:scaling>
          <c:orientation val="minMax"/>
        </c:scaling>
        <c:delete val="0"/>
        <c:axPos val="l"/>
        <c:majorGridlines>
          <c:spPr>
            <a:ln w="2946">
              <a:solidFill>
                <a:schemeClr val="tx1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715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tanulók (%)</a:t>
                </a:r>
              </a:p>
            </c:rich>
          </c:tx>
          <c:layout>
            <c:manualLayout>
              <c:xMode val="edge"/>
              <c:yMode val="edge"/>
              <c:x val="0"/>
              <c:y val="0.15593212820228458"/>
            </c:manualLayout>
          </c:layout>
          <c:overlay val="0"/>
          <c:spPr>
            <a:noFill/>
            <a:ln w="23567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94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2250048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82762551232820036"/>
          <c:y val="0.47457635577242985"/>
          <c:w val="0.16666666666666663"/>
          <c:h val="0.12372888248123914"/>
        </c:manualLayout>
      </c:layout>
      <c:overlay val="0"/>
      <c:spPr>
        <a:noFill/>
        <a:ln w="2946">
          <a:solidFill>
            <a:schemeClr val="tx1"/>
          </a:solidFill>
          <a:prstDash val="solid"/>
        </a:ln>
      </c:spPr>
      <c:txPr>
        <a:bodyPr/>
        <a:lstStyle/>
        <a:p>
          <a:pPr>
            <a:defRPr sz="1577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16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5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6.5804935370152765E-2"/>
          <c:y val="4.0733197556008197E-2"/>
          <c:w val="0.92244418331374867"/>
          <c:h val="0.839103869653767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CCFFFF"/>
            </a:solidFill>
            <a:ln w="12660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C30-4713-9B5E-C54AD566C8F3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BC30-4713-9B5E-C54AD566C8F3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E-BC30-4713-9B5E-C54AD566C8F3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BC30-4713-9B5E-C54AD566C8F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BC30-4713-9B5E-C54AD566C8F3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BC30-4713-9B5E-C54AD566C8F3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BC30-4713-9B5E-C54AD566C8F3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 w="1266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BC30-4713-9B5E-C54AD566C8F3}"/>
              </c:ext>
            </c:extLst>
          </c:dPt>
          <c:dLbls>
            <c:dLbl>
              <c:idx val="0"/>
              <c:layout>
                <c:manualLayout>
                  <c:x val="1.8849402304500221E-2"/>
                  <c:y val="-2.7238681845118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30-4713-9B5E-C54AD566C8F3}"/>
                </c:ext>
              </c:extLst>
            </c:dLbl>
            <c:dLbl>
              <c:idx val="1"/>
              <c:layout>
                <c:manualLayout>
                  <c:x val="9.4247011522501107E-3"/>
                  <c:y val="-7.3544440981819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30-4713-9B5E-C54AD566C8F3}"/>
                </c:ext>
              </c:extLst>
            </c:dLbl>
            <c:dLbl>
              <c:idx val="2"/>
              <c:layout>
                <c:manualLayout>
                  <c:x val="1.7278618779125086E-2"/>
                  <c:y val="-3.30321564435461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C30-4713-9B5E-C54AD566C8F3}"/>
                </c:ext>
              </c:extLst>
            </c:dLbl>
            <c:dLbl>
              <c:idx val="3"/>
              <c:layout>
                <c:manualLayout>
                  <c:x val="1.5707835253750184E-2"/>
                  <c:y val="-5.447736369023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30-4713-9B5E-C54AD566C8F3}"/>
                </c:ext>
              </c:extLst>
            </c:dLbl>
            <c:dLbl>
              <c:idx val="4"/>
              <c:layout>
                <c:manualLayout>
                  <c:x val="6.2831341015000732E-3"/>
                  <c:y val="-4.902962732121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30-4713-9B5E-C54AD566C8F3}"/>
                </c:ext>
              </c:extLst>
            </c:dLbl>
            <c:dLbl>
              <c:idx val="5"/>
              <c:layout>
                <c:manualLayout>
                  <c:x val="1.2566268203000146E-2"/>
                  <c:y val="-3.8134154583165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30-4713-9B5E-C54AD566C8F3}"/>
                </c:ext>
              </c:extLst>
            </c:dLbl>
            <c:dLbl>
              <c:idx val="6"/>
              <c:layout>
                <c:manualLayout>
                  <c:x val="1.2059164860162543E-2"/>
                  <c:y val="-2.2369177651326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30-4713-9B5E-C54AD566C8F3}"/>
                </c:ext>
              </c:extLst>
            </c:dLbl>
            <c:dLbl>
              <c:idx val="7"/>
              <c:layout>
                <c:manualLayout>
                  <c:x val="1.0927582303181867E-2"/>
                  <c:y val="-3.4456932534074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C30-4713-9B5E-C54AD566C8F3}"/>
                </c:ext>
              </c:extLst>
            </c:dLbl>
            <c:dLbl>
              <c:idx val="8"/>
              <c:layout>
                <c:manualLayout>
                  <c:xMode val="edge"/>
                  <c:yMode val="edge"/>
                  <c:x val="0.67567567567567666"/>
                  <c:y val="0.268839103869654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C30-4713-9B5E-C54AD566C8F3}"/>
                </c:ext>
              </c:extLst>
            </c:dLbl>
            <c:spPr>
              <a:noFill/>
              <a:ln w="25320">
                <a:noFill/>
              </a:ln>
            </c:spPr>
            <c:txPr>
              <a:bodyPr/>
              <a:lstStyle/>
              <a:p>
                <a:pPr>
                  <a:defRPr sz="1795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Sheet1!$B$1:$I$1</c:f>
              <c:strCache>
                <c:ptCount val="7"/>
                <c:pt idx="0">
                  <c:v>o nap</c:v>
                </c:pt>
                <c:pt idx="1">
                  <c:v>isk</c:v>
                </c:pt>
                <c:pt idx="2">
                  <c:v>12GA</c:v>
                </c:pt>
                <c:pt idx="3">
                  <c:v>12GB</c:v>
                </c:pt>
                <c:pt idx="4">
                  <c:v>12TA</c:v>
                </c:pt>
                <c:pt idx="5">
                  <c:v>12TB</c:v>
                </c:pt>
                <c:pt idx="6">
                  <c:v>12TC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7"/>
                <c:pt idx="0">
                  <c:v>3.88</c:v>
                </c:pt>
                <c:pt idx="1">
                  <c:v>3.56</c:v>
                </c:pt>
                <c:pt idx="2" formatCode="0.00">
                  <c:v>4.1399999999999997</c:v>
                </c:pt>
                <c:pt idx="3" formatCode="0.00">
                  <c:v>3.89</c:v>
                </c:pt>
                <c:pt idx="4" formatCode="0.00">
                  <c:v>4</c:v>
                </c:pt>
                <c:pt idx="5" formatCode="0.00">
                  <c:v>2.76</c:v>
                </c:pt>
                <c:pt idx="6" formatCode="0.00">
                  <c:v>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C30-4713-9B5E-C54AD566C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3048880"/>
        <c:axId val="213049272"/>
        <c:axId val="0"/>
      </c:bar3DChart>
      <c:catAx>
        <c:axId val="21304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49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3049272"/>
        <c:scaling>
          <c:orientation val="minMax"/>
          <c:min val="2"/>
        </c:scaling>
        <c:delete val="0"/>
        <c:axPos val="l"/>
        <c:majorGridlines>
          <c:spPr>
            <a:ln w="316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5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48880"/>
        <c:crosses val="autoZero"/>
        <c:crossBetween val="between"/>
      </c:valAx>
      <c:spPr>
        <a:noFill/>
        <a:ln w="2538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0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2614678899082571"/>
          <c:y val="4.7210300429184553E-2"/>
          <c:w val="0.8509174311926605"/>
          <c:h val="0.858369098712446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40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4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D0F-439D-917A-4BB1E5785EF1}"/>
              </c:ext>
            </c:extLst>
          </c:dPt>
          <c:dPt>
            <c:idx val="1"/>
            <c:invertIfNegative val="0"/>
            <c:bubble3D val="0"/>
            <c:spPr>
              <a:solidFill>
                <a:srgbClr val="00FFFF"/>
              </a:solidFill>
              <a:ln w="1264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3D0F-439D-917A-4BB1E5785EF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D0F-439D-917A-4BB1E5785EF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4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3D0F-439D-917A-4BB1E5785EF1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 w="1264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3D0F-439D-917A-4BB1E5785EF1}"/>
              </c:ext>
            </c:extLst>
          </c:dPt>
          <c:dLbls>
            <c:dLbl>
              <c:idx val="0"/>
              <c:layout>
                <c:manualLayout>
                  <c:x val="1.338612811273529E-2"/>
                  <c:y val="-5.8435967642273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0F-439D-917A-4BB1E5785EF1}"/>
                </c:ext>
              </c:extLst>
            </c:dLbl>
            <c:dLbl>
              <c:idx val="1"/>
              <c:layout>
                <c:manualLayout>
                  <c:x val="1.2233898291117627E-2"/>
                  <c:y val="-6.59059086296718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0F-439D-917A-4BB1E5785EF1}"/>
                </c:ext>
              </c:extLst>
            </c:dLbl>
            <c:dLbl>
              <c:idx val="2"/>
              <c:layout>
                <c:manualLayout>
                  <c:x val="2.4847106567685746E-2"/>
                  <c:y val="-5.0353111908527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D0F-439D-917A-4BB1E5785EF1}"/>
                </c:ext>
              </c:extLst>
            </c:dLbl>
            <c:dLbl>
              <c:idx val="3"/>
              <c:layout>
                <c:manualLayout>
                  <c:x val="2.0838781622394737E-2"/>
                  <c:y val="-3.3581515053598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D0F-439D-917A-4BB1E5785EF1}"/>
                </c:ext>
              </c:extLst>
            </c:dLbl>
            <c:dLbl>
              <c:idx val="4"/>
              <c:layout>
                <c:manualLayout>
                  <c:x val="1.0839055501170173E-2"/>
                  <c:y val="-8.837151295612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D0F-439D-917A-4BB1E5785EF1}"/>
                </c:ext>
              </c:extLst>
            </c:dLbl>
            <c:dLbl>
              <c:idx val="5"/>
              <c:layout>
                <c:manualLayout>
                  <c:x val="2.5565250648765499E-3"/>
                  <c:y val="-3.4964257977472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0F-439D-917A-4BB1E5785EF1}"/>
                </c:ext>
              </c:extLst>
            </c:dLbl>
            <c:spPr>
              <a:noFill/>
              <a:ln w="25278">
                <a:noFill/>
              </a:ln>
            </c:spPr>
            <c:txPr>
              <a:bodyPr/>
              <a:lstStyle/>
              <a:p>
                <a:pPr>
                  <a:defRPr sz="179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5"/>
                <c:pt idx="0">
                  <c:v>orsz</c:v>
                </c:pt>
                <c:pt idx="1">
                  <c:v>orsz n g</c:v>
                </c:pt>
                <c:pt idx="2">
                  <c:v>isk g</c:v>
                </c:pt>
                <c:pt idx="3">
                  <c:v>A</c:v>
                </c:pt>
                <c:pt idx="4">
                  <c:v>B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3.88</c:v>
                </c:pt>
                <c:pt idx="1">
                  <c:v>4.29</c:v>
                </c:pt>
                <c:pt idx="2" formatCode="0.00">
                  <c:v>4</c:v>
                </c:pt>
                <c:pt idx="3" formatCode="0.00">
                  <c:v>4.1399999999999997</c:v>
                </c:pt>
                <c:pt idx="4" formatCode="0.00">
                  <c:v>3.89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D0F-439D-917A-4BB1E5785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3050056"/>
        <c:axId val="213050448"/>
        <c:axId val="0"/>
      </c:bar3DChart>
      <c:catAx>
        <c:axId val="213050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50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3050448"/>
        <c:scaling>
          <c:orientation val="minMax"/>
          <c:min val="2.5"/>
        </c:scaling>
        <c:delete val="0"/>
        <c:axPos val="l"/>
        <c:majorGridlines>
          <c:spPr>
            <a:ln w="3160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6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50056"/>
        <c:crosses val="autoZero"/>
        <c:crossBetween val="between"/>
      </c:valAx>
      <c:spPr>
        <a:noFill/>
        <a:ln w="2540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15"/>
      <c:hPercent val="116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891089108910891"/>
          <c:y val="4.5267489711934172E-2"/>
          <c:w val="0.88118811881188119"/>
          <c:h val="0.876543209876543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656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FFFF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4768-4C2D-AEFF-3807BA7C3C30}"/>
              </c:ext>
            </c:extLst>
          </c:dPt>
          <c:dPt>
            <c:idx val="1"/>
            <c:invertIfNegative val="0"/>
            <c:bubble3D val="0"/>
            <c:spPr>
              <a:solidFill>
                <a:srgbClr val="00FFFF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4768-4C2D-AEFF-3807BA7C3C30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4768-4C2D-AEFF-3807BA7C3C30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4768-4C2D-AEFF-3807BA7C3C30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4768-4C2D-AEFF-3807BA7C3C3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12656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4768-4C2D-AEFF-3807BA7C3C30}"/>
              </c:ext>
            </c:extLst>
          </c:dPt>
          <c:dLbls>
            <c:dLbl>
              <c:idx val="0"/>
              <c:layout>
                <c:manualLayout>
                  <c:x val="2.8816481137708072E-2"/>
                  <c:y val="-6.92176382288070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68-4C2D-AEFF-3807BA7C3C30}"/>
                </c:ext>
              </c:extLst>
            </c:dLbl>
            <c:dLbl>
              <c:idx val="1"/>
              <c:layout>
                <c:manualLayout>
                  <c:x val="1.7741345235148403E-2"/>
                  <c:y val="-1.5985173222927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68-4C2D-AEFF-3807BA7C3C30}"/>
                </c:ext>
              </c:extLst>
            </c:dLbl>
            <c:dLbl>
              <c:idx val="2"/>
              <c:layout>
                <c:manualLayout>
                  <c:x val="4.9731168421620984E-3"/>
                  <c:y val="-4.89161170751797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2607205933101"/>
                      <c:h val="7.448049379237091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768-4C2D-AEFF-3807BA7C3C30}"/>
                </c:ext>
              </c:extLst>
            </c:dLbl>
            <c:dLbl>
              <c:idx val="3"/>
              <c:layout>
                <c:manualLayout>
                  <c:x val="7.0931993813991446E-3"/>
                  <c:y val="-4.95459299521489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68-4C2D-AEFF-3807BA7C3C30}"/>
                </c:ext>
              </c:extLst>
            </c:dLbl>
            <c:dLbl>
              <c:idx val="4"/>
              <c:layout>
                <c:manualLayout>
                  <c:x val="5.9189115379387402E-3"/>
                  <c:y val="-5.1038795649511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68-4C2D-AEFF-3807BA7C3C30}"/>
                </c:ext>
              </c:extLst>
            </c:dLbl>
            <c:dLbl>
              <c:idx val="5"/>
              <c:layout>
                <c:manualLayout>
                  <c:x val="1.3250515870231542E-2"/>
                  <c:y val="-2.202339986235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68-4C2D-AEFF-3807BA7C3C30}"/>
                </c:ext>
              </c:extLst>
            </c:dLbl>
            <c:spPr>
              <a:noFill/>
              <a:ln w="25311">
                <a:noFill/>
              </a:ln>
            </c:spPr>
            <c:txPr>
              <a:bodyPr/>
              <a:lstStyle/>
              <a:p>
                <a:pPr>
                  <a:defRPr sz="174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orsz</c:v>
                </c:pt>
                <c:pt idx="1">
                  <c:v>orsz n tech</c:v>
                </c:pt>
                <c:pt idx="2">
                  <c:v>isk tech</c:v>
                </c:pt>
                <c:pt idx="3">
                  <c:v>A</c:v>
                </c:pt>
                <c:pt idx="4">
                  <c:v>B</c:v>
                </c:pt>
                <c:pt idx="5">
                  <c:v>C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3.88</c:v>
                </c:pt>
                <c:pt idx="1">
                  <c:v>3.41</c:v>
                </c:pt>
                <c:pt idx="2" formatCode="0.00">
                  <c:v>3.15</c:v>
                </c:pt>
                <c:pt idx="3">
                  <c:v>4</c:v>
                </c:pt>
                <c:pt idx="4">
                  <c:v>2.76</c:v>
                </c:pt>
                <c:pt idx="5" formatCode="0.00">
                  <c:v>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768-4C2D-AEFF-3807BA7C3C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13051232"/>
        <c:axId val="213051624"/>
        <c:axId val="0"/>
      </c:bar3DChart>
      <c:catAx>
        <c:axId val="213051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71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51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3051624"/>
        <c:scaling>
          <c:orientation val="minMax"/>
          <c:max val="4.0999999999999996"/>
          <c:min val="2.5"/>
        </c:scaling>
        <c:delete val="0"/>
        <c:axPos val="l"/>
        <c:majorGridlines>
          <c:spPr>
            <a:ln w="3165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6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44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213051232"/>
        <c:crosses val="autoZero"/>
        <c:crossBetween val="between"/>
        <c:majorUnit val="0.2"/>
      </c:valAx>
      <c:spPr>
        <a:noFill/>
        <a:ln w="2538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4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DEA1F51-CC3D-4119-BBF6-954E9A990806}" type="datetimeFigureOut">
              <a:rPr lang="hu-HU"/>
              <a:pPr>
                <a:defRPr/>
              </a:pPr>
              <a:t>2025. 08. 28.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0A13282-349F-46C5-AC31-BAA0320EDB4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3483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951"/>
            <a:ext cx="5438775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AC3540E-53C1-44E0-8868-6E38E7CCCCE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4413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/>
          </a:p>
        </p:txBody>
      </p:sp>
      <p:sp>
        <p:nvSpPr>
          <p:cNvPr id="54276" name="Dia számának hely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F0836A6-CDB5-441F-A4C1-B8FB9A7D2206}" type="slidenum">
              <a:rPr lang="hu-HU" smtClean="0">
                <a:latin typeface="Arial" charset="0"/>
              </a:rPr>
              <a:pPr>
                <a:defRPr/>
              </a:pPr>
              <a:t>2</a:t>
            </a:fld>
            <a:endParaRPr lang="hu-H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46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C3540E-53C1-44E0-8868-6E38E7CCCCEF}" type="slidenum">
              <a:rPr lang="hu-HU" smtClean="0"/>
              <a:pPr>
                <a:defRPr/>
              </a:pPr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6505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AC3540E-53C1-44E0-8868-6E38E7CCCCEF}" type="slidenum">
              <a:rPr lang="hu-HU" smtClean="0"/>
              <a:pPr>
                <a:defRPr/>
              </a:pPr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5687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</p:grpSp>
      <p:sp>
        <p:nvSpPr>
          <p:cNvPr id="44071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407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CA7E1E-804C-497C-8E01-140AF74E7F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3880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33807-098F-456E-AD42-3FA70FF3CD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0091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D5470-30C2-485C-BACA-D7702D49EAF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1461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AA46D-3156-409E-89EA-D4EB736541D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3518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Cím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iagram helye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hu-HU" noProof="0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E5FD5-916F-4343-8BFE-EC246F2CC86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520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92C48-3F86-4CD8-9A34-6836B00E900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228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F644F-3BC9-4407-866F-56283F20641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824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217AD-E102-43BC-A510-E63E230771E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51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27F72-0F8D-49E7-95B8-7DC95F47F48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089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C8CB1-155B-47E9-9B27-34933D12045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30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DF285-8F14-4400-92C2-D33C35EB5A0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37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3E0D-7A00-4703-805C-1FAB1A1A5A1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691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92758-F826-4284-A1EB-44F8D785336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8317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3011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2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3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4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5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6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7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8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19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0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1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2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3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4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5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6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7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8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29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0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1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2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3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4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5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6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7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8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39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40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41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42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43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  <p:sp>
          <p:nvSpPr>
            <p:cNvPr id="43044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hu-HU"/>
            </a:p>
          </p:txBody>
        </p:sp>
      </p:grpSp>
      <p:sp>
        <p:nvSpPr>
          <p:cNvPr id="43045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Mintacím szerkesztése</a:t>
            </a:r>
          </a:p>
        </p:txBody>
      </p:sp>
      <p:sp>
        <p:nvSpPr>
          <p:cNvPr id="43046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3047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3048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3049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391DA43D-88AF-4681-BF42-5E87A24EE5E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797" r:id="rId1"/>
    <p:sldLayoutId id="2147484785" r:id="rId2"/>
    <p:sldLayoutId id="2147484786" r:id="rId3"/>
    <p:sldLayoutId id="2147484787" r:id="rId4"/>
    <p:sldLayoutId id="2147484788" r:id="rId5"/>
    <p:sldLayoutId id="2147484789" r:id="rId6"/>
    <p:sldLayoutId id="2147484790" r:id="rId7"/>
    <p:sldLayoutId id="2147484791" r:id="rId8"/>
    <p:sldLayoutId id="2147484792" r:id="rId9"/>
    <p:sldLayoutId id="2147484793" r:id="rId10"/>
    <p:sldLayoutId id="2147484794" r:id="rId11"/>
    <p:sldLayoutId id="2147484795" r:id="rId12"/>
    <p:sldLayoutId id="214748479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>
              <a:defRPr/>
            </a:pPr>
            <a:endParaRPr lang="hu-HU" sz="2400" dirty="0"/>
          </a:p>
          <a:p>
            <a:pPr eaLnBrk="1" hangingPunct="1">
              <a:defRPr/>
            </a:pPr>
            <a:endParaRPr lang="hu-HU" sz="24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768475"/>
            <a:ext cx="7847012" cy="3676650"/>
          </a:xfrm>
        </p:spPr>
        <p:txBody>
          <a:bodyPr/>
          <a:lstStyle/>
          <a:p>
            <a:pPr eaLnBrk="1" hangingPunct="1">
              <a:defRPr/>
            </a:pPr>
            <a:br>
              <a:rPr lang="hu-HU" dirty="0"/>
            </a:br>
            <a:br>
              <a:rPr lang="hu-HU" dirty="0"/>
            </a:br>
            <a:br>
              <a:rPr lang="hu-HU" dirty="0"/>
            </a:br>
            <a:br>
              <a:rPr lang="hu-HU" dirty="0"/>
            </a:br>
            <a:r>
              <a:rPr lang="hu-HU" dirty="0"/>
              <a:t>2025.május-június érettségi vizsga eredményei</a:t>
            </a:r>
            <a:br>
              <a:rPr lang="hu-HU" dirty="0"/>
            </a:br>
            <a:br>
              <a:rPr lang="hu-HU" dirty="0"/>
            </a:br>
            <a:br>
              <a:rPr lang="hu-HU" dirty="0"/>
            </a:br>
            <a:r>
              <a:rPr lang="hu-HU" dirty="0"/>
              <a:t>               </a:t>
            </a:r>
            <a:r>
              <a:rPr lang="hu-HU" sz="3600" dirty="0"/>
              <a:t>2025.augusztus 29.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br>
              <a:rPr lang="hu-HU" sz="3600" dirty="0"/>
            </a:br>
            <a:r>
              <a:rPr lang="hu-HU" sz="2800" dirty="0"/>
              <a:t>10-11. évfolyam  emelt szintű ill. szintemelő vizsgája (előrehozott vizsga) </a:t>
            </a:r>
            <a:br>
              <a:rPr lang="hu-HU" sz="2800" dirty="0"/>
            </a:br>
            <a:endParaRPr lang="hu-HU" sz="28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794876"/>
              </p:ext>
            </p:extLst>
          </p:nvPr>
        </p:nvGraphicFramePr>
        <p:xfrm>
          <a:off x="683568" y="1268413"/>
          <a:ext cx="8085786" cy="2619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3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1879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vizsgák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Angol nyelv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10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10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FF0000"/>
                        </a:solidFill>
                      </a:endParaRP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87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443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6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 fő 10 vizsga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6347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38" name="Group 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8115622"/>
              </p:ext>
            </p:extLst>
          </p:nvPr>
        </p:nvGraphicFramePr>
        <p:xfrm>
          <a:off x="1042988" y="981075"/>
          <a:ext cx="6842125" cy="5501591"/>
        </p:xfrm>
        <a:graphic>
          <a:graphicData uri="http://schemas.openxmlformats.org/drawingml/2006/table">
            <a:tbl>
              <a:tblPr/>
              <a:tblGrid>
                <a:gridCol w="1427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8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89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Matematika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(nappali)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12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 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28,00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21,00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23,25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25,00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24,75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22,96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23,00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1,04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138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63 829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100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925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3,54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3,34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3,42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3,11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310" name="Text Box 70"/>
          <p:cNvSpPr txBox="1">
            <a:spLocks noChangeArrowheads="1"/>
          </p:cNvSpPr>
          <p:nvPr/>
        </p:nvSpPr>
        <p:spPr bwMode="auto">
          <a:xfrm>
            <a:off x="1331913" y="404813"/>
            <a:ext cx="633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sz="2400" b="1">
                <a:latin typeface="Arial" panose="020B0604020202020204" pitchFamily="34" charset="0"/>
              </a:rPr>
              <a:t>Matematika középszint – országos/iskolai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263374"/>
              </p:ext>
            </p:extLst>
          </p:nvPr>
        </p:nvGraphicFramePr>
        <p:xfrm>
          <a:off x="230188" y="290513"/>
          <a:ext cx="8683625" cy="5967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7" name="Szövegdoboz 1"/>
          <p:cNvSpPr txBox="1">
            <a:spLocks noChangeArrowheads="1"/>
          </p:cNvSpPr>
          <p:nvPr/>
        </p:nvSpPr>
        <p:spPr bwMode="auto">
          <a:xfrm>
            <a:off x="611560" y="5877272"/>
            <a:ext cx="81369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u-HU" sz="1600" dirty="0">
                <a:latin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3200" dirty="0"/>
              <a:t>Matematika középszintű eredmények</a:t>
            </a:r>
            <a:r>
              <a:rPr lang="hu-HU" sz="4000" dirty="0"/>
              <a:t> </a:t>
            </a:r>
            <a:r>
              <a:rPr lang="hu-HU" sz="2400" dirty="0"/>
              <a:t>(országos nappalis átlaghoz viszonyítva)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8627173"/>
              </p:ext>
            </p:extLst>
          </p:nvPr>
        </p:nvGraphicFramePr>
        <p:xfrm>
          <a:off x="-201675" y="1420814"/>
          <a:ext cx="874655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3200" dirty="0"/>
              <a:t>Matematika középszint, ágazati összevetés - 2025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07119215"/>
              </p:ext>
            </p:extLst>
          </p:nvPr>
        </p:nvGraphicFramePr>
        <p:xfrm>
          <a:off x="-15068" y="1196752"/>
          <a:ext cx="4664002" cy="517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10561323"/>
              </p:ext>
            </p:extLst>
          </p:nvPr>
        </p:nvGraphicFramePr>
        <p:xfrm>
          <a:off x="4549184" y="1600290"/>
          <a:ext cx="4592637" cy="46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1619672" y="6213475"/>
            <a:ext cx="25923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 dirty="0">
                <a:latin typeface="Arial" panose="020B0604020202020204" pitchFamily="34" charset="0"/>
              </a:rPr>
              <a:t>GIMNÁZIUM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5527746" y="6144464"/>
            <a:ext cx="2735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 dirty="0">
                <a:latin typeface="Arial" panose="020B0604020202020204" pitchFamily="34" charset="0"/>
              </a:rPr>
              <a:t>TECHNIKUM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850900"/>
          </a:xfrm>
        </p:spPr>
        <p:txBody>
          <a:bodyPr/>
          <a:lstStyle/>
          <a:p>
            <a:pPr eaLnBrk="1" hangingPunct="1">
              <a:defRPr/>
            </a:pPr>
            <a:r>
              <a:rPr lang="hu-HU" sz="2400" b="1"/>
              <a:t>Magyar nyelv és irodalom középszint országos/iskolai</a:t>
            </a:r>
          </a:p>
        </p:txBody>
      </p:sp>
      <p:graphicFrame>
        <p:nvGraphicFramePr>
          <p:cNvPr id="4170" name="Group 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2154126"/>
              </p:ext>
            </p:extLst>
          </p:nvPr>
        </p:nvGraphicFramePr>
        <p:xfrm>
          <a:off x="755650" y="1268413"/>
          <a:ext cx="7467600" cy="5408609"/>
        </p:xfrm>
        <a:graphic>
          <a:graphicData uri="http://schemas.openxmlformats.org/drawingml/2006/table">
            <a:tbl>
              <a:tblPr/>
              <a:tblGrid>
                <a:gridCol w="1716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9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661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Magyar nyelv és irodalom - 2025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6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(nappali)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4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 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6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32,52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21,56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7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33,72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35,29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6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23,88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21,56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6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9,45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20,58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7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0,43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0,98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770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69 782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102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3156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3,88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3,72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3,56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3,38</a:t>
                      </a: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935193"/>
              </p:ext>
            </p:extLst>
          </p:nvPr>
        </p:nvGraphicFramePr>
        <p:xfrm>
          <a:off x="600075" y="671513"/>
          <a:ext cx="7727950" cy="540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2800" b="1" dirty="0"/>
              <a:t>Magyar nyelv és irodalom középszintű eredmények – 2025 </a:t>
            </a:r>
            <a:br>
              <a:rPr lang="hu-HU" sz="2800" b="1" dirty="0"/>
            </a:br>
            <a:r>
              <a:rPr lang="hu-HU" sz="2400" dirty="0"/>
              <a:t>(országos nappalis átlaghoz viszonyítva)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952339"/>
              </p:ext>
            </p:extLst>
          </p:nvPr>
        </p:nvGraphicFramePr>
        <p:xfrm>
          <a:off x="528638" y="1649413"/>
          <a:ext cx="8085137" cy="4662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2800" b="1" dirty="0"/>
              <a:t>Magyar nyelv és irodalom középszint, ágazati összevetés - 2025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5395654"/>
              </p:ext>
            </p:extLst>
          </p:nvPr>
        </p:nvGraphicFramePr>
        <p:xfrm>
          <a:off x="349250" y="2012950"/>
          <a:ext cx="4125913" cy="4410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7651993"/>
              </p:ext>
            </p:extLst>
          </p:nvPr>
        </p:nvGraphicFramePr>
        <p:xfrm>
          <a:off x="4849069" y="1916832"/>
          <a:ext cx="3826619" cy="4604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476375" y="6491288"/>
            <a:ext cx="1871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>
                <a:latin typeface="Arial" panose="020B0604020202020204" pitchFamily="34" charset="0"/>
              </a:rPr>
              <a:t>GIMNÁZIUM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300192" y="6491288"/>
            <a:ext cx="2665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u-HU" sz="1800" b="1" dirty="0">
                <a:latin typeface="Arial" panose="020B0604020202020204" pitchFamily="34" charset="0"/>
              </a:rPr>
              <a:t>TECHNIKUM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0900"/>
          </a:xfrm>
        </p:spPr>
        <p:txBody>
          <a:bodyPr/>
          <a:lstStyle/>
          <a:p>
            <a:pPr eaLnBrk="1" hangingPunct="1">
              <a:defRPr/>
            </a:pPr>
            <a:r>
              <a:rPr lang="hu-HU" sz="2400" b="1" dirty="0"/>
              <a:t>Történelem középszint országos/iskolai - 2025</a:t>
            </a:r>
          </a:p>
        </p:txBody>
      </p:sp>
      <p:graphicFrame>
        <p:nvGraphicFramePr>
          <p:cNvPr id="19530" name="Group 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348382"/>
              </p:ext>
            </p:extLst>
          </p:nvPr>
        </p:nvGraphicFramePr>
        <p:xfrm>
          <a:off x="468313" y="1125538"/>
          <a:ext cx="8002587" cy="5318166"/>
        </p:xfrm>
        <a:graphic>
          <a:graphicData uri="http://schemas.openxmlformats.org/drawingml/2006/table">
            <a:tbl>
              <a:tblPr/>
              <a:tblGrid>
                <a:gridCol w="1890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2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83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Történelem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(nappali)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9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 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21,43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16,66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35,92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20,83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30,05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42,70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12,12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18,75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0,49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1,04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64658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96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6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3,66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3,54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3,33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3,17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76250"/>
            <a:ext cx="8424863" cy="865188"/>
          </a:xfrm>
        </p:spPr>
        <p:txBody>
          <a:bodyPr/>
          <a:lstStyle/>
          <a:p>
            <a:pPr eaLnBrk="1" hangingPunct="1"/>
            <a:r>
              <a:rPr lang="hu-HU" sz="3000" b="1" dirty="0"/>
              <a:t>Az érettségi osztályzatok vizsgatárgyankénti átlagai (nappali, középszint)</a:t>
            </a:r>
          </a:p>
        </p:txBody>
      </p:sp>
      <p:graphicFrame>
        <p:nvGraphicFramePr>
          <p:cNvPr id="126176" name="Group 22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98887"/>
              </p:ext>
            </p:extLst>
          </p:nvPr>
        </p:nvGraphicFramePr>
        <p:xfrm>
          <a:off x="323529" y="1337744"/>
          <a:ext cx="8424933" cy="5356766"/>
        </p:xfrm>
        <a:graphic>
          <a:graphicData uri="http://schemas.openxmlformats.org/drawingml/2006/table">
            <a:tbl>
              <a:tblPr/>
              <a:tblGrid>
                <a:gridCol w="1410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9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91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91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83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91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420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+mn-cs"/>
                        </a:rPr>
                        <a:t>Vizsgatárgy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2025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Magyar nyelv és irodalom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Történelem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Matematika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Angol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Német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Fizika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Kémia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Földrajz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287614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Biológia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</a:rPr>
                        <a:t>Informatika/ Digitális kultúra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4,18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b="1" dirty="0">
                          <a:solidFill>
                            <a:srgbClr val="FF0000"/>
                          </a:solidFill>
                        </a:rPr>
                        <a:t>3,66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860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338664"/>
              </p:ext>
            </p:extLst>
          </p:nvPr>
        </p:nvGraphicFramePr>
        <p:xfrm>
          <a:off x="279400" y="622300"/>
          <a:ext cx="7726363" cy="542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2800" b="1" dirty="0"/>
              <a:t>Történelem középszintű eredmények – 2025</a:t>
            </a:r>
            <a:br>
              <a:rPr lang="hu-HU" sz="2800" b="1" dirty="0"/>
            </a:br>
            <a:r>
              <a:rPr lang="hu-HU" sz="2400" dirty="0"/>
              <a:t>(országos nappalis átlaggal való összevetésben)</a:t>
            </a:r>
            <a:endParaRPr lang="hu-HU" sz="2800" b="1" dirty="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223154"/>
              </p:ext>
            </p:extLst>
          </p:nvPr>
        </p:nvGraphicFramePr>
        <p:xfrm>
          <a:off x="523875" y="1651000"/>
          <a:ext cx="8093075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993775"/>
          </a:xfrm>
        </p:spPr>
        <p:txBody>
          <a:bodyPr/>
          <a:lstStyle/>
          <a:p>
            <a:pPr eaLnBrk="1" hangingPunct="1">
              <a:defRPr/>
            </a:pPr>
            <a:r>
              <a:rPr lang="hu-H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Történelem középszint, ágazati összevetés - 2025 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8515754"/>
              </p:ext>
            </p:extLst>
          </p:nvPr>
        </p:nvGraphicFramePr>
        <p:xfrm>
          <a:off x="107504" y="1266457"/>
          <a:ext cx="4416425" cy="5061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30420383"/>
              </p:ext>
            </p:extLst>
          </p:nvPr>
        </p:nvGraphicFramePr>
        <p:xfrm>
          <a:off x="4741863" y="1687513"/>
          <a:ext cx="3979862" cy="45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hu-HU" sz="2400" b="1" dirty="0"/>
              <a:t>Angol nyelv középszint országos/iskolai - 2025</a:t>
            </a:r>
          </a:p>
        </p:txBody>
      </p:sp>
      <p:graphicFrame>
        <p:nvGraphicFramePr>
          <p:cNvPr id="23626" name="Group 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244954"/>
              </p:ext>
            </p:extLst>
          </p:nvPr>
        </p:nvGraphicFramePr>
        <p:xfrm>
          <a:off x="468313" y="981075"/>
          <a:ext cx="8207375" cy="5318166"/>
        </p:xfrm>
        <a:graphic>
          <a:graphicData uri="http://schemas.openxmlformats.org/drawingml/2006/table">
            <a:tbl>
              <a:tblPr/>
              <a:tblGrid>
                <a:gridCol w="1890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83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Angol nyelv - 2025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(nappali)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9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 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56,75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63,23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20,75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5,88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13,16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17,64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8,99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13,23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0,34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1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40 208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68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6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4,25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4,50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4,19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4,29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2599" name="Text Box 71"/>
          <p:cNvSpPr txBox="1">
            <a:spLocks noChangeArrowheads="1"/>
          </p:cNvSpPr>
          <p:nvPr/>
        </p:nvSpPr>
        <p:spPr bwMode="auto">
          <a:xfrm>
            <a:off x="2268538" y="6453188"/>
            <a:ext cx="5616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hu-H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829867"/>
              </p:ext>
            </p:extLst>
          </p:nvPr>
        </p:nvGraphicFramePr>
        <p:xfrm>
          <a:off x="744538" y="517525"/>
          <a:ext cx="6969125" cy="552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07504" y="5733256"/>
            <a:ext cx="89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)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2800" b="1" dirty="0"/>
              <a:t>Angol nyelv középszintű eredmények – 2025</a:t>
            </a:r>
            <a:br>
              <a:rPr lang="hu-HU" sz="2800" b="1" dirty="0"/>
            </a:br>
            <a:r>
              <a:rPr lang="hu-HU" sz="2400" dirty="0">
                <a:effectLst/>
              </a:rPr>
              <a:t>(országos nappalis eredményekkel való összehasonlítás)</a:t>
            </a:r>
            <a:endParaRPr lang="hu-HU" sz="2800" b="1" dirty="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325721"/>
              </p:ext>
            </p:extLst>
          </p:nvPr>
        </p:nvGraphicFramePr>
        <p:xfrm>
          <a:off x="569644" y="1556792"/>
          <a:ext cx="8093075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993775"/>
          </a:xfrm>
        </p:spPr>
        <p:txBody>
          <a:bodyPr/>
          <a:lstStyle/>
          <a:p>
            <a:pPr eaLnBrk="1" hangingPunct="1">
              <a:defRPr/>
            </a:pPr>
            <a:r>
              <a:rPr lang="hu-HU" sz="2800" b="1" dirty="0"/>
              <a:t>Angol nyelv középszint, ágazati összevetés - 2025</a:t>
            </a:r>
            <a:r>
              <a:rPr lang="hu-HU" sz="4000" dirty="0"/>
              <a:t> 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29484021"/>
              </p:ext>
            </p:extLst>
          </p:nvPr>
        </p:nvGraphicFramePr>
        <p:xfrm>
          <a:off x="0" y="1453755"/>
          <a:ext cx="4644008" cy="5041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57110995"/>
              </p:ext>
            </p:extLst>
          </p:nvPr>
        </p:nvGraphicFramePr>
        <p:xfrm>
          <a:off x="4789488" y="1608138"/>
          <a:ext cx="4089400" cy="474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hu-HU" sz="2400" b="1" dirty="0"/>
              <a:t>Német nyelv középszint országos/iskolai - 2025</a:t>
            </a:r>
          </a:p>
        </p:txBody>
      </p:sp>
      <p:graphicFrame>
        <p:nvGraphicFramePr>
          <p:cNvPr id="28746" name="Group 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41353"/>
              </p:ext>
            </p:extLst>
          </p:nvPr>
        </p:nvGraphicFramePr>
        <p:xfrm>
          <a:off x="468313" y="981075"/>
          <a:ext cx="8207375" cy="5318141"/>
        </p:xfrm>
        <a:graphic>
          <a:graphicData uri="http://schemas.openxmlformats.org/drawingml/2006/table">
            <a:tbl>
              <a:tblPr/>
              <a:tblGrid>
                <a:gridCol w="1890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3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185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Német nyelv - 2025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9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(nappali)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098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 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érdem-jegy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arány 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(%)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30,48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60,00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29,84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30,00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25,93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13,45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0,30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10,00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1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9866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létszám</a:t>
                      </a:r>
                      <a:endParaRPr kumimoji="0" lang="hu-H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4668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3,77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4,19</a:t>
                      </a:r>
                      <a:endParaRPr kumimoji="0" lang="hu-HU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átlag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4,30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4,50</a:t>
                      </a: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6695" name="Text Box 71"/>
          <p:cNvSpPr txBox="1">
            <a:spLocks noChangeArrowheads="1"/>
          </p:cNvSpPr>
          <p:nvPr/>
        </p:nvSpPr>
        <p:spPr bwMode="auto">
          <a:xfrm>
            <a:off x="2268538" y="6453188"/>
            <a:ext cx="5616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hu-H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18379"/>
              </p:ext>
            </p:extLst>
          </p:nvPr>
        </p:nvGraphicFramePr>
        <p:xfrm>
          <a:off x="744538" y="979488"/>
          <a:ext cx="7634287" cy="5399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323528" y="602128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sz="2800" b="1"/>
              <a:t>Német nyelv középszintű eredmények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068911"/>
              </p:ext>
            </p:extLst>
          </p:nvPr>
        </p:nvGraphicFramePr>
        <p:xfrm>
          <a:off x="523875" y="1393825"/>
          <a:ext cx="8093075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928938" y="5857875"/>
            <a:ext cx="324485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Char char="-"/>
            </a:pPr>
            <a:r>
              <a:rPr lang="hu-HU" sz="1800" dirty="0">
                <a:latin typeface="Arial" panose="020B0604020202020204" pitchFamily="34" charset="0"/>
              </a:rPr>
              <a:t> gimnázium: 10 fő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-"/>
            </a:pPr>
            <a:r>
              <a:rPr lang="hu-HU" sz="1800" dirty="0">
                <a:latin typeface="Arial" panose="020B0604020202020204" pitchFamily="34" charset="0"/>
              </a:rPr>
              <a:t> technikum: 0 fő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u="sng"/>
              <a:t>Iskolai tapasztalatok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1341438"/>
            <a:ext cx="7459662" cy="5516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Jelentkezések típusai: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összesen 174 fő jelentkezett februárban érettségi vizsgára (tavaly 96), ebből május júniusban 171 fő vizsgázott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88 fő rendes (tavaly 26, előtte 83,)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 Rendes vizsgázók: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hu-HU" sz="28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12 GA 		23 fő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12 GB		27 fő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13 TAC		23 fő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hu-HU" sz="2800" dirty="0"/>
              <a:t>13 TB		15 fő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hu-HU" sz="20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hu-HU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hu-HU" sz="2400" b="1" dirty="0"/>
              <a:t>Választott tantárgyak átlaga középszint (gimnázium,  nappali, rendes vizsga) - 2025</a:t>
            </a:r>
          </a:p>
        </p:txBody>
      </p:sp>
      <p:graphicFrame>
        <p:nvGraphicFramePr>
          <p:cNvPr id="31824" name="Group 8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786317"/>
              </p:ext>
            </p:extLst>
          </p:nvPr>
        </p:nvGraphicFramePr>
        <p:xfrm>
          <a:off x="971601" y="933165"/>
          <a:ext cx="7218309" cy="5973034"/>
        </p:xfrm>
        <a:graphic>
          <a:graphicData uri="http://schemas.openxmlformats.org/drawingml/2006/table">
            <a:tbl>
              <a:tblPr/>
              <a:tblGrid>
                <a:gridCol w="176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6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4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06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9204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Gimnázium - 2025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86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közép-</a:t>
                      </a:r>
                    </a:p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6020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szint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rgbClr val="F6020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Országos gimnáziumi  </a:t>
                      </a: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(nappali)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Iskolai</a:t>
                      </a:r>
                      <a:endParaRPr kumimoji="0" lang="hu-H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6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tantárgy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létszám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átlag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létszám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átlag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biológia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2733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3,65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ref.hittan</a:t>
                      </a: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395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4,56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14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4,57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 földrajz</a:t>
                      </a:r>
                      <a:endParaRPr kumimoji="0" lang="hu-H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5984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4,20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86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digitális kultúra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5970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3,66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3,67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testnevelés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1724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4,43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4,00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861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Vizuális kultúra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876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4,79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7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4,71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Kémia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389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4,00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4,00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20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Fizika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1278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4,39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5,00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180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Német nyelv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4657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4,35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1000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hu-H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4,30</a:t>
                      </a: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9767" name="Text Box 71"/>
          <p:cNvSpPr txBox="1">
            <a:spLocks noChangeArrowheads="1"/>
          </p:cNvSpPr>
          <p:nvPr/>
        </p:nvSpPr>
        <p:spPr bwMode="auto">
          <a:xfrm flipH="1" flipV="1">
            <a:off x="7885113" y="6819900"/>
            <a:ext cx="575319" cy="56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hu-HU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2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859216" cy="558899"/>
          </a:xfrm>
        </p:spPr>
        <p:txBody>
          <a:bodyPr/>
          <a:lstStyle/>
          <a:p>
            <a:r>
              <a:rPr lang="hu-HU" sz="3600" dirty="0"/>
              <a:t>Középszintű vizsgák iskolai átlaga</a:t>
            </a:r>
            <a:br>
              <a:rPr lang="hu-HU" sz="3600" dirty="0"/>
            </a:br>
            <a:r>
              <a:rPr lang="hu-HU" sz="2400" b="1" dirty="0"/>
              <a:t>iskolai átlag 3,67(3,44)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325959"/>
              </p:ext>
            </p:extLst>
          </p:nvPr>
        </p:nvGraphicFramePr>
        <p:xfrm>
          <a:off x="1187624" y="1052735"/>
          <a:ext cx="7128792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0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118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Tantárgy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Tantárgy átlag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Magyar nyelv és irodalom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Matematika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Történelem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Angol nyelv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Német nyelv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398374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Református hit-és erkölcstan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Fizika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Földrajz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Testnevelés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Digitális kultúra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dirty="0"/>
                        <a:t>Vizuális kultúra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r>
                        <a:rPr lang="hu-HU" b="0" dirty="0"/>
                        <a:t>kémia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/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3327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E16BB-7177-2ED3-51D2-BBE100307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162FF8-BCFA-D3D5-266B-9BE7BE8C6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7813"/>
            <a:ext cx="7859216" cy="1422995"/>
          </a:xfrm>
        </p:spPr>
        <p:txBody>
          <a:bodyPr/>
          <a:lstStyle/>
          <a:p>
            <a:r>
              <a:rPr lang="hu-HU" sz="3600" dirty="0"/>
              <a:t>12-13. évfolyam átlagai emelt és középszintű eredményekkel összesen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2D274AE2-2139-8C72-77F7-E847D7246A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391784"/>
              </p:ext>
            </p:extLst>
          </p:nvPr>
        </p:nvGraphicFramePr>
        <p:xfrm>
          <a:off x="1187624" y="2060848"/>
          <a:ext cx="6773924" cy="3424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728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Osztály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Osztály átlag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12GA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680">
                <a:tc>
                  <a:txBody>
                    <a:bodyPr/>
                    <a:lstStyle/>
                    <a:p>
                      <a:r>
                        <a:rPr lang="hu-HU" dirty="0"/>
                        <a:t>12GB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Gimnáziumi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108730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13TAC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13TB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2,88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Technikumi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398374"/>
                  </a:ext>
                </a:extLst>
              </a:tr>
              <a:tr h="629559">
                <a:tc>
                  <a:txBody>
                    <a:bodyPr/>
                    <a:lstStyle/>
                    <a:p>
                      <a:r>
                        <a:rPr lang="hu-HU" b="1" dirty="0"/>
                        <a:t>Iskolai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3,75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2612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27584" y="277813"/>
            <a:ext cx="7859216" cy="1422995"/>
          </a:xfrm>
        </p:spPr>
        <p:txBody>
          <a:bodyPr/>
          <a:lstStyle/>
          <a:p>
            <a:r>
              <a:rPr lang="hu-HU" sz="3600" dirty="0"/>
              <a:t>Végzős osztályok átlagai </a:t>
            </a:r>
            <a:br>
              <a:rPr lang="hu-HU" sz="3600" dirty="0"/>
            </a:br>
            <a:r>
              <a:rPr lang="hu-HU" sz="3600" dirty="0"/>
              <a:t>középszintű vizsgákon 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208043"/>
              </p:ext>
            </p:extLst>
          </p:nvPr>
        </p:nvGraphicFramePr>
        <p:xfrm>
          <a:off x="1763688" y="2060848"/>
          <a:ext cx="6197860" cy="3378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2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728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Osztály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Osztály átlag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12GA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12GB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Gimnáziumi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108730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13TAC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13TB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2,79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728">
                <a:tc>
                  <a:txBody>
                    <a:bodyPr/>
                    <a:lstStyle/>
                    <a:p>
                      <a:r>
                        <a:rPr lang="hu-HU" dirty="0"/>
                        <a:t>Technikumi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398374"/>
                  </a:ext>
                </a:extLst>
              </a:tr>
              <a:tr h="629559">
                <a:tc>
                  <a:txBody>
                    <a:bodyPr/>
                    <a:lstStyle/>
                    <a:p>
                      <a:r>
                        <a:rPr lang="hu-HU" b="1" dirty="0"/>
                        <a:t>Iskolai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3,70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3223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br>
              <a:rPr lang="hu-HU" sz="3600" dirty="0"/>
            </a:br>
            <a:r>
              <a:rPr lang="hu-HU" sz="2800" dirty="0"/>
              <a:t>12-13. évfolyam  emelt szintű ill. szintemelő vizsgája  </a:t>
            </a:r>
            <a:br>
              <a:rPr lang="hu-HU" sz="2800" dirty="0"/>
            </a:br>
            <a:endParaRPr lang="hu-HU" sz="2800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017756"/>
              </p:ext>
            </p:extLst>
          </p:nvPr>
        </p:nvGraphicFramePr>
        <p:xfrm>
          <a:off x="683568" y="1268413"/>
          <a:ext cx="8085786" cy="5554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3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4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1879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vizsgák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Magyar nyelv és irodalom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Matematika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Történelem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i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5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Angol nyelv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19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FF0000"/>
                          </a:solidFill>
                        </a:rPr>
                        <a:t>22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1312">
                <a:tc>
                  <a:txBody>
                    <a:bodyPr/>
                    <a:lstStyle/>
                    <a:p>
                      <a:r>
                        <a:rPr lang="hu-HU" sz="1800" dirty="0"/>
                        <a:t>Földrajz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i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879">
                <a:tc>
                  <a:txBody>
                    <a:bodyPr/>
                    <a:lstStyle/>
                    <a:p>
                      <a:r>
                        <a:rPr lang="hu-HU" sz="1800" dirty="0"/>
                        <a:t>Biológia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122">
                <a:tc>
                  <a:txBody>
                    <a:bodyPr/>
                    <a:lstStyle/>
                    <a:p>
                      <a:r>
                        <a:rPr lang="hu-HU" sz="1800" dirty="0"/>
                        <a:t>Kémia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879">
                <a:tc>
                  <a:txBody>
                    <a:bodyPr/>
                    <a:lstStyle/>
                    <a:p>
                      <a:r>
                        <a:rPr lang="hu-HU" sz="1800" dirty="0" err="1"/>
                        <a:t>Dig.kult</a:t>
                      </a:r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598">
                <a:tc>
                  <a:txBody>
                    <a:bodyPr/>
                    <a:lstStyle/>
                    <a:p>
                      <a:r>
                        <a:rPr lang="hu-HU" sz="1800" dirty="0"/>
                        <a:t>Belügyi </a:t>
                      </a:r>
                      <a:r>
                        <a:rPr lang="hu-HU" sz="1800" dirty="0" err="1"/>
                        <a:t>ism</a:t>
                      </a:r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45732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0070C0"/>
                        </a:solidFill>
                      </a:endParaRP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hu-HU" sz="1800" b="0" dirty="0">
                        <a:solidFill>
                          <a:srgbClr val="FF0000"/>
                        </a:solidFill>
                      </a:endParaRP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90443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 (0)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2 (0)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5 (2)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/>
                        <a:t>8 (3)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33 (12)</a:t>
                      </a:r>
                    </a:p>
                  </a:txBody>
                  <a:tcPr marL="91438" marR="91438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b="1" dirty="0"/>
                        <a:t>43 fő 50 tantárgy (13 fő 17 vizsga)</a:t>
                      </a:r>
                      <a:endParaRPr lang="hu-HU" sz="1400" b="1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38" marR="91438" marT="45724" marB="4572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Emelt szintű vizsgák átlaga </a:t>
            </a:r>
            <a:br>
              <a:rPr lang="hu-HU" dirty="0"/>
            </a:br>
            <a:r>
              <a:rPr lang="hu-HU" dirty="0"/>
              <a:t>12-13.évf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426734"/>
              </p:ext>
            </p:extLst>
          </p:nvPr>
        </p:nvGraphicFramePr>
        <p:xfrm>
          <a:off x="323528" y="1600200"/>
          <a:ext cx="8363272" cy="446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40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Tantárgy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Tantárgyi átlag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Magyar nyelv és irodalom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Történelem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Matematika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Angol nyelv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Földrajz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Biológia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3,63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Kémia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Digitális kultúra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4,00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Belügyi rendészeti </a:t>
                      </a:r>
                      <a:r>
                        <a:rPr lang="hu-HU" dirty="0" err="1"/>
                        <a:t>ism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b="1" dirty="0"/>
                        <a:t>Iskolai átlag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1" dirty="0"/>
                        <a:t>4,36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7258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Dicséretek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600" b="1" dirty="0"/>
              <a:t>Általános dicséret: </a:t>
            </a:r>
          </a:p>
          <a:p>
            <a:r>
              <a:rPr lang="hu-HU" sz="3600" b="1" dirty="0"/>
              <a:t>6 fő a 12 GA osztályban</a:t>
            </a:r>
          </a:p>
          <a:p>
            <a:endParaRPr lang="hu-HU" sz="3600" dirty="0"/>
          </a:p>
        </p:txBody>
      </p:sp>
    </p:spTree>
    <p:extLst>
      <p:ext uri="{BB962C8B-B14F-4D97-AF65-F5344CB8AC3E}">
        <p14:creationId xmlns:p14="http://schemas.microsoft.com/office/powerpoint/2010/main" val="3392091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600" b="1" dirty="0"/>
              <a:t>Tantárgyi dicséret:</a:t>
            </a:r>
          </a:p>
          <a:p>
            <a:r>
              <a:rPr lang="hu-HU" dirty="0"/>
              <a:t>12GA		18 fő   34 tantárgyi dicséret</a:t>
            </a:r>
          </a:p>
          <a:p>
            <a:r>
              <a:rPr lang="hu-HU" dirty="0"/>
              <a:t>12GB		14 fő   34 tantárgyi dicséret</a:t>
            </a:r>
          </a:p>
          <a:p>
            <a:r>
              <a:rPr lang="hu-HU" dirty="0"/>
              <a:t>12TA		5 fő     6 tantárgyi dicséret</a:t>
            </a:r>
          </a:p>
          <a:p>
            <a:r>
              <a:rPr lang="hu-HU" dirty="0"/>
              <a:t>12TB		3 fő     4 tantárgyi dicséret</a:t>
            </a:r>
          </a:p>
          <a:p>
            <a:r>
              <a:rPr lang="hu-HU" dirty="0"/>
              <a:t>12TC		7 fő    12 tantárgyi dicséret</a:t>
            </a:r>
          </a:p>
          <a:p>
            <a:r>
              <a:rPr lang="hu-HU" dirty="0"/>
              <a:t>13TAC		2 fő     2 tantárgyi dicséret</a:t>
            </a:r>
          </a:p>
          <a:p>
            <a:r>
              <a:rPr lang="hu-HU" dirty="0"/>
              <a:t>13TB		2 fő     2 tantárgyi dicséret</a:t>
            </a:r>
          </a:p>
          <a:p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73702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b="1" dirty="0"/>
              <a:t>Bukás: 3 fő 7 tantárgyból  (tavaly 1 fő 1 tantárgy) </a:t>
            </a:r>
          </a:p>
          <a:p>
            <a:r>
              <a:rPr lang="hu-HU" sz="2800" b="1" dirty="0"/>
              <a:t>G12.B osztályban</a:t>
            </a:r>
          </a:p>
          <a:p>
            <a:r>
              <a:rPr lang="hu-HU" sz="2800" dirty="0"/>
              <a:t>1 fő nem jelent meg a szóbeli vizsgán(magyar nyelv és irodalom, matematika, történelem, német nyelv, </a:t>
            </a:r>
            <a:r>
              <a:rPr lang="hu-HU" sz="2800" dirty="0" err="1"/>
              <a:t>viz.kult</a:t>
            </a:r>
            <a:r>
              <a:rPr lang="hu-HU" sz="2800" dirty="0"/>
              <a:t>.)</a:t>
            </a:r>
          </a:p>
          <a:p>
            <a:r>
              <a:rPr lang="hu-HU" sz="2800" dirty="0"/>
              <a:t>1 fő emelt szint biológia</a:t>
            </a:r>
          </a:p>
          <a:p>
            <a:r>
              <a:rPr lang="hu-HU" sz="2800" b="1" dirty="0"/>
              <a:t>G12A 1 </a:t>
            </a:r>
            <a:r>
              <a:rPr lang="hu-HU" sz="2800" dirty="0"/>
              <a:t>fő kémia emelt szint (6. tantárgy, így kapott bizonyítványt)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7246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A89879-D63D-2D0A-F50E-B91DEA936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E0B2594-3853-E2C3-4670-10B3E7D54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i="1" dirty="0"/>
              <a:t>Előrehozott vizsgázók: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12TA		13 fő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12TB		18 fő (ebből 1 fő év végén bukott matematikából, így 17 fő vizsgázott)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12TC		25 fő (ebből 1 fő </a:t>
            </a:r>
            <a:r>
              <a:rPr lang="hu-HU" sz="2000" dirty="0" err="1"/>
              <a:t>kiíratkozott</a:t>
            </a:r>
            <a:r>
              <a:rPr lang="hu-HU" sz="2000" dirty="0"/>
              <a:t>, jelentkezése törölve, 1 fő betegség miatt nem jelent meg az írásbeli vizsgán, igazgatói határozattal pótló vizsgát tehet, így 24 fő vizsgázott)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10-11. évf.	30 fő előrehozott 31 tantárgyi vizsga (tavaly 32 fő 36 tantárgyból)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Ebből szintemelő: 3 fő (11. évf. 3 fő angol nyelv)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Ismétlő, kiegészítő, javító vizsga nem volt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i="1" dirty="0"/>
              <a:t>Emelt szint: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A mostani vizsgaidőszakban 53 fő jelentkezett 60 tantárgyi vizsgára (tavaly 23 fő 27 vizsga)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sz="2000" dirty="0"/>
              <a:t>Ebből 43 fő 50 vizsgával 12. és 13. évfolyamos, 10 fő 10 vizsgával 11. évfolyamos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2658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53313"/>
              </p:ext>
            </p:extLst>
          </p:nvPr>
        </p:nvGraphicFramePr>
        <p:xfrm>
          <a:off x="-34707" y="1196752"/>
          <a:ext cx="9102507" cy="5623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7" name="Szövegdoboz 7"/>
          <p:cNvSpPr txBox="1">
            <a:spLocks noChangeArrowheads="1"/>
          </p:cNvSpPr>
          <p:nvPr/>
        </p:nvSpPr>
        <p:spPr bwMode="auto">
          <a:xfrm>
            <a:off x="611560" y="188640"/>
            <a:ext cx="7929562" cy="11080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hu-H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Középszinten a szabadon választható tárgyak „népszerűségi listája” </a:t>
            </a:r>
            <a:br>
              <a:rPr lang="hu-H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2024/2025. tanév - (12GA, 12GB, 13TB rendes vizsga)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76ED4-43D6-4A45-EB96-17016F609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9051229-3570-9A78-1092-A31299F34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dirty="0"/>
              <a:t>Előrehozott vizsgák </a:t>
            </a:r>
            <a:br>
              <a:rPr lang="hu-HU" sz="4000" dirty="0"/>
            </a:br>
            <a:r>
              <a:rPr lang="hu-HU" sz="4000" dirty="0"/>
              <a:t>12TA középszint</a:t>
            </a:r>
          </a:p>
        </p:txBody>
      </p:sp>
      <p:graphicFrame>
        <p:nvGraphicFramePr>
          <p:cNvPr id="4" name="Tartalom helye 3">
            <a:extLst>
              <a:ext uri="{FF2B5EF4-FFF2-40B4-BE49-F238E27FC236}">
                <a16:creationId xmlns:a16="http://schemas.microsoft.com/office/drawing/2014/main" id="{028DC3F1-ED9C-B4AB-DEF9-A62850371B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795781"/>
              </p:ext>
            </p:extLst>
          </p:nvPr>
        </p:nvGraphicFramePr>
        <p:xfrm>
          <a:off x="1043608" y="1484785"/>
          <a:ext cx="7543179" cy="3321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360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átlag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287">
                <a:tc>
                  <a:txBody>
                    <a:bodyPr/>
                    <a:lstStyle/>
                    <a:p>
                      <a:r>
                        <a:rPr lang="hu-HU" sz="1600" dirty="0"/>
                        <a:t>Magyar nyelv és irodalom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r>
                        <a:rPr lang="hu-HU" sz="1600" dirty="0"/>
                        <a:t>Matematika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r>
                        <a:rPr lang="hu-HU" sz="1600" dirty="0"/>
                        <a:t>Történelem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179">
                <a:tc>
                  <a:txBody>
                    <a:bodyPr/>
                    <a:lstStyle/>
                    <a:p>
                      <a:r>
                        <a:rPr lang="hu-HU" sz="1600" dirty="0"/>
                        <a:t>Angol nyelv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r>
                        <a:rPr lang="hu-HU" sz="1800" dirty="0"/>
                        <a:t>osztályátlag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4,02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zövegdoboz 2">
            <a:extLst>
              <a:ext uri="{FF2B5EF4-FFF2-40B4-BE49-F238E27FC236}">
                <a16:creationId xmlns:a16="http://schemas.microsoft.com/office/drawing/2014/main" id="{913527D2-A1CA-092A-5689-CB82FE923D2D}"/>
              </a:ext>
            </a:extLst>
          </p:cNvPr>
          <p:cNvSpPr txBox="1"/>
          <p:nvPr/>
        </p:nvSpPr>
        <p:spPr>
          <a:xfrm>
            <a:off x="1043608" y="551723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13 fő jelentkezett 41 tantárgyi vizsgára, bukás nincs </a:t>
            </a:r>
          </a:p>
        </p:txBody>
      </p:sp>
    </p:spTree>
    <p:extLst>
      <p:ext uri="{BB962C8B-B14F-4D97-AF65-F5344CB8AC3E}">
        <p14:creationId xmlns:p14="http://schemas.microsoft.com/office/powerpoint/2010/main" val="363718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dirty="0"/>
              <a:t>Előrehozott vizsgák </a:t>
            </a:r>
            <a:br>
              <a:rPr lang="hu-HU" sz="4000" dirty="0"/>
            </a:br>
            <a:r>
              <a:rPr lang="hu-HU" sz="4000" dirty="0"/>
              <a:t>12TB középszint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097987"/>
              </p:ext>
            </p:extLst>
          </p:nvPr>
        </p:nvGraphicFramePr>
        <p:xfrm>
          <a:off x="1043608" y="1484785"/>
          <a:ext cx="7543179" cy="2651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5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6360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átlag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287">
                <a:tc>
                  <a:txBody>
                    <a:bodyPr/>
                    <a:lstStyle/>
                    <a:p>
                      <a:r>
                        <a:rPr lang="hu-HU" sz="1600" dirty="0"/>
                        <a:t>Magyar nyelv és irodalom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r>
                        <a:rPr lang="hu-HU" sz="1600" dirty="0"/>
                        <a:t>Matematika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36">
                <a:tc>
                  <a:txBody>
                    <a:bodyPr/>
                    <a:lstStyle/>
                    <a:p>
                      <a:r>
                        <a:rPr lang="hu-HU" sz="1600" dirty="0"/>
                        <a:t>Történelem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179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r>
                        <a:rPr lang="hu-HU" sz="1800" dirty="0"/>
                        <a:t>osztályátlag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2,65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043608" y="551723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17 fő jelentkezett 51 tantárgyi vizsgára, bukás nincs ( 1 fő év végi elégtelen eredménye miatt nem vizsgázott)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dirty="0"/>
              <a:t>Előrehozott vizsgák </a:t>
            </a:r>
            <a:br>
              <a:rPr lang="hu-HU" sz="4000" dirty="0"/>
            </a:br>
            <a:r>
              <a:rPr lang="hu-HU" sz="4000" dirty="0"/>
              <a:t>12 TC középszint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282017"/>
              </p:ext>
            </p:extLst>
          </p:nvPr>
        </p:nvGraphicFramePr>
        <p:xfrm>
          <a:off x="827583" y="1484784"/>
          <a:ext cx="7759205" cy="2931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átlag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Magyar nyelv és irodalom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Matematika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Történelem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572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849">
                <a:tc>
                  <a:txBody>
                    <a:bodyPr/>
                    <a:lstStyle/>
                    <a:p>
                      <a:r>
                        <a:rPr lang="hu-HU" sz="1800" dirty="0"/>
                        <a:t>osztályátlag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3,04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043608" y="551723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/>
              <a:t>24 fő jelentkezett 72 tantárgyi vizsgára, vizsgázott 23 fő, bukás nincs (1 fő betegség miatt nem vizsgázott.) </a:t>
            </a:r>
          </a:p>
        </p:txBody>
      </p:sp>
    </p:spTree>
    <p:extLst>
      <p:ext uri="{BB962C8B-B14F-4D97-AF65-F5344CB8AC3E}">
        <p14:creationId xmlns:p14="http://schemas.microsoft.com/office/powerpoint/2010/main" val="2685014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dirty="0"/>
              <a:t>Előrehozott vizsgák </a:t>
            </a:r>
            <a:br>
              <a:rPr lang="hu-HU" sz="4000" dirty="0"/>
            </a:br>
            <a:r>
              <a:rPr lang="hu-HU" sz="4000" dirty="0"/>
              <a:t>10-11. évfolyam 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223018"/>
              </p:ext>
            </p:extLst>
          </p:nvPr>
        </p:nvGraphicFramePr>
        <p:xfrm>
          <a:off x="827584" y="1484784"/>
          <a:ext cx="7759204" cy="3404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845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hu-HU" sz="1800" dirty="0"/>
                        <a:t>tantárgy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1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2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3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4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/>
                        <a:t>5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r>
                        <a:rPr lang="hu-HU" sz="1800" dirty="0"/>
                        <a:t>vizsgák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Angol nyelv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Német nyelv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r>
                        <a:rPr lang="hu-HU" sz="1600" dirty="0"/>
                        <a:t>Földrajz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hu-H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u-HU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hu-H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572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chemeClr val="bg2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1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596">
                <a:tc>
                  <a:txBody>
                    <a:bodyPr/>
                    <a:lstStyle/>
                    <a:p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endParaRPr lang="hu-H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3849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0 (1)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0 (0)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0 (0)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8 (1)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13 (35)</a:t>
                      </a:r>
                    </a:p>
                  </a:txBody>
                  <a:tcPr marL="91443" marR="91443"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bg1"/>
                          </a:solidFill>
                        </a:rPr>
                        <a:t>21 (36)</a:t>
                      </a:r>
                    </a:p>
                  </a:txBody>
                  <a:tcPr marL="91443" marR="91443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1043608" y="551723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30 fő jelentkezett 31 tantárgyi vizsgára, ebből 10 emelt szintű vizsga</a:t>
            </a:r>
          </a:p>
        </p:txBody>
      </p:sp>
    </p:spTree>
    <p:extLst>
      <p:ext uri="{BB962C8B-B14F-4D97-AF65-F5344CB8AC3E}">
        <p14:creationId xmlns:p14="http://schemas.microsoft.com/office/powerpoint/2010/main" val="2328978411"/>
      </p:ext>
    </p:extLst>
  </p:cSld>
  <p:clrMapOvr>
    <a:masterClrMapping/>
  </p:clrMapOvr>
</p:sld>
</file>

<file path=ppt/theme/theme1.xml><?xml version="1.0" encoding="utf-8"?>
<a:theme xmlns:a="http://schemas.openxmlformats.org/drawingml/2006/main" name="Mérleg">
  <a:themeElements>
    <a:clrScheme name="Mérleg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Mérleg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érleg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rleg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rleg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10583</TotalTime>
  <Words>1614</Words>
  <Application>Microsoft Office PowerPoint</Application>
  <PresentationFormat>Diavetítés a képernyőre (4:3 oldalarány)</PresentationFormat>
  <Paragraphs>849</Paragraphs>
  <Slides>38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38</vt:i4>
      </vt:variant>
    </vt:vector>
  </HeadingPairs>
  <TitlesOfParts>
    <vt:vector size="43" baseType="lpstr">
      <vt:lpstr>Arial</vt:lpstr>
      <vt:lpstr>Calibri</vt:lpstr>
      <vt:lpstr>Tahoma</vt:lpstr>
      <vt:lpstr>Wingdings</vt:lpstr>
      <vt:lpstr>Mérleg</vt:lpstr>
      <vt:lpstr>    2025.május-június érettségi vizsga eredményei                  2025.augusztus 29.</vt:lpstr>
      <vt:lpstr>Az érettségi osztályzatok vizsgatárgyankénti átlagai (nappali, középszint)</vt:lpstr>
      <vt:lpstr>Iskolai tapasztalatok</vt:lpstr>
      <vt:lpstr>PowerPoint-bemutató</vt:lpstr>
      <vt:lpstr>PowerPoint-bemutató</vt:lpstr>
      <vt:lpstr>Előrehozott vizsgák  12TA középszint</vt:lpstr>
      <vt:lpstr>Előrehozott vizsgák  12TB középszint</vt:lpstr>
      <vt:lpstr>Előrehozott vizsgák  12 TC középszint</vt:lpstr>
      <vt:lpstr>Előrehozott vizsgák  10-11. évfolyam </vt:lpstr>
      <vt:lpstr> 10-11. évfolyam  emelt szintű ill. szintemelő vizsgája (előrehozott vizsga)  </vt:lpstr>
      <vt:lpstr>PowerPoint-bemutató</vt:lpstr>
      <vt:lpstr>PowerPoint-bemutató</vt:lpstr>
      <vt:lpstr>Matematika középszintű eredmények (országos nappalis átlaghoz viszonyítva)</vt:lpstr>
      <vt:lpstr>Matematika középszint, ágazati összevetés - 2025</vt:lpstr>
      <vt:lpstr>Magyar nyelv és irodalom középszint országos/iskolai</vt:lpstr>
      <vt:lpstr>PowerPoint-bemutató</vt:lpstr>
      <vt:lpstr>Magyar nyelv és irodalom középszintű eredmények – 2025  (országos nappalis átlaghoz viszonyítva)</vt:lpstr>
      <vt:lpstr>Magyar nyelv és irodalom középszint, ágazati összevetés - 2025</vt:lpstr>
      <vt:lpstr>Történelem középszint országos/iskolai - 2025</vt:lpstr>
      <vt:lpstr>PowerPoint-bemutató</vt:lpstr>
      <vt:lpstr>Történelem középszintű eredmények – 2025 (országos nappalis átlaggal való összevetésben)</vt:lpstr>
      <vt:lpstr>Történelem középszint, ágazati összevetés - 2025 </vt:lpstr>
      <vt:lpstr>Angol nyelv középszint országos/iskolai - 2025</vt:lpstr>
      <vt:lpstr>PowerPoint-bemutató</vt:lpstr>
      <vt:lpstr>Angol nyelv középszintű eredmények – 2025 (országos nappalis eredményekkel való összehasonlítás)</vt:lpstr>
      <vt:lpstr>Angol nyelv középszint, ágazati összevetés - 2025 </vt:lpstr>
      <vt:lpstr>Német nyelv középszint országos/iskolai - 2025</vt:lpstr>
      <vt:lpstr>PowerPoint-bemutató</vt:lpstr>
      <vt:lpstr>Német nyelv középszintű eredmények</vt:lpstr>
      <vt:lpstr>Választott tantárgyak átlaga középszint (gimnázium,  nappali, rendes vizsga) - 2025</vt:lpstr>
      <vt:lpstr>Középszintű vizsgák iskolai átlaga iskolai átlag 3,67(3,44)</vt:lpstr>
      <vt:lpstr>12-13. évfolyam átlagai emelt és középszintű eredményekkel összesen</vt:lpstr>
      <vt:lpstr>Végzős osztályok átlagai  középszintű vizsgákon </vt:lpstr>
      <vt:lpstr> 12-13. évfolyam  emelt szintű ill. szintemelő vizsgája   </vt:lpstr>
      <vt:lpstr>Emelt szintű vizsgák átlaga  12-13.évf</vt:lpstr>
      <vt:lpstr>Dicséretek</vt:lpstr>
      <vt:lpstr>PowerPoint-bemutató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SZabó Tomi</dc:creator>
  <cp:lastModifiedBy>O365 felhasználó</cp:lastModifiedBy>
  <cp:revision>734</cp:revision>
  <cp:lastPrinted>2024-08-23T11:05:36Z</cp:lastPrinted>
  <dcterms:created xsi:type="dcterms:W3CDTF">2009-08-25T22:30:43Z</dcterms:created>
  <dcterms:modified xsi:type="dcterms:W3CDTF">2025-08-28T15:07:31Z</dcterms:modified>
</cp:coreProperties>
</file>